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73" r:id="rId3"/>
    <p:sldId id="26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54"/>
    <a:srgbClr val="00285E"/>
    <a:srgbClr val="00B050"/>
    <a:srgbClr val="ED13BE"/>
    <a:srgbClr val="ECA506"/>
    <a:srgbClr val="3A3A3A"/>
    <a:srgbClr val="A02B93"/>
    <a:srgbClr val="FBF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87DA7-0B2D-CDAA-D2CD-DC8B6FAD53CD}" v="6" dt="2024-04-08T15:17:24.017"/>
    <p1510:client id="{032744A9-D80B-3271-027B-5157B240B194}" v="16" dt="2024-04-09T09:04:33.357"/>
    <p1510:client id="{13F13A49-15E4-A65A-69BC-AAAA2D8E876F}" v="46" dt="2024-04-09T14:12:55.606"/>
    <p1510:client id="{2F30281F-79C4-6811-84E9-8B37243F3780}" v="1168" dt="2024-04-08T14:55:11.979"/>
    <p1510:client id="{49C16379-9676-4FDB-24A3-3C53BD311CFC}" v="2" dt="2024-04-09T10:29:59.413"/>
    <p1510:client id="{4C8F03B9-EB28-1232-D81F-54BE3149DB08}" v="30" dt="2024-04-09T14:23:26.430"/>
    <p1510:client id="{52C5D914-4FBC-429A-ABE3-EF7570DD4F46}" v="503" dt="2024-04-09T14:42:33.910"/>
    <p1510:client id="{79AD8C21-BB18-D83B-E192-DCDE6A6CA512}" v="458" dt="2024-04-09T11:01:26.139"/>
    <p1510:client id="{83B5F67B-36AA-70B7-EAFF-E90D1E3F4F4A}" v="33" dt="2024-04-09T14:47:35.906"/>
    <p1510:client id="{AAC30B8E-7FA7-42EE-A102-EE86C145ACB3}" v="7" dt="2024-04-09T12:17:35.635"/>
    <p1510:client id="{BFA01092-2374-ED18-7B7B-353141BCED80}" v="15" dt="2024-04-09T12:34:47.346"/>
    <p1510:client id="{C81F851E-E506-5FF6-B361-1C3861F5B63C}" v="14" dt="2024-04-09T10:53:24.870"/>
    <p1510:client id="{D97ED458-6B2D-0F56-82AF-5F2AE60AC00B}" v="16" dt="2024-04-09T08:30:41.443"/>
    <p1510:client id="{E0D65A67-2F18-EE98-8241-6FE152297730}" v="8" dt="2024-04-09T12:07:1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92" y="2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5E699-521E-440F-9F45-E22807C40D44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C26A-9CFE-4AF1-A1E8-448680BEF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2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C26A-9CFE-4AF1-A1E8-448680BEFB4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83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C26A-9CFE-4AF1-A1E8-448680BEFB4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05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C26A-9CFE-4AF1-A1E8-448680BEFB4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57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46511-3A03-2477-FA12-00E15671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FB6EE5-D68F-EC05-11E7-96B327652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1043AF-9BEC-3DBC-6205-9F4CC01F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850E9B-F675-1631-A1BF-E6EA0F14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4B0CC5-E0C9-590F-510E-B366E16A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86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D20EF-EA34-C6E6-CF15-01178FE6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257614-9E9B-92C2-4997-2BAD4716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9174F6-1D84-F169-C065-1499A972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BBBAD-8BBD-BE52-2071-CD786F58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9E14F0-DA0E-F5AD-28C6-91A195ED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3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2C2BD66-E767-9EE1-EE45-D0CBE749C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644963-EADF-4FED-57AF-1D2C8B493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12BD0F-4BEA-643D-DE3A-A42DD00E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371FF4-6792-598A-491A-26C5DBE3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B42E04-FD6B-50DF-5F3F-2A962280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10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BA678-C40C-0D9A-D12B-BA95ADEB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B715B4-3EBF-5C6E-7076-AEA47C5E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09D7D2-FD2C-E9C4-3D21-81D93693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DFA20-5A74-D6CE-E056-DD5ED2A1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29548-E9F3-6AC5-1E67-9415D353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89A928-66C7-A91B-334B-0AF4CB9F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0E4506-F431-F935-F77F-5F4687C2A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85C8FC-2E73-E3A2-D03F-CCFE5A2F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E69623-FE31-EEC6-9C11-828BFE71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5CC1BB-2CC8-B70A-FF50-06AEB670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93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B8B6E9-AFF8-8B7C-B9B8-2B053EA8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65D6C5-3869-6651-3A5B-5B1118DB0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68EEE1-397F-00CF-164F-F0972E538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6599A1-8B64-3F38-B360-4B71D7DF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EAEEC3-A6DC-413E-D3C2-DEF1E644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0D88A5-1BE1-AEAB-5AEC-33BF89E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74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4D3F0-3D0B-A5A1-B10B-6B305B0D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C8B518-B56E-886C-43F2-19DCADD7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17DEC2-78E2-5BD2-633A-3D3C2F2CA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F5D061-5643-DD66-8B9B-F5D45573A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819442-B6C7-50EA-EA52-1430E0A44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EF14DB-F2B0-5037-7084-06FD8723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E89A4C-FEB2-1859-DF5B-094DAEDC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CCCC22-CE59-AD29-DFBF-B6F02D80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34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EE3717-E317-9345-8CFB-C39BFFD6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87E768-8796-8191-FF16-8F5CDE34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BB3E79-B0E2-EDDF-51DC-242F1862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955404-53F6-965A-1EDC-89702248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48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1B5D90-D553-11E4-5C5F-1F8EEE37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A3A90A-8E1A-AAC6-B583-715716EB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9D546C-37B1-9670-19AB-37944E71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06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725C5-FC0E-A546-09E3-0410DDAD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9A7CC-E127-C715-0C75-8719F4CD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036409-26A5-8B78-1F5E-90D360444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30738D-3DC6-E0B0-D76E-B06890DB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248056-EAAA-4BE7-1081-D20DD977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FF76E4-121C-BF80-4160-45462F39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1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397F5-0B8C-85AB-712E-D71B322F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FB5456-BC74-C8E3-7048-ED092B22B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CA637-6F00-E760-67FD-956BFC3A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E62EEB-A175-74F1-5B56-2242B16A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88446F-BD22-7024-D336-258F95A6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706D54-E49D-9D21-F3A1-525B30F0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86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DEED6E-D234-EA7B-D73F-48ED884F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E95A63-EA2C-5EB5-8940-C381EBAD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E0B090-4140-7956-BC58-83CDFE3F2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4DDA6-F979-4C31-4D27-692B8C846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17ACD3-6F6A-6749-D629-0AC180BAA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394BF67-461B-F56D-BFFA-A13B5ECE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" y="-1466"/>
            <a:ext cx="12189464" cy="492515"/>
          </a:xfr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/>
              <a:t>LAND-ATMOSPHERE EXCHANGE OF GHG LAB </a:t>
            </a:r>
            <a:endParaRPr lang="it-IT" sz="2300" b="1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6FA1CA3-53F6-D9E8-CA73-18B8E837F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64"/>
          <a:stretch/>
        </p:blipFill>
        <p:spPr>
          <a:xfrm>
            <a:off x="9615713" y="501184"/>
            <a:ext cx="2586969" cy="34672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8F257-DFCE-B4E7-F960-59DC22A0A045}"/>
              </a:ext>
            </a:extLst>
          </p:cNvPr>
          <p:cNvSpPr txBox="1"/>
          <p:nvPr/>
        </p:nvSpPr>
        <p:spPr>
          <a:xfrm>
            <a:off x="2741203" y="1119235"/>
            <a:ext cx="6826333" cy="207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i="1" err="1">
                <a:latin typeface="Calibri" panose="020F0502020204030204" pitchFamily="34" charset="0"/>
              </a:rPr>
              <a:t>Misure</a:t>
            </a:r>
            <a:r>
              <a:rPr lang="en-GB" sz="2200" b="1" i="1">
                <a:latin typeface="Calibri" panose="020F0502020204030204" pitchFamily="34" charset="0"/>
              </a:rPr>
              <a:t> </a:t>
            </a:r>
            <a:r>
              <a:rPr lang="en-GB" sz="2200" b="1" i="1" err="1">
                <a:latin typeface="Calibri" panose="020F0502020204030204" pitchFamily="34" charset="0"/>
              </a:rPr>
              <a:t>dirette</a:t>
            </a:r>
            <a:r>
              <a:rPr lang="en-GB" sz="2200" b="1" i="1">
                <a:latin typeface="Calibri" panose="020F0502020204030204" pitchFamily="34" charset="0"/>
              </a:rPr>
              <a:t> </a:t>
            </a:r>
            <a:r>
              <a:rPr lang="en-GB" sz="2200" i="1">
                <a:latin typeface="Calibri" panose="020F0502020204030204" pitchFamily="34" charset="0"/>
              </a:rPr>
              <a:t>di </a:t>
            </a:r>
            <a:r>
              <a:rPr lang="en-GB" sz="2200" b="1" i="1" err="1">
                <a:latin typeface="Calibri" panose="020F0502020204030204" pitchFamily="34" charset="0"/>
              </a:rPr>
              <a:t>emissioni</a:t>
            </a:r>
            <a:r>
              <a:rPr lang="en-GB" sz="2200" i="1">
                <a:latin typeface="Calibri" panose="020F0502020204030204" pitchFamily="34" charset="0"/>
              </a:rPr>
              <a:t> o </a:t>
            </a:r>
            <a:r>
              <a:rPr lang="en-GB" sz="2200" b="1" i="1" err="1">
                <a:latin typeface="Calibri" panose="020F0502020204030204" pitchFamily="34" charset="0"/>
              </a:rPr>
              <a:t>assorbimenti</a:t>
            </a:r>
            <a:r>
              <a:rPr lang="en-GB" sz="2200" i="1">
                <a:latin typeface="Calibri" panose="020F0502020204030204" pitchFamily="34" charset="0"/>
              </a:rPr>
              <a:t> (FLUSSI)  in continuo di gas serra (GHG) da </a:t>
            </a:r>
            <a:r>
              <a:rPr lang="en-GB" sz="2200" i="1" err="1">
                <a:latin typeface="Calibri" panose="020F0502020204030204" pitchFamily="34" charset="0"/>
              </a:rPr>
              <a:t>diversi</a:t>
            </a:r>
            <a:r>
              <a:rPr lang="en-GB" sz="2200" i="1">
                <a:latin typeface="Calibri" panose="020F0502020204030204" pitchFamily="34" charset="0"/>
              </a:rPr>
              <a:t> </a:t>
            </a:r>
            <a:r>
              <a:rPr lang="en-GB" sz="2200" i="1" err="1">
                <a:latin typeface="Calibri" panose="020F0502020204030204" pitchFamily="34" charset="0"/>
              </a:rPr>
              <a:t>ecosistemi</a:t>
            </a:r>
            <a:r>
              <a:rPr lang="en-GB" sz="2200" i="1">
                <a:latin typeface="Calibri" panose="020F0502020204030204" pitchFamily="34" charset="0"/>
              </a:rPr>
              <a:t> (</a:t>
            </a:r>
            <a:r>
              <a:rPr lang="en-GB" sz="2200" i="1" err="1">
                <a:latin typeface="Calibri" panose="020F0502020204030204" pitchFamily="34" charset="0"/>
              </a:rPr>
              <a:t>naturali</a:t>
            </a:r>
            <a:r>
              <a:rPr lang="en-GB" sz="2200" i="1">
                <a:latin typeface="Calibri" panose="020F0502020204030204" pitchFamily="34" charset="0"/>
              </a:rPr>
              <a:t>, </a:t>
            </a:r>
            <a:r>
              <a:rPr lang="en-GB" sz="2200" i="1" err="1">
                <a:latin typeface="Calibri" panose="020F0502020204030204" pitchFamily="34" charset="0"/>
              </a:rPr>
              <a:t>agricoli</a:t>
            </a:r>
            <a:r>
              <a:rPr lang="en-GB" sz="2200" i="1">
                <a:latin typeface="Calibri" panose="020F0502020204030204" pitchFamily="34" charset="0"/>
              </a:rPr>
              <a:t>, </a:t>
            </a:r>
            <a:r>
              <a:rPr lang="en-GB" sz="2200" i="1" err="1">
                <a:latin typeface="Calibri" panose="020F0502020204030204" pitchFamily="34" charset="0"/>
              </a:rPr>
              <a:t>urbani</a:t>
            </a:r>
            <a:r>
              <a:rPr lang="en-GB" sz="2200" i="1">
                <a:latin typeface="Calibri" panose="020F0502020204030204" pitchFamily="34" charset="0"/>
              </a:rPr>
              <a:t>…)</a:t>
            </a:r>
          </a:p>
          <a:p>
            <a:pPr algn="ctr">
              <a:lnSpc>
                <a:spcPct val="150000"/>
              </a:lnSpc>
            </a:pPr>
            <a:r>
              <a:rPr lang="en-GB" sz="2200" i="1">
                <a:latin typeface="Calibri" panose="020F0502020204030204" pitchFamily="34" charset="0"/>
              </a:rPr>
              <a:t>Scala </a:t>
            </a:r>
            <a:r>
              <a:rPr lang="en-GB" sz="2200" b="1" i="1">
                <a:latin typeface="Calibri" panose="020F0502020204030204" pitchFamily="34" charset="0"/>
              </a:rPr>
              <a:t>locale</a:t>
            </a:r>
            <a:r>
              <a:rPr lang="en-GB" sz="2200" i="1">
                <a:latin typeface="Calibri" panose="020F0502020204030204" pitchFamily="34" charset="0"/>
              </a:rPr>
              <a:t> di campo (0.1-1 km</a:t>
            </a:r>
            <a:r>
              <a:rPr lang="en-GB" sz="2200" i="1" baseline="30000">
                <a:latin typeface="Calibri" panose="020F0502020204030204" pitchFamily="34" charset="0"/>
              </a:rPr>
              <a:t>2</a:t>
            </a:r>
            <a:r>
              <a:rPr lang="en-GB" sz="2200" i="1">
                <a:latin typeface="Calibri" panose="020F0502020204030204" pitchFamily="34" charset="0"/>
              </a:rPr>
              <a:t>)</a:t>
            </a:r>
            <a:endParaRPr lang="en-GB" sz="2200" i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46FEF3-B72A-557B-D75B-2068440A0DC0}"/>
              </a:ext>
            </a:extLst>
          </p:cNvPr>
          <p:cNvSpPr txBox="1">
            <a:spLocks/>
          </p:cNvSpPr>
          <p:nvPr/>
        </p:nvSpPr>
        <p:spPr>
          <a:xfrm>
            <a:off x="3207047" y="614728"/>
            <a:ext cx="5630937" cy="49251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/>
              <a:t>MICROMETEOROLOGIA: </a:t>
            </a:r>
            <a:r>
              <a:rPr lang="en-US" sz="2300" b="1" i="1"/>
              <a:t>eddy-covariance</a:t>
            </a:r>
            <a:endParaRPr lang="it-IT" sz="2300" b="1" i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AAB38-ED04-2C02-FDFE-AE7EBDC684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514"/>
            <a:ext cx="2610864" cy="243356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C3442CD-B847-DEA2-59E1-5A78670433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5714" y="3424403"/>
            <a:ext cx="2572838" cy="34235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AD1DA5-4249-FEF7-AE3D-A18443DCBF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3" y="2920142"/>
            <a:ext cx="2309017" cy="39403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828B70C-1154-AB3F-2DC9-776E820D6B5D}"/>
              </a:ext>
            </a:extLst>
          </p:cNvPr>
          <p:cNvGrpSpPr/>
          <p:nvPr/>
        </p:nvGrpSpPr>
        <p:grpSpPr>
          <a:xfrm>
            <a:off x="2259592" y="3231768"/>
            <a:ext cx="1897851" cy="2530468"/>
            <a:chOff x="781050" y="3804357"/>
            <a:chExt cx="1897851" cy="25304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0C3CEE-D8F8-77B0-3A21-9DBAAD41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50" y="3804357"/>
              <a:ext cx="1897851" cy="25304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15BAD5-28DF-161D-EB62-15F60EA0812C}"/>
                </a:ext>
              </a:extLst>
            </p:cNvPr>
            <p:cNvSpPr txBox="1"/>
            <p:nvPr/>
          </p:nvSpPr>
          <p:spPr>
            <a:xfrm>
              <a:off x="811793" y="3804357"/>
              <a:ext cx="1849871" cy="310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err="1">
                  <a:solidFill>
                    <a:schemeClr val="bg1"/>
                  </a:solidFill>
                </a:rPr>
                <a:t>Anemometro</a:t>
              </a:r>
              <a:r>
                <a:rPr lang="en-GB" sz="1400" b="1">
                  <a:solidFill>
                    <a:schemeClr val="bg1"/>
                  </a:solidFill>
                </a:rPr>
                <a:t> </a:t>
              </a:r>
              <a:r>
                <a:rPr lang="en-GB" sz="1400" b="1" err="1">
                  <a:solidFill>
                    <a:schemeClr val="bg1"/>
                  </a:solidFill>
                </a:rPr>
                <a:t>sonico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4DD8B3B-34E5-5075-BFF6-D56F2ED2CDA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716" y="5357981"/>
            <a:ext cx="2006663" cy="147977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3078098-9CB1-DEF8-AC02-AACD5AFD1499}"/>
              </a:ext>
            </a:extLst>
          </p:cNvPr>
          <p:cNvGrpSpPr/>
          <p:nvPr/>
        </p:nvGrpSpPr>
        <p:grpSpPr>
          <a:xfrm>
            <a:off x="4266255" y="4075320"/>
            <a:ext cx="1609365" cy="2736190"/>
            <a:chOff x="4209049" y="4101564"/>
            <a:chExt cx="1609365" cy="273619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79946FF-5BEA-99FE-7C1D-409B9C268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9049" y="4101564"/>
              <a:ext cx="1609365" cy="273619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6221C9-017D-3067-8B46-5CA81161358E}"/>
                </a:ext>
              </a:extLst>
            </p:cNvPr>
            <p:cNvSpPr txBox="1"/>
            <p:nvPr/>
          </p:nvSpPr>
          <p:spPr>
            <a:xfrm>
              <a:off x="4292600" y="4145461"/>
              <a:ext cx="1477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err="1">
                  <a:solidFill>
                    <a:schemeClr val="bg1"/>
                  </a:solidFill>
                </a:rPr>
                <a:t>Stazione</a:t>
              </a:r>
              <a:r>
                <a:rPr lang="en-GB" sz="1400" b="1">
                  <a:solidFill>
                    <a:schemeClr val="bg1"/>
                  </a:solidFill>
                </a:rPr>
                <a:t> </a:t>
              </a:r>
              <a:r>
                <a:rPr lang="en-GB" sz="1400" b="1" err="1">
                  <a:solidFill>
                    <a:schemeClr val="bg1"/>
                  </a:solidFill>
                </a:rPr>
                <a:t>Meteo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8BADF19-87DA-0F2B-0DBC-1C79E6172061}"/>
              </a:ext>
            </a:extLst>
          </p:cNvPr>
          <p:cNvSpPr txBox="1"/>
          <p:nvPr/>
        </p:nvSpPr>
        <p:spPr>
          <a:xfrm>
            <a:off x="5875620" y="3231768"/>
            <a:ext cx="3750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i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</a:t>
            </a:r>
            <a:r>
              <a:rPr lang="en-GB" sz="2200" b="1" i="1" baseline="-250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GB" sz="2200" b="1" i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– H</a:t>
            </a:r>
            <a:r>
              <a:rPr lang="en-GB" sz="2200" b="1" i="1" baseline="-250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GB" sz="2200" b="1" i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 – CH</a:t>
            </a:r>
            <a:r>
              <a:rPr lang="en-GB" sz="2200" b="1" i="1" baseline="-250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n-GB" sz="2200" b="1" i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– O</a:t>
            </a:r>
            <a:r>
              <a:rPr lang="en-GB" sz="2200" b="1" i="1" baseline="-250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it-IT" sz="2200" b="1" i="1">
                <a:latin typeface="Calibri" panose="020F0502020204030204" pitchFamily="34" charset="0"/>
              </a:rPr>
              <a:t>Ciclo del C, bilancio di H</a:t>
            </a:r>
            <a:r>
              <a:rPr lang="it-IT" sz="2200" b="1" i="1" baseline="-25000">
                <a:latin typeface="Calibri" panose="020F0502020204030204" pitchFamily="34" charset="0"/>
              </a:rPr>
              <a:t>2</a:t>
            </a:r>
            <a:r>
              <a:rPr lang="it-IT" sz="2200" b="1" i="1">
                <a:latin typeface="Calibri" panose="020F0502020204030204" pitchFamily="34" charset="0"/>
              </a:rPr>
              <a:t>O</a:t>
            </a:r>
          </a:p>
          <a:p>
            <a:pPr algn="ctr">
              <a:lnSpc>
                <a:spcPct val="150000"/>
              </a:lnSpc>
            </a:pPr>
            <a:r>
              <a:rPr lang="en-GB" sz="2200" b="1" i="1" err="1">
                <a:latin typeface="Calibri" panose="020F0502020204030204" pitchFamily="34" charset="0"/>
              </a:rPr>
              <a:t>Impatti</a:t>
            </a:r>
            <a:r>
              <a:rPr lang="en-GB" sz="2200" b="1" i="1">
                <a:latin typeface="Calibri" panose="020F0502020204030204" pitchFamily="34" charset="0"/>
              </a:rPr>
              <a:t>: </a:t>
            </a:r>
            <a:r>
              <a:rPr lang="en-GB" sz="2200" i="1" err="1">
                <a:latin typeface="Calibri" panose="020F0502020204030204" pitchFamily="34" charset="0"/>
              </a:rPr>
              <a:t>clima</a:t>
            </a:r>
            <a:r>
              <a:rPr lang="en-GB" sz="2200" i="1">
                <a:latin typeface="Calibri" panose="020F0502020204030204" pitchFamily="34" charset="0"/>
              </a:rPr>
              <a:t> (GHG),</a:t>
            </a:r>
          </a:p>
          <a:p>
            <a:pPr algn="ctr">
              <a:lnSpc>
                <a:spcPct val="150000"/>
              </a:lnSpc>
            </a:pPr>
            <a:r>
              <a:rPr lang="en-GB" sz="2200" i="1" err="1">
                <a:latin typeface="Calibri" panose="020F0502020204030204" pitchFamily="34" charset="0"/>
              </a:rPr>
              <a:t>inquinante</a:t>
            </a:r>
            <a:r>
              <a:rPr lang="en-GB" sz="2200" i="1">
                <a:latin typeface="Calibri" panose="020F0502020204030204" pitchFamily="34" charset="0"/>
              </a:rPr>
              <a:t> </a:t>
            </a:r>
            <a:r>
              <a:rPr lang="en-GB" sz="2200" i="1" err="1">
                <a:latin typeface="Calibri" panose="020F0502020204030204" pitchFamily="34" charset="0"/>
              </a:rPr>
              <a:t>sugli</a:t>
            </a:r>
            <a:r>
              <a:rPr lang="en-GB" sz="2200" i="1">
                <a:latin typeface="Calibri" panose="020F0502020204030204" pitchFamily="34" charset="0"/>
              </a:rPr>
              <a:t> </a:t>
            </a:r>
            <a:r>
              <a:rPr lang="en-GB" sz="2200" i="1" err="1">
                <a:latin typeface="Calibri" panose="020F0502020204030204" pitchFamily="34" charset="0"/>
              </a:rPr>
              <a:t>ecosistemi</a:t>
            </a:r>
            <a:r>
              <a:rPr lang="en-GB" sz="2200" i="1">
                <a:latin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200" i="1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200" b="1" i="1">
                <a:latin typeface="Calibri" panose="020F0502020204030204" pitchFamily="34" charset="0"/>
              </a:rPr>
              <a:t>LI-7500, LI-7700, GFAS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Picture 2047">
            <a:extLst>
              <a:ext uri="{FF2B5EF4-FFF2-40B4-BE49-F238E27FC236}">
                <a16:creationId xmlns:a16="http://schemas.microsoft.com/office/drawing/2014/main" id="{41347607-E4E4-68A7-F3EF-EBCF22163D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251" y="3494462"/>
            <a:ext cx="1510421" cy="3351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59491A-1097-BD12-61D8-C358D6EFC4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111" y="3525806"/>
            <a:ext cx="1501570" cy="3332194"/>
          </a:xfrm>
          <a:prstGeom prst="rect">
            <a:avLst/>
          </a:prstGeom>
        </p:spPr>
      </p:pic>
      <p:pic>
        <p:nvPicPr>
          <p:cNvPr id="2050" name="Picture 2" descr="Immagine che contiene aria aperta, erba, computer, computer&#10;&#10;Descrizione generata automaticamente">
            <a:extLst>
              <a:ext uri="{FF2B5EF4-FFF2-40B4-BE49-F238E27FC236}">
                <a16:creationId xmlns:a16="http://schemas.microsoft.com/office/drawing/2014/main" id="{03FF2209-968C-40A7-4759-8BEB61BC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3722" y="3525806"/>
            <a:ext cx="2767330" cy="33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394BF67-461B-F56D-BFFA-A13B5ECE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" y="-1466"/>
            <a:ext cx="12189464" cy="492515"/>
          </a:xfr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300" b="1"/>
              <a:t>LAND-ATMOSPHERE EXCHANGE OF GHG LAB </a:t>
            </a:r>
            <a:endParaRPr lang="it-IT" sz="2300" b="1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7D7F7F-2DFB-0B5E-F089-ADBD7D7119EE}"/>
              </a:ext>
            </a:extLst>
          </p:cNvPr>
          <p:cNvSpPr txBox="1"/>
          <p:nvPr/>
        </p:nvSpPr>
        <p:spPr>
          <a:xfrm>
            <a:off x="205941" y="3253446"/>
            <a:ext cx="5630937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it-IT" sz="2200" b="1" i="1">
                <a:latin typeface="Calibri" panose="020F0502020204030204" pitchFamily="34" charset="0"/>
              </a:rPr>
              <a:t>Ciclo di C e N; bilancio di H</a:t>
            </a:r>
            <a:r>
              <a:rPr lang="it-IT" sz="2200" b="1" i="1" baseline="-25000">
                <a:latin typeface="Calibri" panose="020F0502020204030204" pitchFamily="34" charset="0"/>
              </a:rPr>
              <a:t>2</a:t>
            </a:r>
            <a:r>
              <a:rPr lang="it-IT" sz="2200" b="1" i="1">
                <a:latin typeface="Calibri" panose="020F0502020204030204" pitchFamily="34" charset="0"/>
              </a:rPr>
              <a:t>O, </a:t>
            </a:r>
            <a:r>
              <a:rPr lang="en-GB" sz="2200" b="1" i="1" err="1">
                <a:latin typeface="Calibri" panose="020F0502020204030204" pitchFamily="34" charset="0"/>
              </a:rPr>
              <a:t>Impatti</a:t>
            </a:r>
            <a:r>
              <a:rPr lang="en-GB" sz="2200" b="1" i="1">
                <a:latin typeface="Calibri" panose="020F0502020204030204" pitchFamily="34" charset="0"/>
              </a:rPr>
              <a:t>: </a:t>
            </a:r>
            <a:r>
              <a:rPr lang="en-GB" sz="2200" i="1" err="1">
                <a:latin typeface="Calibri" panose="020F0502020204030204" pitchFamily="34" charset="0"/>
              </a:rPr>
              <a:t>clima</a:t>
            </a:r>
            <a:r>
              <a:rPr lang="en-GB" sz="2200" i="1">
                <a:latin typeface="Calibri" panose="020F0502020204030204" pitchFamily="34" charset="0"/>
              </a:rPr>
              <a:t> (</a:t>
            </a:r>
            <a:r>
              <a:rPr lang="en-GB" sz="2200" b="1" i="1">
                <a:latin typeface="Calibri" panose="020F0502020204030204" pitchFamily="34" charset="0"/>
              </a:rPr>
              <a:t>GHG</a:t>
            </a:r>
            <a:r>
              <a:rPr lang="en-GB" sz="2200" i="1">
                <a:latin typeface="Calibri" panose="020F0502020204030204" pitchFamily="34" charset="0"/>
              </a:rPr>
              <a:t>), </a:t>
            </a:r>
            <a:r>
              <a:rPr lang="en-GB" sz="2200" i="1" err="1">
                <a:latin typeface="Calibri" panose="020F0502020204030204" pitchFamily="34" charset="0"/>
              </a:rPr>
              <a:t>inquinanti</a:t>
            </a:r>
            <a:r>
              <a:rPr lang="en-GB" sz="2200" i="1">
                <a:latin typeface="Calibri" panose="020F0502020204030204" pitchFamily="34" charset="0"/>
              </a:rPr>
              <a:t> </a:t>
            </a:r>
            <a:r>
              <a:rPr lang="en-GB" sz="2200" i="1" err="1">
                <a:latin typeface="Calibri" panose="020F0502020204030204" pitchFamily="34" charset="0"/>
              </a:rPr>
              <a:t>azotati</a:t>
            </a:r>
            <a:r>
              <a:rPr lang="en-GB" sz="2200" i="1">
                <a:latin typeface="Calibri" panose="020F0502020204030204" pitchFamily="34" charset="0"/>
              </a:rPr>
              <a:t> (</a:t>
            </a:r>
            <a:r>
              <a:rPr lang="en-GB" sz="2200" b="1" i="1">
                <a:latin typeface="Calibri" panose="020F0502020204030204" pitchFamily="34" charset="0"/>
              </a:rPr>
              <a:t>NUE</a:t>
            </a:r>
            <a:r>
              <a:rPr lang="en-GB" sz="2200" i="1">
                <a:latin typeface="Calibri" panose="020F0502020204030204" pitchFamily="34" charset="0"/>
              </a:rPr>
              <a:t>)</a:t>
            </a:r>
          </a:p>
          <a:p>
            <a:pPr algn="just" rtl="0" fontAlgn="base"/>
            <a:endParaRPr lang="it-IT" sz="2200" b="1" i="1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it-IT" sz="2200" b="1" i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it-IT" sz="2200" b="1" i="1" baseline="-2500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it-IT" sz="2200" b="1" i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it-IT" sz="2200" b="0" i="1">
                <a:effectLst/>
                <a:latin typeface="Calibri" panose="020F0502020204030204" pitchFamily="34" charset="0"/>
              </a:rPr>
              <a:t> da suolo: </a:t>
            </a:r>
            <a:r>
              <a:rPr lang="it-IT" sz="2200" b="1" i="1" u="sng" err="1">
                <a:effectLst/>
                <a:latin typeface="Calibri" panose="020F0502020204030204" pitchFamily="34" charset="0"/>
              </a:rPr>
              <a:t>Licor</a:t>
            </a:r>
            <a:r>
              <a:rPr lang="it-IT" sz="2200" b="1" i="1" u="sng">
                <a:effectLst/>
                <a:latin typeface="Calibri" panose="020F0502020204030204" pitchFamily="34" charset="0"/>
              </a:rPr>
              <a:t> LI-7820 + LI-8200 </a:t>
            </a:r>
            <a:r>
              <a:rPr lang="it-IT" sz="2200" b="0" i="1"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/>
            <a:endParaRPr lang="it-IT" sz="2200" b="0" i="1">
              <a:effectLst/>
              <a:latin typeface="Calibri" panose="020F0502020204030204" pitchFamily="34" charset="0"/>
            </a:endParaRPr>
          </a:p>
          <a:p>
            <a:pPr algn="just" fontAlgn="base"/>
            <a:r>
              <a:rPr lang="it-IT" sz="2200" b="1" i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CO</a:t>
            </a:r>
            <a:r>
              <a:rPr lang="it-IT" sz="2200" b="1" i="1" baseline="-2500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it-IT" sz="2200" b="0" i="1">
                <a:effectLst/>
                <a:latin typeface="Calibri" panose="020F0502020204030204" pitchFamily="34" charset="0"/>
              </a:rPr>
              <a:t> da suolo (vegetazione): </a:t>
            </a:r>
            <a:r>
              <a:rPr lang="it-IT" sz="2200" b="1" i="1" u="sng" err="1">
                <a:effectLst/>
                <a:latin typeface="Calibri" panose="020F0502020204030204" pitchFamily="34" charset="0"/>
              </a:rPr>
              <a:t>Licor</a:t>
            </a:r>
            <a:r>
              <a:rPr lang="it-IT" sz="2200" b="1" i="1" u="sng">
                <a:effectLst/>
                <a:latin typeface="Calibri" panose="020F0502020204030204" pitchFamily="34" charset="0"/>
              </a:rPr>
              <a:t> LI-6400 </a:t>
            </a:r>
          </a:p>
          <a:p>
            <a:pPr algn="just" fontAlgn="base"/>
            <a:endParaRPr lang="it-IT" sz="2200" b="1" i="1" u="sng">
              <a:latin typeface="Calibri" panose="020F0502020204030204" pitchFamily="34" charset="0"/>
            </a:endParaRPr>
          </a:p>
          <a:p>
            <a:pPr algn="just" fontAlgn="base"/>
            <a:r>
              <a:rPr lang="it-IT" sz="2200" i="1" u="sng">
                <a:solidFill>
                  <a:srgbClr val="0070C0"/>
                </a:solidFill>
                <a:effectLst/>
                <a:latin typeface="Calibri"/>
                <a:ea typeface="Calibri"/>
                <a:cs typeface="Calibri"/>
              </a:rPr>
              <a:t>Misure ancillari</a:t>
            </a:r>
            <a:r>
              <a:rPr lang="it-IT" sz="2200" i="1" u="sng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puntuali</a:t>
            </a:r>
            <a:r>
              <a:rPr lang="it-IT" sz="2200" i="1">
                <a:effectLst/>
                <a:latin typeface="Calibri"/>
                <a:ea typeface="Calibri"/>
                <a:cs typeface="Calibri"/>
              </a:rPr>
              <a:t>:</a:t>
            </a:r>
            <a:r>
              <a:rPr lang="it-IT" sz="2200" i="1">
                <a:latin typeface="Calibri"/>
                <a:ea typeface="Calibri"/>
                <a:cs typeface="Calibri"/>
              </a:rPr>
              <a:t> </a:t>
            </a:r>
            <a:endParaRPr lang="it-IT" sz="2200" i="1">
              <a:effectLst/>
              <a:latin typeface="Calibri" panose="020F0502020204030204" pitchFamily="34" charset="0"/>
              <a:ea typeface="Calibri"/>
              <a:cs typeface="Calibri"/>
            </a:endParaRPr>
          </a:p>
          <a:p>
            <a:pPr algn="just" fontAlgn="base"/>
            <a:r>
              <a:rPr lang="it-IT" sz="2200" i="1">
                <a:effectLst/>
                <a:latin typeface="Calibri" panose="020F0502020204030204" pitchFamily="34" charset="0"/>
              </a:rPr>
              <a:t>profilo </a:t>
            </a:r>
            <a:r>
              <a:rPr lang="en-GB" altLang="en-US" sz="2200" i="1" err="1"/>
              <a:t>T</a:t>
            </a:r>
            <a:r>
              <a:rPr lang="en-GB" altLang="en-US" sz="2200" i="1" baseline="-25000" err="1">
                <a:latin typeface="Calibri" panose="020F0502020204030204" pitchFamily="34" charset="0"/>
                <a:cs typeface="Calibri" panose="020F0502020204030204" pitchFamily="34" charset="0"/>
              </a:rPr>
              <a:t>suolo</a:t>
            </a:r>
            <a:r>
              <a:rPr lang="en-GB" altLang="en-US" sz="2200" i="1"/>
              <a:t>       </a:t>
            </a:r>
            <a:r>
              <a:rPr lang="en-GB" altLang="en-US" sz="2200" i="1" err="1">
                <a:latin typeface="Calibri" panose="020F0502020204030204" pitchFamily="34" charset="0"/>
              </a:rPr>
              <a:t>profilo</a:t>
            </a:r>
            <a:r>
              <a:rPr lang="en-GB" altLang="en-US" sz="2200" i="1">
                <a:latin typeface="Calibri" panose="020F0502020204030204" pitchFamily="34" charset="0"/>
              </a:rPr>
              <a:t> WFPS </a:t>
            </a:r>
          </a:p>
          <a:p>
            <a:pPr algn="just" fontAlgn="base"/>
            <a:r>
              <a:rPr lang="en-GB" altLang="en-US" sz="2200" i="1" err="1">
                <a:latin typeface="Calibri" panose="020F0502020204030204" pitchFamily="34" charset="0"/>
              </a:rPr>
              <a:t>Flussi</a:t>
            </a:r>
            <a:r>
              <a:rPr lang="en-GB" altLang="en-US" sz="2200" i="1">
                <a:latin typeface="Calibri" panose="020F0502020204030204" pitchFamily="34" charset="0"/>
              </a:rPr>
              <a:t> di </a:t>
            </a:r>
            <a:r>
              <a:rPr lang="en-GB" altLang="en-US" sz="2200" i="1" err="1">
                <a:latin typeface="Calibri" panose="020F0502020204030204" pitchFamily="34" charset="0"/>
              </a:rPr>
              <a:t>calore</a:t>
            </a:r>
            <a:r>
              <a:rPr lang="en-GB" altLang="en-US" sz="2200" i="1">
                <a:latin typeface="Calibri" panose="020F0502020204030204" pitchFamily="34" charset="0"/>
              </a:rPr>
              <a:t> dal </a:t>
            </a:r>
            <a:r>
              <a:rPr lang="en-GB" altLang="en-US" sz="2200" i="1" err="1">
                <a:latin typeface="Calibri" panose="020F0502020204030204" pitchFamily="34" charset="0"/>
              </a:rPr>
              <a:t>suolo</a:t>
            </a:r>
            <a:endParaRPr lang="en-GB" altLang="en-US" sz="2200" i="1"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F38E64-E92B-F1E6-3A12-52A0793C9DA9}"/>
              </a:ext>
            </a:extLst>
          </p:cNvPr>
          <p:cNvGrpSpPr/>
          <p:nvPr/>
        </p:nvGrpSpPr>
        <p:grpSpPr>
          <a:xfrm>
            <a:off x="12935" y="534268"/>
            <a:ext cx="3158904" cy="2579039"/>
            <a:chOff x="120650" y="1240118"/>
            <a:chExt cx="3277050" cy="29572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8D3E3A-BE32-F097-9583-0629583F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650" y="1240118"/>
              <a:ext cx="3277050" cy="29572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358413-B687-088E-0BEA-F690F6766A5A}"/>
                </a:ext>
              </a:extLst>
            </p:cNvPr>
            <p:cNvSpPr txBox="1"/>
            <p:nvPr/>
          </p:nvSpPr>
          <p:spPr>
            <a:xfrm>
              <a:off x="224952" y="3651334"/>
              <a:ext cx="3172748" cy="423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err="1">
                  <a:solidFill>
                    <a:schemeClr val="bg1"/>
                  </a:solidFill>
                </a:rPr>
                <a:t>Camere</a:t>
              </a:r>
              <a:r>
                <a:rPr lang="en-GB" b="1">
                  <a:solidFill>
                    <a:schemeClr val="bg1"/>
                  </a:solidFill>
                </a:rPr>
                <a:t> </a:t>
              </a:r>
              <a:r>
                <a:rPr lang="en-GB" b="1" err="1">
                  <a:solidFill>
                    <a:schemeClr val="bg1"/>
                  </a:solidFill>
                </a:rPr>
                <a:t>statiche</a:t>
              </a:r>
              <a:r>
                <a:rPr lang="en-GB" b="1">
                  <a:solidFill>
                    <a:schemeClr val="bg1"/>
                  </a:solidFill>
                </a:rPr>
                <a:t> </a:t>
              </a:r>
              <a:r>
                <a:rPr lang="en-GB" b="1" err="1">
                  <a:solidFill>
                    <a:schemeClr val="bg1"/>
                  </a:solidFill>
                </a:rPr>
                <a:t>su</a:t>
              </a:r>
              <a:r>
                <a:rPr lang="en-GB" b="1">
                  <a:solidFill>
                    <a:schemeClr val="bg1"/>
                  </a:solidFill>
                </a:rPr>
                <a:t> campo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094C57-F16B-CF7B-E171-9FA4A821957F}"/>
              </a:ext>
            </a:extLst>
          </p:cNvPr>
          <p:cNvSpPr txBox="1"/>
          <p:nvPr/>
        </p:nvSpPr>
        <p:spPr>
          <a:xfrm>
            <a:off x="8747323" y="2241550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Camera </a:t>
            </a:r>
            <a:r>
              <a:rPr lang="en-GB" b="1" err="1">
                <a:solidFill>
                  <a:schemeClr val="bg1"/>
                </a:solidFill>
              </a:rPr>
              <a:t>dinamica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F191D-5B02-7D0D-828A-5FAB00C74D1C}"/>
              </a:ext>
            </a:extLst>
          </p:cNvPr>
          <p:cNvSpPr txBox="1"/>
          <p:nvPr/>
        </p:nvSpPr>
        <p:spPr>
          <a:xfrm>
            <a:off x="3286647" y="1549930"/>
            <a:ext cx="4413467" cy="156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i="1" err="1">
                <a:latin typeface="Calibri" panose="020F0502020204030204" pitchFamily="34" charset="0"/>
              </a:rPr>
              <a:t>Misure</a:t>
            </a:r>
            <a:r>
              <a:rPr lang="en-GB" sz="2200" b="1" i="1">
                <a:latin typeface="Calibri" panose="020F0502020204030204" pitchFamily="34" charset="0"/>
              </a:rPr>
              <a:t> di </a:t>
            </a:r>
            <a:r>
              <a:rPr lang="en-GB" sz="2200" b="1" i="1" err="1">
                <a:latin typeface="Calibri" panose="020F0502020204030204" pitchFamily="34" charset="0"/>
              </a:rPr>
              <a:t>flussi</a:t>
            </a:r>
            <a:r>
              <a:rPr lang="en-GB" sz="2200" b="1" i="1">
                <a:latin typeface="Calibri" panose="020F0502020204030204" pitchFamily="34" charset="0"/>
              </a:rPr>
              <a:t> </a:t>
            </a:r>
            <a:r>
              <a:rPr lang="en-GB" sz="2200" i="1">
                <a:latin typeface="Calibri" panose="020F0502020204030204" pitchFamily="34" charset="0"/>
              </a:rPr>
              <a:t>(</a:t>
            </a:r>
            <a:r>
              <a:rPr lang="en-GB" sz="2200" b="1" i="1">
                <a:solidFill>
                  <a:srgbClr val="0070C0"/>
                </a:solidFill>
                <a:latin typeface="Calibri" panose="020F0502020204030204" pitchFamily="34" charset="0"/>
              </a:rPr>
              <a:t>CO</a:t>
            </a:r>
            <a:r>
              <a:rPr lang="en-GB" sz="2200" b="1" i="1" baseline="-2500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sz="2200" b="1" i="1">
                <a:solidFill>
                  <a:srgbClr val="0070C0"/>
                </a:solidFill>
                <a:latin typeface="Calibri" panose="020F0502020204030204" pitchFamily="34" charset="0"/>
              </a:rPr>
              <a:t>, H</a:t>
            </a:r>
            <a:r>
              <a:rPr lang="en-GB" sz="2200" b="1" i="1" baseline="-2500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sz="2200" b="1" i="1">
                <a:solidFill>
                  <a:srgbClr val="0070C0"/>
                </a:solidFill>
                <a:latin typeface="Calibri" panose="020F0502020204030204" pitchFamily="34" charset="0"/>
              </a:rPr>
              <a:t>O, N</a:t>
            </a:r>
            <a:r>
              <a:rPr lang="en-GB" sz="2200" b="1" i="1" baseline="-2500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sz="2200" b="1" i="1">
                <a:solidFill>
                  <a:srgbClr val="0070C0"/>
                </a:solidFill>
                <a:latin typeface="Calibri" panose="020F0502020204030204" pitchFamily="34" charset="0"/>
              </a:rPr>
              <a:t>O</a:t>
            </a:r>
            <a:r>
              <a:rPr lang="en-GB" sz="2200" i="1">
                <a:latin typeface="Calibri" panose="020F0502020204030204" pitchFamily="34" charset="0"/>
              </a:rPr>
              <a:t>) da </a:t>
            </a:r>
            <a:r>
              <a:rPr lang="en-GB" sz="2200" i="1" err="1">
                <a:latin typeface="Calibri" panose="020F0502020204030204" pitchFamily="34" charset="0"/>
              </a:rPr>
              <a:t>diversi</a:t>
            </a:r>
            <a:r>
              <a:rPr lang="en-GB" sz="2200" i="1">
                <a:latin typeface="Calibri" panose="020F0502020204030204" pitchFamily="34" charset="0"/>
              </a:rPr>
              <a:t> </a:t>
            </a:r>
            <a:r>
              <a:rPr lang="en-GB" sz="2200" b="1" i="1" err="1">
                <a:latin typeface="Calibri" panose="020F0502020204030204" pitchFamily="34" charset="0"/>
              </a:rPr>
              <a:t>suoli</a:t>
            </a:r>
            <a:r>
              <a:rPr lang="en-GB" sz="2200" i="1">
                <a:latin typeface="Calibri" panose="020F0502020204030204" pitchFamily="34" charset="0"/>
              </a:rPr>
              <a:t> (</a:t>
            </a:r>
            <a:r>
              <a:rPr lang="en-GB" sz="2200" i="1" err="1">
                <a:latin typeface="Calibri" panose="020F0502020204030204" pitchFamily="34" charset="0"/>
              </a:rPr>
              <a:t>agricoli</a:t>
            </a:r>
            <a:r>
              <a:rPr lang="en-GB" sz="2200" i="1">
                <a:latin typeface="Calibri" panose="020F0502020204030204" pitchFamily="34" charset="0"/>
              </a:rPr>
              <a:t>, </a:t>
            </a:r>
            <a:r>
              <a:rPr lang="en-GB" sz="2200" i="1" err="1">
                <a:latin typeface="Calibri" panose="020F0502020204030204" pitchFamily="34" charset="0"/>
              </a:rPr>
              <a:t>urbani</a:t>
            </a:r>
            <a:r>
              <a:rPr lang="en-GB" sz="2200" i="1">
                <a:latin typeface="Calibri" panose="020F0502020204030204" pitchFamily="34" charset="0"/>
              </a:rPr>
              <a:t>, </a:t>
            </a:r>
            <a:r>
              <a:rPr lang="en-GB" sz="2200" i="1" err="1">
                <a:latin typeface="Calibri" panose="020F0502020204030204" pitchFamily="34" charset="0"/>
              </a:rPr>
              <a:t>ecc</a:t>
            </a:r>
            <a:r>
              <a:rPr lang="en-GB" sz="2200" i="1">
                <a:latin typeface="Calibri" panose="020F0502020204030204" pitchFamily="34" charset="0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GB" sz="2200" i="1">
                <a:latin typeface="Calibri" panose="020F0502020204030204" pitchFamily="34" charset="0"/>
              </a:rPr>
              <a:t>Scala</a:t>
            </a:r>
            <a:r>
              <a:rPr lang="en-GB" sz="2200" b="1" i="1">
                <a:latin typeface="Calibri" panose="020F0502020204030204" pitchFamily="34" charset="0"/>
              </a:rPr>
              <a:t> </a:t>
            </a:r>
            <a:r>
              <a:rPr lang="en-GB" sz="2200" b="1" i="1" err="1">
                <a:latin typeface="Calibri" panose="020F0502020204030204" pitchFamily="34" charset="0"/>
              </a:rPr>
              <a:t>puntuale</a:t>
            </a:r>
            <a:r>
              <a:rPr lang="en-GB" sz="2200" i="1">
                <a:latin typeface="Calibri" panose="020F0502020204030204" pitchFamily="34" charset="0"/>
              </a:rPr>
              <a:t> </a:t>
            </a:r>
            <a:r>
              <a:rPr lang="en-GB" sz="2200" i="1" err="1">
                <a:latin typeface="Calibri" panose="020F0502020204030204" pitchFamily="34" charset="0"/>
              </a:rPr>
              <a:t>della</a:t>
            </a:r>
            <a:r>
              <a:rPr lang="en-GB" sz="2200" i="1">
                <a:latin typeface="Calibri" panose="020F0502020204030204" pitchFamily="34" charset="0"/>
              </a:rPr>
              <a:t> camera (</a:t>
            </a:r>
            <a:r>
              <a:rPr lang="en-GB" sz="2200" b="1" i="1">
                <a:latin typeface="Calibri" panose="020F0502020204030204" pitchFamily="34" charset="0"/>
              </a:rPr>
              <a:t>&lt; 1 m</a:t>
            </a:r>
            <a:r>
              <a:rPr lang="en-GB" sz="2200" b="1" i="1" baseline="30000">
                <a:latin typeface="Calibri" panose="020F0502020204030204" pitchFamily="34" charset="0"/>
              </a:rPr>
              <a:t>2</a:t>
            </a:r>
            <a:r>
              <a:rPr lang="en-GB" sz="2200" i="1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56651-FAB4-95E8-5568-8F58FD23840C}"/>
              </a:ext>
            </a:extLst>
          </p:cNvPr>
          <p:cNvSpPr txBox="1"/>
          <p:nvPr/>
        </p:nvSpPr>
        <p:spPr>
          <a:xfrm>
            <a:off x="10861873" y="3965584"/>
            <a:ext cx="125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N</a:t>
            </a:r>
            <a:r>
              <a:rPr lang="en-GB" b="1" baseline="-25000">
                <a:solidFill>
                  <a:schemeClr val="bg1"/>
                </a:solidFill>
              </a:rPr>
              <a:t>2</a:t>
            </a:r>
            <a:r>
              <a:rPr lang="en-GB" b="1">
                <a:solidFill>
                  <a:schemeClr val="bg1"/>
                </a:solidFill>
              </a:rPr>
              <a:t>O - H</a:t>
            </a:r>
            <a:r>
              <a:rPr lang="en-GB" b="1" baseline="-25000">
                <a:solidFill>
                  <a:schemeClr val="bg1"/>
                </a:solidFill>
              </a:rPr>
              <a:t>2</a:t>
            </a:r>
            <a:r>
              <a:rPr lang="en-GB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F41EF-AA84-C1C9-C66C-309A61AF9B3C}"/>
              </a:ext>
            </a:extLst>
          </p:cNvPr>
          <p:cNvSpPr txBox="1"/>
          <p:nvPr/>
        </p:nvSpPr>
        <p:spPr>
          <a:xfrm>
            <a:off x="6442995" y="3784966"/>
            <a:ext cx="125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CO</a:t>
            </a:r>
            <a:r>
              <a:rPr lang="en-GB" b="1" baseline="-25000">
                <a:solidFill>
                  <a:schemeClr val="bg1"/>
                </a:solidFill>
              </a:rPr>
              <a:t>2</a:t>
            </a:r>
            <a:r>
              <a:rPr lang="en-GB" b="1">
                <a:solidFill>
                  <a:schemeClr val="bg1"/>
                </a:solidFill>
              </a:rPr>
              <a:t>- H</a:t>
            </a:r>
            <a:r>
              <a:rPr lang="en-GB" b="1" baseline="-25000">
                <a:solidFill>
                  <a:schemeClr val="bg1"/>
                </a:solidFill>
              </a:rPr>
              <a:t>2</a:t>
            </a:r>
            <a:r>
              <a:rPr lang="en-GB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F7CA0-9343-4DC4-C657-3B1BF84B48E3}"/>
              </a:ext>
            </a:extLst>
          </p:cNvPr>
          <p:cNvSpPr txBox="1"/>
          <p:nvPr/>
        </p:nvSpPr>
        <p:spPr>
          <a:xfrm>
            <a:off x="7935087" y="6276980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err="1">
                <a:solidFill>
                  <a:schemeClr val="bg1"/>
                </a:solidFill>
              </a:rPr>
              <a:t>Camere</a:t>
            </a:r>
            <a:r>
              <a:rPr lang="en-GB" sz="2400" b="1" i="1">
                <a:solidFill>
                  <a:schemeClr val="bg1"/>
                </a:solidFill>
              </a:rPr>
              <a:t> </a:t>
            </a:r>
            <a:r>
              <a:rPr lang="en-GB" sz="2400" b="1" i="1" err="1">
                <a:solidFill>
                  <a:schemeClr val="bg1"/>
                </a:solidFill>
              </a:rPr>
              <a:t>Dinamiche</a:t>
            </a:r>
            <a:endParaRPr lang="en-GB" sz="2400" b="1" i="1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CD936A-04F3-8D43-EEC1-F7EE2D8722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281" y="534268"/>
            <a:ext cx="4478951" cy="2991538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5C005F60-9EF3-491A-DAE3-18FA7FC83904}"/>
              </a:ext>
            </a:extLst>
          </p:cNvPr>
          <p:cNvSpPr txBox="1">
            <a:spLocks/>
          </p:cNvSpPr>
          <p:nvPr/>
        </p:nvSpPr>
        <p:spPr>
          <a:xfrm>
            <a:off x="1811263" y="801195"/>
            <a:ext cx="5630937" cy="5435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/>
              <a:t>FLUSSI dal SUOLO con CAMERE </a:t>
            </a:r>
            <a:endParaRPr lang="it-IT" sz="2300" b="1" i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31624-9B2A-6E34-85D3-7D81BD80FE4D}"/>
              </a:ext>
            </a:extLst>
          </p:cNvPr>
          <p:cNvSpPr txBox="1"/>
          <p:nvPr/>
        </p:nvSpPr>
        <p:spPr>
          <a:xfrm>
            <a:off x="7895780" y="837689"/>
            <a:ext cx="354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err="1">
                <a:solidFill>
                  <a:schemeClr val="bg1"/>
                </a:solidFill>
              </a:rPr>
              <a:t>Pereto</a:t>
            </a:r>
            <a:r>
              <a:rPr lang="en-GB" sz="2400" b="1" i="1">
                <a:solidFill>
                  <a:schemeClr val="bg1"/>
                </a:solidFill>
              </a:rPr>
              <a:t> a </a:t>
            </a:r>
            <a:r>
              <a:rPr lang="en-GB" sz="2400" b="1" i="1" err="1">
                <a:solidFill>
                  <a:schemeClr val="bg1"/>
                </a:solidFill>
              </a:rPr>
              <a:t>Conselice</a:t>
            </a:r>
            <a:r>
              <a:rPr lang="en-GB" sz="2400" b="1" i="1">
                <a:solidFill>
                  <a:schemeClr val="bg1"/>
                </a:solidFill>
              </a:rPr>
              <a:t> (RA)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A7AC43-DF1E-1934-2003-6418C4733A1A}"/>
              </a:ext>
            </a:extLst>
          </p:cNvPr>
          <p:cNvSpPr/>
          <p:nvPr/>
        </p:nvSpPr>
        <p:spPr>
          <a:xfrm>
            <a:off x="44450" y="6154495"/>
            <a:ext cx="133350" cy="1390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A100C1-200A-0030-9CEA-1A7BD4261E70}"/>
              </a:ext>
            </a:extLst>
          </p:cNvPr>
          <p:cNvSpPr/>
          <p:nvPr/>
        </p:nvSpPr>
        <p:spPr>
          <a:xfrm>
            <a:off x="72591" y="6508837"/>
            <a:ext cx="133350" cy="1390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8063E3-D9DA-A88B-DE1C-6B93DE5CB072}"/>
              </a:ext>
            </a:extLst>
          </p:cNvPr>
          <p:cNvSpPr/>
          <p:nvPr/>
        </p:nvSpPr>
        <p:spPr>
          <a:xfrm>
            <a:off x="1726586" y="6167834"/>
            <a:ext cx="133350" cy="1390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3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394BF67-461B-F56D-BFFA-A13B5ECE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" y="10012"/>
            <a:ext cx="12189464" cy="492515"/>
          </a:xfr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 dirty="0"/>
              <a:t>LAND-ATMOSPHERE EXCHANGE OF GHG LAB </a:t>
            </a:r>
            <a:endParaRPr lang="it-IT" sz="2300" b="1" dirty="0"/>
          </a:p>
        </p:txBody>
      </p:sp>
      <p:pic>
        <p:nvPicPr>
          <p:cNvPr id="3" name="Immagine 2" descr="Immagine che contiene interno, Istituto di ricerca, Servizio, Attrezzature mediche&#10;&#10;Descrizione generata automaticamente">
            <a:extLst>
              <a:ext uri="{FF2B5EF4-FFF2-40B4-BE49-F238E27FC236}">
                <a16:creationId xmlns:a16="http://schemas.microsoft.com/office/drawing/2014/main" id="{374B6F4D-DD02-494E-8919-A2DF610885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203" y="3672258"/>
            <a:ext cx="3095797" cy="299780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73A09046-5268-7D98-A47F-964D8DAA7288}"/>
              </a:ext>
            </a:extLst>
          </p:cNvPr>
          <p:cNvSpPr txBox="1">
            <a:spLocks/>
          </p:cNvSpPr>
          <p:nvPr/>
        </p:nvSpPr>
        <p:spPr>
          <a:xfrm>
            <a:off x="5430012" y="821649"/>
            <a:ext cx="5630937" cy="5435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i="1"/>
              <a:t>ANALISI AMBIENTALI e DEL SUOLO</a:t>
            </a:r>
            <a:endParaRPr lang="it-IT" sz="2300" b="1" i="1"/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021EAAE-7E12-14FC-70BB-F412DB518978}"/>
              </a:ext>
            </a:extLst>
          </p:cNvPr>
          <p:cNvSpPr txBox="1"/>
          <p:nvPr/>
        </p:nvSpPr>
        <p:spPr>
          <a:xfrm>
            <a:off x="5430011" y="1754846"/>
            <a:ext cx="56309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it-IT" sz="2200" b="1" i="1">
                <a:latin typeface="Calibri" panose="020F0502020204030204" pitchFamily="34" charset="0"/>
              </a:rPr>
              <a:t>Ciclo di C e N; bilancio di H</a:t>
            </a:r>
            <a:r>
              <a:rPr lang="it-IT" sz="2200" b="1" i="1" baseline="-25000">
                <a:latin typeface="Calibri" panose="020F0502020204030204" pitchFamily="34" charset="0"/>
              </a:rPr>
              <a:t>2</a:t>
            </a:r>
            <a:r>
              <a:rPr lang="it-IT" sz="2200" b="1" i="1">
                <a:latin typeface="Calibri" panose="020F0502020204030204" pitchFamily="34" charset="0"/>
              </a:rPr>
              <a:t>O, </a:t>
            </a:r>
            <a:r>
              <a:rPr lang="en-GB" sz="2200" b="1" i="1" err="1">
                <a:latin typeface="Calibri" panose="020F0502020204030204" pitchFamily="34" charset="0"/>
              </a:rPr>
              <a:t>Impatti</a:t>
            </a:r>
            <a:r>
              <a:rPr lang="en-GB" sz="2200" b="1" i="1">
                <a:latin typeface="Calibri" panose="020F0502020204030204" pitchFamily="34" charset="0"/>
              </a:rPr>
              <a:t>: </a:t>
            </a:r>
            <a:r>
              <a:rPr lang="en-GB" sz="2200" i="1" err="1">
                <a:latin typeface="Calibri" panose="020F0502020204030204" pitchFamily="34" charset="0"/>
              </a:rPr>
              <a:t>clima</a:t>
            </a:r>
            <a:r>
              <a:rPr lang="en-GB" sz="2200" i="1">
                <a:latin typeface="Calibri" panose="020F0502020204030204" pitchFamily="34" charset="0"/>
              </a:rPr>
              <a:t> (</a:t>
            </a:r>
            <a:r>
              <a:rPr lang="en-GB" sz="2200" b="1" i="1">
                <a:latin typeface="Calibri" panose="020F0502020204030204" pitchFamily="34" charset="0"/>
              </a:rPr>
              <a:t>GHG</a:t>
            </a:r>
            <a:r>
              <a:rPr lang="en-GB" sz="2200" i="1">
                <a:latin typeface="Calibri" panose="020F0502020204030204" pitchFamily="34" charset="0"/>
              </a:rPr>
              <a:t>), </a:t>
            </a:r>
            <a:r>
              <a:rPr lang="en-GB" sz="2200" i="1" err="1">
                <a:latin typeface="Calibri" panose="020F0502020204030204" pitchFamily="34" charset="0"/>
              </a:rPr>
              <a:t>inquinanti</a:t>
            </a:r>
            <a:r>
              <a:rPr lang="en-GB" sz="2200" i="1">
                <a:latin typeface="Calibri" panose="020F0502020204030204" pitchFamily="34" charset="0"/>
              </a:rPr>
              <a:t> </a:t>
            </a:r>
            <a:r>
              <a:rPr lang="en-GB" sz="2200" i="1" err="1">
                <a:latin typeface="Calibri" panose="020F0502020204030204" pitchFamily="34" charset="0"/>
              </a:rPr>
              <a:t>azotati</a:t>
            </a:r>
            <a:r>
              <a:rPr lang="en-GB" sz="2200" i="1">
                <a:latin typeface="Calibri" panose="020F0502020204030204" pitchFamily="34" charset="0"/>
              </a:rPr>
              <a:t> (</a:t>
            </a:r>
            <a:r>
              <a:rPr lang="en-GB" sz="2200" b="1" i="1">
                <a:latin typeface="Calibri" panose="020F0502020204030204" pitchFamily="34" charset="0"/>
              </a:rPr>
              <a:t>NUE</a:t>
            </a:r>
            <a:r>
              <a:rPr lang="en-GB" sz="2200" i="1">
                <a:latin typeface="Calibri" panose="020F0502020204030204" pitchFamily="34" charset="0"/>
              </a:rPr>
              <a:t>)</a:t>
            </a:r>
          </a:p>
          <a:p>
            <a:pPr algn="just" rtl="0" fontAlgn="base"/>
            <a:endParaRPr lang="it-IT" sz="2200" b="1" i="1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it-IT" sz="2200" i="1">
                <a:latin typeface="Calibri" panose="020F0502020204030204" pitchFamily="34" charset="0"/>
              </a:rPr>
              <a:t>Completano la v</a:t>
            </a:r>
            <a:r>
              <a:rPr lang="it-IT" sz="2200" b="0" i="1">
                <a:effectLst/>
                <a:latin typeface="Calibri" panose="020F0502020204030204" pitchFamily="34" charset="0"/>
              </a:rPr>
              <a:t>alutazione delle dinamiche di scambio suolo-atmosfera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9C3AC-89D4-E0BA-47B1-C86113D52653}"/>
              </a:ext>
            </a:extLst>
          </p:cNvPr>
          <p:cNvSpPr txBox="1"/>
          <p:nvPr/>
        </p:nvSpPr>
        <p:spPr>
          <a:xfrm>
            <a:off x="5511654" y="3929585"/>
            <a:ext cx="341348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Camilla </a:t>
            </a:r>
            <a:r>
              <a:rPr lang="en-GB" err="1"/>
              <a:t>Chieco</a:t>
            </a:r>
            <a:endParaRPr lang="en-GB"/>
          </a:p>
          <a:p>
            <a:r>
              <a:rPr lang="en-GB"/>
              <a:t>Daniela </a:t>
            </a:r>
            <a:r>
              <a:rPr lang="en-GB" err="1"/>
              <a:t>Famulari</a:t>
            </a:r>
            <a:endParaRPr lang="en-GB"/>
          </a:p>
          <a:p>
            <a:r>
              <a:rPr lang="en-GB"/>
              <a:t>Marianna Nardino</a:t>
            </a:r>
          </a:p>
          <a:p>
            <a:r>
              <a:rPr lang="en-GB"/>
              <a:t>Federico </a:t>
            </a:r>
            <a:r>
              <a:rPr lang="en-GB" err="1"/>
              <a:t>Carotenuto</a:t>
            </a:r>
            <a:endParaRPr lang="en-GB"/>
          </a:p>
          <a:p>
            <a:r>
              <a:rPr lang="en-GB"/>
              <a:t>Lucia </a:t>
            </a:r>
            <a:r>
              <a:rPr lang="en-GB" err="1"/>
              <a:t>Morrone</a:t>
            </a:r>
            <a:endParaRPr lang="en-GB"/>
          </a:p>
          <a:p>
            <a:r>
              <a:rPr lang="en-GB"/>
              <a:t>Matteo Mari</a:t>
            </a:r>
          </a:p>
          <a:p>
            <a:r>
              <a:rPr lang="en-GB"/>
              <a:t>Francesco Maria </a:t>
            </a:r>
            <a:r>
              <a:rPr lang="en-GB" err="1"/>
              <a:t>Boniello</a:t>
            </a:r>
            <a:endParaRPr lang="en-GB"/>
          </a:p>
          <a:p>
            <a:r>
              <a:rPr lang="en-GB"/>
              <a:t>Lorenzo </a:t>
            </a:r>
            <a:r>
              <a:rPr lang="en-GB" err="1"/>
              <a:t>Fiorini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30914-CBFC-65C8-C07E-A1BE8409FF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917"/>
            <a:ext cx="4804064" cy="3206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F21645-4DB0-3834-8048-4EDC455E67C5}"/>
              </a:ext>
            </a:extLst>
          </p:cNvPr>
          <p:cNvSpPr txBox="1"/>
          <p:nvPr/>
        </p:nvSpPr>
        <p:spPr>
          <a:xfrm>
            <a:off x="137160" y="4183380"/>
            <a:ext cx="466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Azoto totale, azoto scambiabile </a:t>
            </a:r>
            <a:r>
              <a:rPr lang="it-IT" sz="2200" i="1">
                <a:effectLst/>
                <a:latin typeface="Calibri" panose="020F0502020204030204" pitchFamily="34" charset="0"/>
              </a:rPr>
              <a:t>nel</a:t>
            </a:r>
            <a:r>
              <a:rPr lang="it-IT" sz="2200" b="0" i="1">
                <a:effectLst/>
                <a:latin typeface="Calibri" panose="020F0502020204030204" pitchFamily="34" charset="0"/>
              </a:rPr>
              <a:t> suolo: metodologia </a:t>
            </a:r>
            <a:r>
              <a:rPr lang="it-IT" sz="2200" b="1" i="1" err="1">
                <a:effectLst/>
                <a:latin typeface="Calibri" panose="020F0502020204030204" pitchFamily="34" charset="0"/>
              </a:rPr>
              <a:t>Kjeldhal</a:t>
            </a:r>
            <a:r>
              <a:rPr lang="it-IT" sz="2200" b="0" i="1">
                <a:effectLst/>
                <a:latin typeface="Calibri" panose="020F0502020204030204" pitchFamily="34" charset="0"/>
              </a:rPr>
              <a:t> (Digestore serie DK accoppiato ad unità Scrubber SMS e Distillatore UDK 129) </a:t>
            </a:r>
            <a:endParaRPr lang="en-GB" altLang="en-US" sz="2200" i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71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</Words>
  <Application>Microsoft Office PowerPoint</Application>
  <PresentationFormat>Widescreen</PresentationFormat>
  <Paragraphs>48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Tema di Office</vt:lpstr>
      <vt:lpstr>LAND-ATMOSPHERE EXCHANGE OF GHG LAB </vt:lpstr>
      <vt:lpstr>LAND-ATMOSPHERE EXCHANGE OF GHG LAB </vt:lpstr>
      <vt:lpstr>LAND-ATMOSPHERE EXCHANGE OF GHG LAB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Livorno</dc:title>
  <dc:creator>Lucia Morrone</dc:creator>
  <cp:lastModifiedBy>MARCO SIMONETTI</cp:lastModifiedBy>
  <cp:revision>5</cp:revision>
  <dcterms:created xsi:type="dcterms:W3CDTF">2024-03-12T11:18:59Z</dcterms:created>
  <dcterms:modified xsi:type="dcterms:W3CDTF">2024-04-12T15:07:04Z</dcterms:modified>
</cp:coreProperties>
</file>