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4"/>
  </p:sldMasterIdLst>
  <p:notesMasterIdLst>
    <p:notesMasterId r:id="rId21"/>
  </p:notesMasterIdLst>
  <p:sldIdLst>
    <p:sldId id="256" r:id="rId5"/>
    <p:sldId id="277" r:id="rId6"/>
    <p:sldId id="260" r:id="rId7"/>
    <p:sldId id="262" r:id="rId8"/>
    <p:sldId id="271" r:id="rId9"/>
    <p:sldId id="270" r:id="rId10"/>
    <p:sldId id="275" r:id="rId11"/>
    <p:sldId id="263" r:id="rId12"/>
    <p:sldId id="265" r:id="rId13"/>
    <p:sldId id="264" r:id="rId14"/>
    <p:sldId id="272" r:id="rId15"/>
    <p:sldId id="273" r:id="rId16"/>
    <p:sldId id="266" r:id="rId17"/>
    <p:sldId id="276" r:id="rId18"/>
    <p:sldId id="267"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55C926-DBED-559D-E89B-A32A19C0093D}" name="FABIO DE FRANCESCO" initials="FD" userId="S::fabio.defrancesco@cnr.it::fa87d48a-996a-4b0b-a532-b77b812cf43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B03011-84F8-768C-0E19-7A3C053FD017}" v="681" dt="2024-04-09T08:34:47.730"/>
    <p1510:client id="{EAD49844-3E16-DD18-A056-9C62536786D7}" v="468" dt="2024-04-09T15:02:39.073"/>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35"/>
    <p:restoredTop sz="94559"/>
  </p:normalViewPr>
  <p:slideViewPr>
    <p:cSldViewPr snapToGrid="0">
      <p:cViewPr varScale="1">
        <p:scale>
          <a:sx n="115" d="100"/>
          <a:sy n="115" d="100"/>
        </p:scale>
        <p:origin x="44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E4A84B-9446-4696-82C2-9230D8B6B8B4}" type="datetimeFigureOut">
              <a:rPr lang="it-IT" smtClean="0"/>
              <a:t>10/04/24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A919C7-8E33-419F-8CA3-3CE01AB8D544}" type="slidenum">
              <a:rPr lang="it-IT" smtClean="0"/>
              <a:t>‹N›</a:t>
            </a:fld>
            <a:endParaRPr lang="it-IT"/>
          </a:p>
        </p:txBody>
      </p:sp>
    </p:spTree>
    <p:extLst>
      <p:ext uri="{BB962C8B-B14F-4D97-AF65-F5344CB8AC3E}">
        <p14:creationId xmlns:p14="http://schemas.microsoft.com/office/powerpoint/2010/main" val="3790620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Le utilizzazioni forestali sono il primo passaggio della produzione di legname. </a:t>
            </a:r>
          </a:p>
          <a:p>
            <a:endParaRPr lang="it-IT" dirty="0"/>
          </a:p>
          <a:p>
            <a:r>
              <a:rPr lang="it-IT" dirty="0"/>
              <a:t>Gli studi in questo campo riguardano principalmente i sistemi di lavoro in bosco, tipicamente per analisi dei costi e ottimizzazione del processo. </a:t>
            </a:r>
          </a:p>
          <a:p>
            <a:r>
              <a:rPr lang="it-IT" dirty="0"/>
              <a:t>La produzione di biomassa, come componente delle utilizzazioni forestali o da residui di colture legnose (olivo, vite, etc.) è un’altra linea di ricerca attiva. </a:t>
            </a:r>
          </a:p>
          <a:p>
            <a:r>
              <a:rPr lang="it-IT" dirty="0"/>
              <a:t>Altri temi di studio sono l’ergonomia, la sicurezza sul lavoro e le modalità operative che minimizzano i danni ambientali a suolo e piante rimanenti. </a:t>
            </a:r>
          </a:p>
          <a:p>
            <a:endParaRPr lang="it-IT" dirty="0"/>
          </a:p>
          <a:p>
            <a:r>
              <a:rPr lang="it-IT" dirty="0"/>
              <a:t>Per quanto i cantieri produttivi (per legname) siano il principale oggetto di studio, ogni intervento selvicolturale è di interesse. Ad esempio è al momento attivo un progetto sulla selvicoltura preventiva antincendio. La necessità di misurare la biomassa rimossa ha portato ad attivare una linea di ricerca sui dati </a:t>
            </a:r>
            <a:r>
              <a:rPr lang="it-IT" dirty="0" err="1"/>
              <a:t>LiDAR</a:t>
            </a:r>
            <a:r>
              <a:rPr lang="it-IT" dirty="0"/>
              <a:t> per la stima del combustibile legnoso e, come complemento, della provvigione legnosa di valore. </a:t>
            </a:r>
          </a:p>
          <a:p>
            <a:endParaRPr lang="it-IT" dirty="0"/>
          </a:p>
          <a:p>
            <a:r>
              <a:rPr lang="it-IT" dirty="0"/>
              <a:t>Le linee di ricerca più recenti mirano ad includere le tecnologie digitali per la tracciabilità dei prodotti legnosi (ad esempio con etichette RFID) e la misura quantitativa e qualitativa del prodotto in bosco o a bordo strada, con il fine di ottimizzare tutti i processi successivi. </a:t>
            </a:r>
          </a:p>
        </p:txBody>
      </p:sp>
      <p:sp>
        <p:nvSpPr>
          <p:cNvPr id="4" name="Slide Number Placeholder 3"/>
          <p:cNvSpPr>
            <a:spLocks noGrp="1"/>
          </p:cNvSpPr>
          <p:nvPr>
            <p:ph type="sldNum" sz="quarter" idx="5"/>
          </p:nvPr>
        </p:nvSpPr>
        <p:spPr/>
        <p:txBody>
          <a:bodyPr/>
          <a:lstStyle/>
          <a:p>
            <a:fld id="{E2A919C7-8E33-419F-8CA3-3CE01AB8D544}" type="slidenum">
              <a:rPr lang="it-IT" smtClean="0"/>
              <a:t>3</a:t>
            </a:fld>
            <a:endParaRPr lang="it-IT"/>
          </a:p>
        </p:txBody>
      </p:sp>
    </p:spTree>
    <p:extLst>
      <p:ext uri="{BB962C8B-B14F-4D97-AF65-F5344CB8AC3E}">
        <p14:creationId xmlns:p14="http://schemas.microsoft.com/office/powerpoint/2010/main" val="422409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t>UHF RFID sta per Ultra High Frequency, Radio Frequency </a:t>
            </a:r>
            <a:r>
              <a:rPr lang="it-IT" err="1"/>
              <a:t>Identification</a:t>
            </a:r>
            <a:r>
              <a:rPr lang="it-IT"/>
              <a:t>. </a:t>
            </a:r>
          </a:p>
        </p:txBody>
      </p:sp>
      <p:sp>
        <p:nvSpPr>
          <p:cNvPr id="4" name="Slide Number Placeholder 3"/>
          <p:cNvSpPr>
            <a:spLocks noGrp="1"/>
          </p:cNvSpPr>
          <p:nvPr>
            <p:ph type="sldNum" sz="quarter" idx="5"/>
          </p:nvPr>
        </p:nvSpPr>
        <p:spPr/>
        <p:txBody>
          <a:bodyPr/>
          <a:lstStyle/>
          <a:p>
            <a:fld id="{E2A919C7-8E33-419F-8CA3-3CE01AB8D544}" type="slidenum">
              <a:rPr lang="it-IT" smtClean="0"/>
              <a:t>4</a:t>
            </a:fld>
            <a:endParaRPr lang="it-IT"/>
          </a:p>
        </p:txBody>
      </p:sp>
    </p:spTree>
    <p:extLst>
      <p:ext uri="{BB962C8B-B14F-4D97-AF65-F5344CB8AC3E}">
        <p14:creationId xmlns:p14="http://schemas.microsoft.com/office/powerpoint/2010/main" val="429188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L’attività di caratterizzazione e valorizzazione del legno è finalizzata a migliorare la conoscenza delle varie tipologie di legname e di prodotti a base di legno in relazione ai possibili impieghi.</a:t>
            </a:r>
          </a:p>
          <a:p>
            <a:r>
              <a:rPr lang="it-IT"/>
              <a:t>Il recente forte impulso allo sviluppo di prodotti ingegnerizzati, soprattutto nell’ambito delle costruzioni in legno, ha portato alla necessità di individuare metodologie idonee alla verifica delle prestazioni dei prodotti, sia in legno massiccio che incollato.</a:t>
            </a:r>
          </a:p>
          <a:p>
            <a:r>
              <a:rPr lang="it-IT"/>
              <a:t>Un tipico caso è quello dello sviluppo di metodi di classificazione per uso strutturale, per il quale negli ultimi anni sono stati sviluppati e validati metodi a vista e a macchina, anche in collaborazione con importanti aziende private o associazioni di imprese.</a:t>
            </a:r>
          </a:p>
          <a:p>
            <a:r>
              <a:rPr lang="it-IT"/>
              <a:t>Un grande interesse si registra anche per l’applicazione di metodologie di indagini non distruttive ai vari livelli della filiera:  la necessità di una valutazione qualitativa di alberi in piedi, tronchi, segati o prodotti finiti, stimola l’applicazione di nuove tecnologie per avere una conoscenza sempre più approfondita dei materiali, del loro valore e delle prestazioni ottenibili. Nel caso delle costruzioni in legno antiche o di nuova realizzazione, si assiste sempre più spesso alla necessità di sviluppare ed applicare adeguate tecniche di diagnosi e monitoraggio nel  corso del tempo (metodologie, strumentazioni, sensoristica….,)</a:t>
            </a:r>
          </a:p>
          <a:p>
            <a:r>
              <a:rPr lang="it-IT"/>
              <a:t>Di pari passo con l’innovazione nell’industria del legno (e anche con l’aggiornamento della normativa tecnica), si è registrato un aumento della richiesta formativa tecnica da parte degli operatori del settore (ad  es.  figure come ingegneri ed architetti deputati al ruolo di progettazione). </a:t>
            </a:r>
          </a:p>
          <a:p>
            <a:endParaRPr lang="it-IT"/>
          </a:p>
        </p:txBody>
      </p:sp>
      <p:sp>
        <p:nvSpPr>
          <p:cNvPr id="4" name="Segnaposto numero diapositiva 3"/>
          <p:cNvSpPr>
            <a:spLocks noGrp="1"/>
          </p:cNvSpPr>
          <p:nvPr>
            <p:ph type="sldNum" sz="quarter" idx="5"/>
          </p:nvPr>
        </p:nvSpPr>
        <p:spPr/>
        <p:txBody>
          <a:bodyPr/>
          <a:lstStyle/>
          <a:p>
            <a:fld id="{E2A919C7-8E33-419F-8CA3-3CE01AB8D544}" type="slidenum">
              <a:rPr lang="it-IT" smtClean="0"/>
              <a:t>8</a:t>
            </a:fld>
            <a:endParaRPr lang="it-IT"/>
          </a:p>
        </p:txBody>
      </p:sp>
    </p:spTree>
    <p:extLst>
      <p:ext uri="{BB962C8B-B14F-4D97-AF65-F5344CB8AC3E}">
        <p14:creationId xmlns:p14="http://schemas.microsoft.com/office/powerpoint/2010/main" val="1777609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L’attività di ricerca si basa su 3 laboratori, strettamente interconnessi tra loro e con le attività degli altri gruppi di ricerca (anche esterni ad IBE).</a:t>
            </a:r>
          </a:p>
          <a:p>
            <a:r>
              <a:rPr lang="it-IT"/>
              <a:t>Il laboratorio di lavorazione legno (o materiali affini) consente la preparazione dei campioni da sottoporre a prova.  </a:t>
            </a:r>
          </a:p>
          <a:p>
            <a:r>
              <a:rPr lang="it-IT"/>
              <a:t>Il laboratorio PFM è dotato di attrezzature come macchine prova-materiali universali di varia taglia, camere climatiche, stufe, autoclave. Le prove vengono svolte al fine di valutare le prestazioni del legname, dei prodotti a base di legno e dei prodotti per il legno secondo procedure armonizzate o sperimentali.</a:t>
            </a:r>
          </a:p>
          <a:p>
            <a:r>
              <a:rPr lang="it-IT"/>
              <a:t>Il Laboratorio di prove non distruttive sarà completato nel corso del 2024 ed è nato in risposta alle forti richieste di applicazione di nuove tecnologie di indagini (in situ ed in laboratorio), che prevedono anche l’analisi di immagine, il machine learning </a:t>
            </a:r>
            <a:r>
              <a:rPr lang="it-IT" err="1"/>
              <a:t>ecc</a:t>
            </a:r>
            <a:r>
              <a:rPr lang="it-IT"/>
              <a:t>… ambiti per i quali ci sarà sempre un maggior sviluppo. Alcune attrezzature potranno essere utilizzabili anche in contesti diversi da quelli del legno, attivando interessanti occasioni di collaborazione interdisciplinare.</a:t>
            </a:r>
          </a:p>
        </p:txBody>
      </p:sp>
      <p:sp>
        <p:nvSpPr>
          <p:cNvPr id="4" name="Segnaposto numero diapositiva 3"/>
          <p:cNvSpPr>
            <a:spLocks noGrp="1"/>
          </p:cNvSpPr>
          <p:nvPr>
            <p:ph type="sldNum" sz="quarter" idx="5"/>
          </p:nvPr>
        </p:nvSpPr>
        <p:spPr/>
        <p:txBody>
          <a:bodyPr/>
          <a:lstStyle/>
          <a:p>
            <a:fld id="{E2A919C7-8E33-419F-8CA3-3CE01AB8D544}" type="slidenum">
              <a:rPr lang="it-IT" smtClean="0"/>
              <a:t>9</a:t>
            </a:fld>
            <a:endParaRPr lang="it-IT"/>
          </a:p>
        </p:txBody>
      </p:sp>
    </p:spTree>
    <p:extLst>
      <p:ext uri="{BB962C8B-B14F-4D97-AF65-F5344CB8AC3E}">
        <p14:creationId xmlns:p14="http://schemas.microsoft.com/office/powerpoint/2010/main" val="6546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Questa attività prevede la possibilità di indagare circa il riutilizzo di materiali provenienti da fonti vegetali per ottenere prodotti ingegnerizzati a più elevato valore aggiunto, nell'ottica dell'utilizzo a cascata della biomassa (utilizzi più "nobili" laddove siano richieste prestazioni meccaniche o estetiche più elevate e reimpiego per trasformazioni via via più spinte per i materiali non idonei agli usi diretti). </a:t>
            </a:r>
          </a:p>
          <a:p>
            <a:r>
              <a:rPr lang="it-IT"/>
              <a:t>Un esempio è rappresentato dalla valorizzazione degli scarti delle produzioni agricole e forestali per ottenere proteine da utilizzare come leganti per l'ottenimento di pannelli assieme a particelle ricavate da biomassa scarsamente valorizzata per altri usi o che addirittura proviene da scarti di altre produzioni, prodotti a fine vita o reimpieghi (economia circolare).</a:t>
            </a:r>
          </a:p>
        </p:txBody>
      </p:sp>
      <p:sp>
        <p:nvSpPr>
          <p:cNvPr id="4" name="Segnaposto numero diapositiva 3"/>
          <p:cNvSpPr>
            <a:spLocks noGrp="1"/>
          </p:cNvSpPr>
          <p:nvPr>
            <p:ph type="sldNum" sz="quarter" idx="5"/>
          </p:nvPr>
        </p:nvSpPr>
        <p:spPr/>
        <p:txBody>
          <a:bodyPr/>
          <a:lstStyle/>
          <a:p>
            <a:fld id="{571DACF2-0FDC-9D4C-903B-9BBBF96F11F2}" type="slidenum">
              <a:rPr lang="it-IT" smtClean="0"/>
              <a:t>11</a:t>
            </a:fld>
            <a:endParaRPr lang="it-IT"/>
          </a:p>
        </p:txBody>
      </p:sp>
    </p:spTree>
    <p:extLst>
      <p:ext uri="{BB962C8B-B14F-4D97-AF65-F5344CB8AC3E}">
        <p14:creationId xmlns:p14="http://schemas.microsoft.com/office/powerpoint/2010/main" val="1630338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err="1">
                <a:latin typeface="Calibri"/>
                <a:ea typeface="Calibri"/>
                <a:cs typeface="Calibri"/>
              </a:rPr>
              <a:t>L'analisi</a:t>
            </a:r>
            <a:r>
              <a:rPr lang="en-US">
                <a:latin typeface="Calibri"/>
                <a:ea typeface="Calibri"/>
                <a:cs typeface="Calibri"/>
              </a:rPr>
              <a:t> </a:t>
            </a:r>
            <a:r>
              <a:rPr lang="en-US" err="1">
                <a:latin typeface="Calibri"/>
                <a:ea typeface="Calibri"/>
                <a:cs typeface="Calibri"/>
              </a:rPr>
              <a:t>dinamico-meccanica</a:t>
            </a:r>
            <a:r>
              <a:rPr lang="en-US">
                <a:latin typeface="Calibri"/>
                <a:ea typeface="Calibri"/>
                <a:cs typeface="Calibri"/>
              </a:rPr>
              <a:t> </a:t>
            </a:r>
            <a:r>
              <a:rPr lang="en-US" err="1">
                <a:latin typeface="Calibri"/>
                <a:ea typeface="Calibri"/>
                <a:cs typeface="Calibri"/>
              </a:rPr>
              <a:t>consente</a:t>
            </a:r>
            <a:r>
              <a:rPr lang="en-US">
                <a:latin typeface="Calibri"/>
                <a:ea typeface="Calibri"/>
                <a:cs typeface="Calibri"/>
              </a:rPr>
              <a:t> di </a:t>
            </a:r>
            <a:r>
              <a:rPr lang="en-US" err="1">
                <a:latin typeface="Calibri"/>
                <a:ea typeface="Calibri"/>
                <a:cs typeface="Calibri"/>
              </a:rPr>
              <a:t>indagare</a:t>
            </a:r>
            <a:r>
              <a:rPr lang="en-US">
                <a:latin typeface="Calibri"/>
                <a:ea typeface="Calibri"/>
                <a:cs typeface="Calibri"/>
              </a:rPr>
              <a:t> </a:t>
            </a:r>
            <a:r>
              <a:rPr lang="en-US" err="1">
                <a:latin typeface="Calibri"/>
                <a:ea typeface="Calibri"/>
                <a:cs typeface="Calibri"/>
              </a:rPr>
              <a:t>sulle</a:t>
            </a:r>
            <a:r>
              <a:rPr lang="en-US">
                <a:latin typeface="Calibri"/>
                <a:ea typeface="Calibri"/>
                <a:cs typeface="Calibri"/>
              </a:rPr>
              <a:t> </a:t>
            </a:r>
            <a:r>
              <a:rPr lang="en-US" err="1">
                <a:latin typeface="Calibri"/>
                <a:ea typeface="Calibri"/>
                <a:cs typeface="Calibri"/>
              </a:rPr>
              <a:t>caratteristiche</a:t>
            </a:r>
            <a:r>
              <a:rPr lang="en-US">
                <a:latin typeface="Calibri"/>
                <a:ea typeface="Calibri"/>
                <a:cs typeface="Calibri"/>
              </a:rPr>
              <a:t> </a:t>
            </a:r>
            <a:r>
              <a:rPr lang="en-US" err="1">
                <a:latin typeface="Calibri"/>
                <a:ea typeface="Calibri"/>
                <a:cs typeface="Calibri"/>
              </a:rPr>
              <a:t>meccaniche</a:t>
            </a:r>
            <a:r>
              <a:rPr lang="en-US">
                <a:latin typeface="Calibri"/>
                <a:ea typeface="Calibri"/>
                <a:cs typeface="Calibri"/>
              </a:rPr>
              <a:t> </a:t>
            </a:r>
            <a:r>
              <a:rPr lang="en-US" err="1">
                <a:latin typeface="Calibri"/>
                <a:ea typeface="Calibri"/>
                <a:cs typeface="Calibri"/>
              </a:rPr>
              <a:t>sia</a:t>
            </a:r>
            <a:r>
              <a:rPr lang="en-US">
                <a:latin typeface="Calibri"/>
                <a:ea typeface="Calibri"/>
                <a:cs typeface="Calibri"/>
              </a:rPr>
              <a:t> </a:t>
            </a:r>
            <a:r>
              <a:rPr lang="en-US" err="1">
                <a:latin typeface="Calibri"/>
                <a:ea typeface="Calibri"/>
                <a:cs typeface="Calibri"/>
              </a:rPr>
              <a:t>elastiche</a:t>
            </a:r>
            <a:r>
              <a:rPr lang="en-US">
                <a:latin typeface="Calibri"/>
                <a:ea typeface="Calibri"/>
                <a:cs typeface="Calibri"/>
              </a:rPr>
              <a:t> </a:t>
            </a:r>
            <a:r>
              <a:rPr lang="en-US" err="1">
                <a:latin typeface="Calibri"/>
                <a:ea typeface="Calibri"/>
                <a:cs typeface="Calibri"/>
              </a:rPr>
              <a:t>che</a:t>
            </a:r>
            <a:r>
              <a:rPr lang="en-US">
                <a:latin typeface="Calibri"/>
                <a:ea typeface="Calibri"/>
                <a:cs typeface="Calibri"/>
              </a:rPr>
              <a:t> viscose </a:t>
            </a:r>
            <a:r>
              <a:rPr lang="en-US" err="1">
                <a:latin typeface="Calibri"/>
                <a:ea typeface="Calibri"/>
                <a:cs typeface="Calibri"/>
              </a:rPr>
              <a:t>dei</a:t>
            </a:r>
            <a:r>
              <a:rPr lang="en-US">
                <a:latin typeface="Calibri"/>
                <a:ea typeface="Calibri"/>
                <a:cs typeface="Calibri"/>
              </a:rPr>
              <a:t> </a:t>
            </a:r>
            <a:r>
              <a:rPr lang="en-US" err="1">
                <a:latin typeface="Calibri"/>
                <a:ea typeface="Calibri"/>
                <a:cs typeface="Calibri"/>
              </a:rPr>
              <a:t>materiali</a:t>
            </a:r>
            <a:r>
              <a:rPr lang="en-US">
                <a:latin typeface="Calibri"/>
                <a:ea typeface="Calibri"/>
                <a:cs typeface="Calibri"/>
              </a:rPr>
              <a:t> puri (es. </a:t>
            </a:r>
            <a:r>
              <a:rPr lang="en-US" err="1">
                <a:latin typeface="Calibri"/>
                <a:ea typeface="Calibri"/>
                <a:cs typeface="Calibri"/>
              </a:rPr>
              <a:t>adesivi</a:t>
            </a:r>
            <a:r>
              <a:rPr lang="en-US">
                <a:latin typeface="Calibri"/>
                <a:ea typeface="Calibri"/>
                <a:cs typeface="Calibri"/>
              </a:rPr>
              <a:t>) </a:t>
            </a:r>
            <a:r>
              <a:rPr lang="en-US" err="1">
                <a:latin typeface="Calibri"/>
                <a:ea typeface="Calibri"/>
                <a:cs typeface="Calibri"/>
              </a:rPr>
              <a:t>che</a:t>
            </a:r>
            <a:r>
              <a:rPr lang="en-US">
                <a:latin typeface="Calibri"/>
                <a:ea typeface="Calibri"/>
                <a:cs typeface="Calibri"/>
              </a:rPr>
              <a:t> </a:t>
            </a:r>
            <a:r>
              <a:rPr lang="en-US" err="1">
                <a:latin typeface="Calibri"/>
                <a:ea typeface="Calibri"/>
                <a:cs typeface="Calibri"/>
              </a:rPr>
              <a:t>quando</a:t>
            </a:r>
            <a:r>
              <a:rPr lang="en-US">
                <a:latin typeface="Calibri"/>
                <a:ea typeface="Calibri"/>
                <a:cs typeface="Calibri"/>
              </a:rPr>
              <a:t> </a:t>
            </a:r>
            <a:r>
              <a:rPr lang="en-US" err="1">
                <a:latin typeface="Calibri"/>
                <a:ea typeface="Calibri"/>
                <a:cs typeface="Calibri"/>
              </a:rPr>
              <a:t>applicati</a:t>
            </a:r>
            <a:r>
              <a:rPr lang="en-US">
                <a:latin typeface="Calibri"/>
                <a:ea typeface="Calibri"/>
                <a:cs typeface="Calibri"/>
              </a:rPr>
              <a:t> </a:t>
            </a:r>
            <a:r>
              <a:rPr lang="en-US" err="1">
                <a:latin typeface="Calibri"/>
                <a:ea typeface="Calibri"/>
                <a:cs typeface="Calibri"/>
              </a:rPr>
              <a:t>su</a:t>
            </a:r>
            <a:r>
              <a:rPr lang="en-US">
                <a:latin typeface="Calibri"/>
                <a:ea typeface="Calibri"/>
                <a:cs typeface="Calibri"/>
              </a:rPr>
              <a:t> legno (</a:t>
            </a:r>
            <a:r>
              <a:rPr lang="en-US" err="1">
                <a:latin typeface="Calibri"/>
                <a:ea typeface="Calibri"/>
                <a:cs typeface="Calibri"/>
              </a:rPr>
              <a:t>interazione</a:t>
            </a:r>
            <a:r>
              <a:rPr lang="en-US">
                <a:latin typeface="Calibri"/>
                <a:ea typeface="Calibri"/>
                <a:cs typeface="Calibri"/>
              </a:rPr>
              <a:t> </a:t>
            </a:r>
            <a:r>
              <a:rPr lang="en-US" err="1">
                <a:latin typeface="Calibri"/>
                <a:ea typeface="Calibri"/>
                <a:cs typeface="Calibri"/>
              </a:rPr>
              <a:t>fra</a:t>
            </a:r>
            <a:r>
              <a:rPr lang="en-US">
                <a:latin typeface="Calibri"/>
                <a:ea typeface="Calibri"/>
                <a:cs typeface="Calibri"/>
              </a:rPr>
              <a:t> </a:t>
            </a:r>
            <a:r>
              <a:rPr lang="en-US" err="1">
                <a:latin typeface="Calibri"/>
                <a:ea typeface="Calibri"/>
                <a:cs typeface="Calibri"/>
              </a:rPr>
              <a:t>adesivi</a:t>
            </a:r>
            <a:r>
              <a:rPr lang="en-US">
                <a:latin typeface="Calibri"/>
                <a:ea typeface="Calibri"/>
                <a:cs typeface="Calibri"/>
              </a:rPr>
              <a:t> e legno). </a:t>
            </a:r>
            <a:r>
              <a:rPr lang="en-US" err="1">
                <a:latin typeface="Calibri"/>
                <a:ea typeface="Calibri"/>
                <a:cs typeface="Calibri"/>
              </a:rPr>
              <a:t>Queste</a:t>
            </a:r>
            <a:r>
              <a:rPr lang="en-US">
                <a:latin typeface="Calibri"/>
                <a:ea typeface="Calibri"/>
                <a:cs typeface="Calibri"/>
              </a:rPr>
              <a:t> </a:t>
            </a:r>
            <a:r>
              <a:rPr lang="en-US" err="1">
                <a:latin typeface="Calibri"/>
                <a:ea typeface="Calibri"/>
                <a:cs typeface="Calibri"/>
              </a:rPr>
              <a:t>proprietà</a:t>
            </a:r>
            <a:r>
              <a:rPr lang="en-US">
                <a:latin typeface="Calibri"/>
                <a:ea typeface="Calibri"/>
                <a:cs typeface="Calibri"/>
              </a:rPr>
              <a:t> </a:t>
            </a:r>
            <a:r>
              <a:rPr lang="en-US" err="1">
                <a:latin typeface="Calibri"/>
                <a:ea typeface="Calibri"/>
                <a:cs typeface="Calibri"/>
              </a:rPr>
              <a:t>possono</a:t>
            </a:r>
            <a:r>
              <a:rPr lang="en-US">
                <a:latin typeface="Calibri"/>
                <a:ea typeface="Calibri"/>
                <a:cs typeface="Calibri"/>
              </a:rPr>
              <a:t> </a:t>
            </a:r>
            <a:r>
              <a:rPr lang="en-US" err="1">
                <a:latin typeface="Calibri"/>
                <a:ea typeface="Calibri"/>
                <a:cs typeface="Calibri"/>
              </a:rPr>
              <a:t>inoltre</a:t>
            </a:r>
            <a:r>
              <a:rPr lang="en-US">
                <a:latin typeface="Calibri"/>
                <a:ea typeface="Calibri"/>
                <a:cs typeface="Calibri"/>
              </a:rPr>
              <a:t> </a:t>
            </a:r>
            <a:r>
              <a:rPr lang="en-US" err="1">
                <a:latin typeface="Calibri"/>
                <a:ea typeface="Calibri"/>
                <a:cs typeface="Calibri"/>
              </a:rPr>
              <a:t>essere</a:t>
            </a:r>
            <a:r>
              <a:rPr lang="en-US">
                <a:latin typeface="Calibri"/>
                <a:ea typeface="Calibri"/>
                <a:cs typeface="Calibri"/>
              </a:rPr>
              <a:t> </a:t>
            </a:r>
            <a:r>
              <a:rPr lang="en-US" err="1">
                <a:latin typeface="Calibri"/>
                <a:ea typeface="Calibri"/>
                <a:cs typeface="Calibri"/>
              </a:rPr>
              <a:t>valutate</a:t>
            </a:r>
            <a:r>
              <a:rPr lang="en-US">
                <a:latin typeface="Calibri"/>
                <a:ea typeface="Calibri"/>
                <a:cs typeface="Calibri"/>
              </a:rPr>
              <a:t> in </a:t>
            </a:r>
            <a:r>
              <a:rPr lang="en-US" err="1">
                <a:latin typeface="Calibri"/>
                <a:ea typeface="Calibri"/>
                <a:cs typeface="Calibri"/>
              </a:rPr>
              <a:t>funzione</a:t>
            </a:r>
            <a:r>
              <a:rPr lang="en-US">
                <a:latin typeface="Calibri"/>
                <a:ea typeface="Calibri"/>
                <a:cs typeface="Calibri"/>
              </a:rPr>
              <a:t> </a:t>
            </a:r>
            <a:r>
              <a:rPr lang="en-US" err="1">
                <a:latin typeface="Calibri"/>
                <a:ea typeface="Calibri"/>
                <a:cs typeface="Calibri"/>
              </a:rPr>
              <a:t>della</a:t>
            </a:r>
            <a:r>
              <a:rPr lang="en-US">
                <a:latin typeface="Calibri"/>
                <a:ea typeface="Calibri"/>
                <a:cs typeface="Calibri"/>
              </a:rPr>
              <a:t> </a:t>
            </a:r>
            <a:r>
              <a:rPr lang="en-US" err="1">
                <a:latin typeface="Calibri"/>
                <a:ea typeface="Calibri"/>
                <a:cs typeface="Calibri"/>
              </a:rPr>
              <a:t>temperatura</a:t>
            </a:r>
            <a:r>
              <a:rPr lang="en-US">
                <a:latin typeface="Calibri"/>
                <a:ea typeface="Calibri"/>
                <a:cs typeface="Calibri"/>
              </a:rPr>
              <a:t>, per cui con </a:t>
            </a:r>
            <a:r>
              <a:rPr lang="en-US" err="1">
                <a:latin typeface="Calibri"/>
                <a:ea typeface="Calibri"/>
                <a:cs typeface="Calibri"/>
              </a:rPr>
              <a:t>questa</a:t>
            </a:r>
            <a:r>
              <a:rPr lang="en-US">
                <a:latin typeface="Calibri"/>
                <a:ea typeface="Calibri"/>
                <a:cs typeface="Calibri"/>
              </a:rPr>
              <a:t> </a:t>
            </a:r>
            <a:r>
              <a:rPr lang="en-US" err="1">
                <a:latin typeface="Calibri"/>
                <a:ea typeface="Calibri"/>
                <a:cs typeface="Calibri"/>
              </a:rPr>
              <a:t>tecnica</a:t>
            </a:r>
            <a:r>
              <a:rPr lang="en-US">
                <a:latin typeface="Calibri"/>
                <a:ea typeface="Calibri"/>
                <a:cs typeface="Calibri"/>
              </a:rPr>
              <a:t> è </a:t>
            </a:r>
            <a:r>
              <a:rPr lang="en-US" err="1">
                <a:latin typeface="Calibri"/>
                <a:ea typeface="Calibri"/>
                <a:cs typeface="Calibri"/>
              </a:rPr>
              <a:t>possibile</a:t>
            </a:r>
            <a:r>
              <a:rPr lang="en-US">
                <a:latin typeface="Calibri"/>
                <a:ea typeface="Calibri"/>
                <a:cs typeface="Calibri"/>
              </a:rPr>
              <a:t> </a:t>
            </a:r>
            <a:r>
              <a:rPr lang="en-US" err="1">
                <a:latin typeface="Calibri"/>
                <a:ea typeface="Calibri"/>
                <a:cs typeface="Calibri"/>
              </a:rPr>
              <a:t>determinare</a:t>
            </a:r>
            <a:r>
              <a:rPr lang="en-US">
                <a:latin typeface="Calibri"/>
                <a:ea typeface="Calibri"/>
                <a:cs typeface="Calibri"/>
              </a:rPr>
              <a:t> la </a:t>
            </a:r>
            <a:r>
              <a:rPr lang="en-US" err="1">
                <a:latin typeface="Calibri"/>
                <a:ea typeface="Calibri"/>
                <a:cs typeface="Calibri"/>
              </a:rPr>
              <a:t>temperatura</a:t>
            </a:r>
            <a:r>
              <a:rPr lang="en-US">
                <a:latin typeface="Calibri"/>
                <a:ea typeface="Calibri"/>
                <a:cs typeface="Calibri"/>
              </a:rPr>
              <a:t> di </a:t>
            </a:r>
            <a:r>
              <a:rPr lang="en-US" err="1">
                <a:latin typeface="Calibri"/>
                <a:ea typeface="Calibri"/>
                <a:cs typeface="Calibri"/>
              </a:rPr>
              <a:t>transizione</a:t>
            </a:r>
            <a:r>
              <a:rPr lang="en-US">
                <a:latin typeface="Calibri"/>
                <a:ea typeface="Calibri"/>
                <a:cs typeface="Calibri"/>
              </a:rPr>
              <a:t> </a:t>
            </a:r>
            <a:r>
              <a:rPr lang="en-US" err="1">
                <a:latin typeface="Calibri"/>
                <a:ea typeface="Calibri"/>
                <a:cs typeface="Calibri"/>
              </a:rPr>
              <a:t>vetrosa</a:t>
            </a:r>
            <a:r>
              <a:rPr lang="en-US">
                <a:latin typeface="Calibri"/>
                <a:ea typeface="Calibri"/>
                <a:cs typeface="Calibri"/>
              </a:rPr>
              <a:t> </a:t>
            </a:r>
            <a:r>
              <a:rPr lang="en-US" err="1">
                <a:latin typeface="Calibri"/>
                <a:ea typeface="Calibri"/>
                <a:cs typeface="Calibri"/>
              </a:rPr>
              <a:t>delle</a:t>
            </a:r>
            <a:r>
              <a:rPr lang="en-US">
                <a:latin typeface="Calibri"/>
                <a:ea typeface="Calibri"/>
                <a:cs typeface="Calibri"/>
              </a:rPr>
              <a:t> </a:t>
            </a:r>
            <a:r>
              <a:rPr lang="en-US" err="1">
                <a:latin typeface="Calibri"/>
                <a:ea typeface="Calibri"/>
                <a:cs typeface="Calibri"/>
              </a:rPr>
              <a:t>fasi</a:t>
            </a:r>
            <a:r>
              <a:rPr lang="en-US">
                <a:latin typeface="Calibri"/>
                <a:ea typeface="Calibri"/>
                <a:cs typeface="Calibri"/>
              </a:rPr>
              <a:t> </a:t>
            </a:r>
            <a:r>
              <a:rPr lang="en-US" err="1">
                <a:latin typeface="Calibri"/>
                <a:ea typeface="Calibri"/>
                <a:cs typeface="Calibri"/>
              </a:rPr>
              <a:t>amorfe</a:t>
            </a:r>
            <a:r>
              <a:rPr lang="en-US">
                <a:latin typeface="Calibri"/>
                <a:ea typeface="Calibri"/>
                <a:cs typeface="Calibri"/>
              </a:rPr>
              <a:t> </a:t>
            </a:r>
            <a:r>
              <a:rPr lang="en-US" err="1">
                <a:latin typeface="Calibri"/>
                <a:ea typeface="Calibri"/>
                <a:cs typeface="Calibri"/>
              </a:rPr>
              <a:t>dei</a:t>
            </a:r>
            <a:r>
              <a:rPr lang="en-US">
                <a:latin typeface="Calibri"/>
                <a:ea typeface="Calibri"/>
                <a:cs typeface="Calibri"/>
              </a:rPr>
              <a:t> </a:t>
            </a:r>
            <a:r>
              <a:rPr lang="en-US" err="1">
                <a:latin typeface="Calibri"/>
                <a:ea typeface="Calibri"/>
                <a:cs typeface="Calibri"/>
              </a:rPr>
              <a:t>materiali</a:t>
            </a:r>
            <a:r>
              <a:rPr lang="en-US">
                <a:latin typeface="Calibri"/>
                <a:ea typeface="Calibri"/>
                <a:cs typeface="Calibri"/>
              </a:rPr>
              <a:t>.</a:t>
            </a:r>
          </a:p>
          <a:p>
            <a:r>
              <a:rPr lang="en-US">
                <a:latin typeface="Calibri"/>
                <a:ea typeface="Calibri"/>
                <a:cs typeface="Calibri"/>
              </a:rPr>
              <a:t>La </a:t>
            </a:r>
            <a:r>
              <a:rPr lang="en-US" err="1">
                <a:latin typeface="Calibri"/>
                <a:ea typeface="Calibri"/>
                <a:cs typeface="Calibri"/>
              </a:rPr>
              <a:t>spettroscopia</a:t>
            </a:r>
            <a:r>
              <a:rPr lang="en-US">
                <a:latin typeface="Calibri"/>
                <a:ea typeface="Calibri"/>
                <a:cs typeface="Calibri"/>
              </a:rPr>
              <a:t> IR e UV-</a:t>
            </a:r>
            <a:r>
              <a:rPr lang="en-US" err="1">
                <a:latin typeface="Calibri"/>
                <a:ea typeface="Calibri"/>
                <a:cs typeface="Calibri"/>
              </a:rPr>
              <a:t>visibile</a:t>
            </a:r>
            <a:r>
              <a:rPr lang="en-US">
                <a:latin typeface="Calibri"/>
                <a:ea typeface="Calibri"/>
                <a:cs typeface="Calibri"/>
              </a:rPr>
              <a:t> </a:t>
            </a:r>
            <a:r>
              <a:rPr lang="en-US" err="1">
                <a:latin typeface="Calibri"/>
                <a:ea typeface="Calibri"/>
                <a:cs typeface="Calibri"/>
              </a:rPr>
              <a:t>consentono</a:t>
            </a:r>
            <a:r>
              <a:rPr lang="en-US">
                <a:latin typeface="Calibri"/>
                <a:ea typeface="Calibri"/>
                <a:cs typeface="Calibri"/>
              </a:rPr>
              <a:t> di </a:t>
            </a:r>
            <a:r>
              <a:rPr lang="en-US" err="1">
                <a:latin typeface="Calibri"/>
                <a:ea typeface="Calibri"/>
                <a:cs typeface="Calibri"/>
              </a:rPr>
              <a:t>valutare</a:t>
            </a:r>
            <a:r>
              <a:rPr lang="en-US">
                <a:latin typeface="Calibri"/>
                <a:ea typeface="Calibri"/>
                <a:cs typeface="Calibri"/>
              </a:rPr>
              <a:t> la </a:t>
            </a:r>
            <a:r>
              <a:rPr lang="en-US" err="1">
                <a:latin typeface="Calibri"/>
                <a:ea typeface="Calibri"/>
                <a:cs typeface="Calibri"/>
              </a:rPr>
              <a:t>composizione</a:t>
            </a:r>
            <a:r>
              <a:rPr lang="en-US">
                <a:latin typeface="Calibri"/>
                <a:ea typeface="Calibri"/>
                <a:cs typeface="Calibri"/>
              </a:rPr>
              <a:t> </a:t>
            </a:r>
            <a:r>
              <a:rPr lang="en-US" err="1">
                <a:latin typeface="Calibri"/>
                <a:ea typeface="Calibri"/>
                <a:cs typeface="Calibri"/>
              </a:rPr>
              <a:t>chimica</a:t>
            </a:r>
            <a:r>
              <a:rPr lang="en-US">
                <a:latin typeface="Calibri"/>
                <a:ea typeface="Calibri"/>
                <a:cs typeface="Calibri"/>
              </a:rPr>
              <a:t> </a:t>
            </a:r>
            <a:r>
              <a:rPr lang="en-US" err="1">
                <a:latin typeface="Calibri"/>
                <a:ea typeface="Calibri"/>
                <a:cs typeface="Calibri"/>
              </a:rPr>
              <a:t>dei</a:t>
            </a:r>
            <a:r>
              <a:rPr lang="en-US">
                <a:latin typeface="Calibri"/>
                <a:ea typeface="Calibri"/>
                <a:cs typeface="Calibri"/>
              </a:rPr>
              <a:t> </a:t>
            </a:r>
            <a:r>
              <a:rPr lang="en-US" err="1">
                <a:latin typeface="Calibri"/>
                <a:ea typeface="Calibri"/>
                <a:cs typeface="Calibri"/>
              </a:rPr>
              <a:t>materiali</a:t>
            </a:r>
            <a:r>
              <a:rPr lang="en-US">
                <a:latin typeface="Calibri"/>
                <a:ea typeface="Calibri"/>
                <a:cs typeface="Calibri"/>
              </a:rPr>
              <a:t> o </a:t>
            </a:r>
            <a:r>
              <a:rPr lang="en-US" err="1">
                <a:latin typeface="Calibri"/>
                <a:ea typeface="Calibri"/>
                <a:cs typeface="Calibri"/>
              </a:rPr>
              <a:t>delle</a:t>
            </a:r>
            <a:r>
              <a:rPr lang="en-US">
                <a:latin typeface="Calibri"/>
                <a:ea typeface="Calibri"/>
                <a:cs typeface="Calibri"/>
              </a:rPr>
              <a:t> </a:t>
            </a:r>
            <a:r>
              <a:rPr lang="en-US" err="1">
                <a:latin typeface="Calibri"/>
                <a:ea typeface="Calibri"/>
                <a:cs typeface="Calibri"/>
              </a:rPr>
              <a:t>soluzioni</a:t>
            </a:r>
            <a:r>
              <a:rPr lang="en-US">
                <a:latin typeface="Calibri"/>
                <a:ea typeface="Calibri"/>
                <a:cs typeface="Calibri"/>
              </a:rPr>
              <a:t>, </a:t>
            </a:r>
            <a:r>
              <a:rPr lang="en-US" err="1">
                <a:latin typeface="Calibri"/>
                <a:ea typeface="Calibri"/>
                <a:cs typeface="Calibri"/>
              </a:rPr>
              <a:t>compreso</a:t>
            </a:r>
            <a:r>
              <a:rPr lang="en-US">
                <a:latin typeface="Calibri"/>
                <a:ea typeface="Calibri"/>
                <a:cs typeface="Calibri"/>
              </a:rPr>
              <a:t> </a:t>
            </a:r>
            <a:r>
              <a:rPr lang="en-US" err="1">
                <a:latin typeface="Calibri"/>
                <a:ea typeface="Calibri"/>
                <a:cs typeface="Calibri"/>
              </a:rPr>
              <a:t>l'effetto</a:t>
            </a:r>
            <a:r>
              <a:rPr lang="en-US">
                <a:latin typeface="Calibri"/>
                <a:ea typeface="Calibri"/>
                <a:cs typeface="Calibri"/>
              </a:rPr>
              <a:t> </a:t>
            </a:r>
            <a:r>
              <a:rPr lang="en-US" err="1">
                <a:latin typeface="Calibri"/>
                <a:ea typeface="Calibri"/>
                <a:cs typeface="Calibri"/>
              </a:rPr>
              <a:t>della</a:t>
            </a:r>
            <a:r>
              <a:rPr lang="en-US">
                <a:latin typeface="Calibri"/>
                <a:ea typeface="Calibri"/>
                <a:cs typeface="Calibri"/>
              </a:rPr>
              <a:t> </a:t>
            </a:r>
            <a:r>
              <a:rPr lang="en-US" err="1">
                <a:latin typeface="Calibri"/>
                <a:ea typeface="Calibri"/>
                <a:cs typeface="Calibri"/>
              </a:rPr>
              <a:t>temperatura</a:t>
            </a:r>
            <a:r>
              <a:rPr lang="en-US">
                <a:latin typeface="Calibri"/>
                <a:ea typeface="Calibri"/>
                <a:cs typeface="Calibri"/>
              </a:rPr>
              <a:t> (es. </a:t>
            </a:r>
            <a:r>
              <a:rPr lang="en-US" err="1">
                <a:latin typeface="Calibri"/>
                <a:ea typeface="Calibri"/>
                <a:cs typeface="Calibri"/>
              </a:rPr>
              <a:t>temperatura</a:t>
            </a:r>
            <a:r>
              <a:rPr lang="en-US">
                <a:latin typeface="Calibri"/>
                <a:ea typeface="Calibri"/>
                <a:cs typeface="Calibri"/>
              </a:rPr>
              <a:t> di </a:t>
            </a:r>
            <a:r>
              <a:rPr lang="en-US" err="1">
                <a:latin typeface="Calibri"/>
                <a:ea typeface="Calibri"/>
                <a:cs typeface="Calibri"/>
              </a:rPr>
              <a:t>denaturazione</a:t>
            </a:r>
            <a:r>
              <a:rPr lang="en-US">
                <a:latin typeface="Calibri"/>
                <a:ea typeface="Calibri"/>
                <a:cs typeface="Calibri"/>
              </a:rPr>
              <a:t> </a:t>
            </a:r>
            <a:r>
              <a:rPr lang="en-US" err="1">
                <a:latin typeface="Calibri"/>
                <a:ea typeface="Calibri"/>
                <a:cs typeface="Calibri"/>
              </a:rPr>
              <a:t>delle</a:t>
            </a:r>
            <a:r>
              <a:rPr lang="en-US">
                <a:latin typeface="Calibri"/>
                <a:ea typeface="Calibri"/>
                <a:cs typeface="Calibri"/>
              </a:rPr>
              <a:t> </a:t>
            </a:r>
            <a:r>
              <a:rPr lang="en-US" err="1">
                <a:latin typeface="Calibri"/>
                <a:ea typeface="Calibri"/>
                <a:cs typeface="Calibri"/>
              </a:rPr>
              <a:t>proteine</a:t>
            </a:r>
            <a:r>
              <a:rPr lang="en-US">
                <a:latin typeface="Calibri"/>
                <a:ea typeface="Calibri"/>
                <a:cs typeface="Calibri"/>
              </a:rPr>
              <a:t>). La </a:t>
            </a:r>
            <a:r>
              <a:rPr lang="en-US" err="1">
                <a:latin typeface="Calibri"/>
                <a:ea typeface="Calibri"/>
                <a:cs typeface="Calibri"/>
              </a:rPr>
              <a:t>spettroscopia</a:t>
            </a:r>
            <a:r>
              <a:rPr lang="en-US">
                <a:latin typeface="Calibri"/>
                <a:ea typeface="Calibri"/>
                <a:cs typeface="Calibri"/>
              </a:rPr>
              <a:t> IR poi </a:t>
            </a:r>
            <a:r>
              <a:rPr lang="en-US" err="1">
                <a:latin typeface="Calibri"/>
                <a:ea typeface="Calibri"/>
                <a:cs typeface="Calibri"/>
              </a:rPr>
              <a:t>può</a:t>
            </a:r>
            <a:r>
              <a:rPr lang="en-US">
                <a:latin typeface="Calibri"/>
                <a:ea typeface="Calibri"/>
                <a:cs typeface="Calibri"/>
              </a:rPr>
              <a:t> </a:t>
            </a:r>
            <a:r>
              <a:rPr lang="en-US" err="1">
                <a:latin typeface="Calibri"/>
                <a:ea typeface="Calibri"/>
                <a:cs typeface="Calibri"/>
              </a:rPr>
              <a:t>essere</a:t>
            </a:r>
            <a:r>
              <a:rPr lang="en-US">
                <a:latin typeface="Calibri"/>
                <a:ea typeface="Calibri"/>
                <a:cs typeface="Calibri"/>
              </a:rPr>
              <a:t> </a:t>
            </a:r>
            <a:r>
              <a:rPr lang="en-US" err="1">
                <a:latin typeface="Calibri"/>
                <a:ea typeface="Calibri"/>
                <a:cs typeface="Calibri"/>
              </a:rPr>
              <a:t>utilizzata</a:t>
            </a:r>
            <a:r>
              <a:rPr lang="en-US">
                <a:latin typeface="Calibri"/>
                <a:ea typeface="Calibri"/>
                <a:cs typeface="Calibri"/>
              </a:rPr>
              <a:t> per </a:t>
            </a:r>
            <a:r>
              <a:rPr lang="en-US" err="1">
                <a:latin typeface="Calibri"/>
                <a:ea typeface="Calibri"/>
                <a:cs typeface="Calibri"/>
              </a:rPr>
              <a:t>valutazioni</a:t>
            </a:r>
            <a:r>
              <a:rPr lang="en-US">
                <a:latin typeface="Calibri"/>
                <a:ea typeface="Calibri"/>
                <a:cs typeface="Calibri"/>
              </a:rPr>
              <a:t> quantitative </a:t>
            </a:r>
            <a:r>
              <a:rPr lang="en-US" err="1">
                <a:latin typeface="Calibri"/>
                <a:ea typeface="Calibri"/>
                <a:cs typeface="Calibri"/>
              </a:rPr>
              <a:t>sulla</a:t>
            </a:r>
            <a:r>
              <a:rPr lang="en-US">
                <a:latin typeface="Calibri"/>
                <a:ea typeface="Calibri"/>
                <a:cs typeface="Calibri"/>
              </a:rPr>
              <a:t> </a:t>
            </a:r>
            <a:r>
              <a:rPr lang="en-US" err="1">
                <a:latin typeface="Calibri"/>
                <a:ea typeface="Calibri"/>
                <a:cs typeface="Calibri"/>
              </a:rPr>
              <a:t>composizione</a:t>
            </a:r>
            <a:r>
              <a:rPr lang="en-US">
                <a:latin typeface="Calibri"/>
                <a:ea typeface="Calibri"/>
                <a:cs typeface="Calibri"/>
              </a:rPr>
              <a:t> </a:t>
            </a:r>
            <a:r>
              <a:rPr lang="en-US" err="1">
                <a:latin typeface="Calibri"/>
                <a:ea typeface="Calibri"/>
                <a:cs typeface="Calibri"/>
              </a:rPr>
              <a:t>dei</a:t>
            </a:r>
            <a:r>
              <a:rPr lang="en-US">
                <a:latin typeface="Calibri"/>
                <a:ea typeface="Calibri"/>
                <a:cs typeface="Calibri"/>
              </a:rPr>
              <a:t> </a:t>
            </a:r>
            <a:r>
              <a:rPr lang="en-US" err="1">
                <a:latin typeface="Calibri"/>
                <a:ea typeface="Calibri"/>
                <a:cs typeface="Calibri"/>
              </a:rPr>
              <a:t>materiali</a:t>
            </a:r>
            <a:r>
              <a:rPr lang="en-US">
                <a:latin typeface="Calibri"/>
                <a:ea typeface="Calibri"/>
                <a:cs typeface="Calibri"/>
              </a:rPr>
              <a:t> </a:t>
            </a:r>
            <a:r>
              <a:rPr lang="en-US" err="1">
                <a:latin typeface="Calibri"/>
                <a:ea typeface="Calibri"/>
                <a:cs typeface="Calibri"/>
              </a:rPr>
              <a:t>oppure</a:t>
            </a:r>
            <a:r>
              <a:rPr lang="en-US">
                <a:latin typeface="Calibri"/>
                <a:ea typeface="Calibri"/>
                <a:cs typeface="Calibri"/>
              </a:rPr>
              <a:t> per </a:t>
            </a:r>
            <a:r>
              <a:rPr lang="en-US" err="1">
                <a:latin typeface="Calibri"/>
                <a:ea typeface="Calibri"/>
                <a:cs typeface="Calibri"/>
              </a:rPr>
              <a:t>seguire</a:t>
            </a:r>
            <a:r>
              <a:rPr lang="en-US">
                <a:latin typeface="Calibri"/>
                <a:ea typeface="Calibri"/>
                <a:cs typeface="Calibri"/>
              </a:rPr>
              <a:t> </a:t>
            </a:r>
            <a:r>
              <a:rPr lang="en-US" err="1">
                <a:latin typeface="Calibri"/>
                <a:ea typeface="Calibri"/>
                <a:cs typeface="Calibri"/>
              </a:rPr>
              <a:t>l'avanzamento</a:t>
            </a:r>
            <a:r>
              <a:rPr lang="en-US">
                <a:latin typeface="Calibri"/>
                <a:ea typeface="Calibri"/>
                <a:cs typeface="Calibri"/>
              </a:rPr>
              <a:t> di </a:t>
            </a:r>
            <a:r>
              <a:rPr lang="en-US" err="1">
                <a:latin typeface="Calibri"/>
                <a:ea typeface="Calibri"/>
                <a:cs typeface="Calibri"/>
              </a:rPr>
              <a:t>reazioni</a:t>
            </a:r>
            <a:r>
              <a:rPr lang="en-US">
                <a:latin typeface="Calibri"/>
                <a:ea typeface="Calibri"/>
                <a:cs typeface="Calibri"/>
              </a:rPr>
              <a:t> </a:t>
            </a:r>
            <a:r>
              <a:rPr lang="en-US" err="1">
                <a:latin typeface="Calibri"/>
                <a:ea typeface="Calibri"/>
                <a:cs typeface="Calibri"/>
              </a:rPr>
              <a:t>chimiche</a:t>
            </a:r>
            <a:r>
              <a:rPr lang="en-US">
                <a:latin typeface="Calibri"/>
                <a:ea typeface="Calibri"/>
                <a:cs typeface="Calibri"/>
              </a:rPr>
              <a:t> </a:t>
            </a:r>
            <a:r>
              <a:rPr lang="en-US" err="1">
                <a:latin typeface="Calibri"/>
                <a:ea typeface="Calibri"/>
                <a:cs typeface="Calibri"/>
              </a:rPr>
              <a:t>fra</a:t>
            </a:r>
            <a:r>
              <a:rPr lang="en-US">
                <a:latin typeface="Calibri"/>
                <a:ea typeface="Calibri"/>
                <a:cs typeface="Calibri"/>
              </a:rPr>
              <a:t> le </a:t>
            </a:r>
            <a:r>
              <a:rPr lang="en-US" err="1">
                <a:latin typeface="Calibri"/>
                <a:ea typeface="Calibri"/>
                <a:cs typeface="Calibri"/>
              </a:rPr>
              <a:t>componenti</a:t>
            </a:r>
            <a:r>
              <a:rPr lang="en-US">
                <a:latin typeface="Calibri"/>
                <a:ea typeface="Calibri"/>
                <a:cs typeface="Calibri"/>
              </a:rPr>
              <a:t> ad es. di un </a:t>
            </a:r>
            <a:r>
              <a:rPr lang="en-US" err="1">
                <a:latin typeface="Calibri"/>
                <a:ea typeface="Calibri"/>
                <a:cs typeface="Calibri"/>
              </a:rPr>
              <a:t>prodotto</a:t>
            </a:r>
            <a:r>
              <a:rPr lang="en-US">
                <a:latin typeface="Calibri"/>
                <a:ea typeface="Calibri"/>
                <a:cs typeface="Calibri"/>
              </a:rPr>
              <a:t> </a:t>
            </a:r>
            <a:r>
              <a:rPr lang="en-US" err="1">
                <a:latin typeface="Calibri"/>
                <a:ea typeface="Calibri"/>
                <a:cs typeface="Calibri"/>
              </a:rPr>
              <a:t>adesivo</a:t>
            </a:r>
            <a:r>
              <a:rPr lang="en-US">
                <a:latin typeface="Calibri"/>
                <a:ea typeface="Calibri"/>
                <a:cs typeface="Calibri"/>
              </a:rPr>
              <a:t>.</a:t>
            </a:r>
          </a:p>
          <a:p>
            <a:r>
              <a:rPr lang="en-US">
                <a:latin typeface="Calibri"/>
                <a:ea typeface="Calibri"/>
                <a:cs typeface="Calibri"/>
              </a:rPr>
              <a:t>Con la </a:t>
            </a:r>
            <a:r>
              <a:rPr lang="en-US" err="1">
                <a:latin typeface="Calibri"/>
                <a:ea typeface="Calibri"/>
                <a:cs typeface="Calibri"/>
              </a:rPr>
              <a:t>caratterizzazione</a:t>
            </a:r>
            <a:r>
              <a:rPr lang="en-US">
                <a:latin typeface="Calibri"/>
                <a:ea typeface="Calibri"/>
                <a:cs typeface="Calibri"/>
              </a:rPr>
              <a:t> </a:t>
            </a:r>
            <a:r>
              <a:rPr lang="en-US" err="1">
                <a:latin typeface="Calibri"/>
                <a:ea typeface="Calibri"/>
                <a:cs typeface="Calibri"/>
              </a:rPr>
              <a:t>meccanica</a:t>
            </a:r>
            <a:r>
              <a:rPr lang="en-US">
                <a:latin typeface="Calibri"/>
                <a:ea typeface="Calibri"/>
                <a:cs typeface="Calibri"/>
              </a:rPr>
              <a:t> </a:t>
            </a:r>
            <a:r>
              <a:rPr lang="en-US" err="1">
                <a:latin typeface="Calibri"/>
                <a:ea typeface="Calibri"/>
                <a:cs typeface="Calibri"/>
              </a:rPr>
              <a:t>infine</a:t>
            </a:r>
            <a:r>
              <a:rPr lang="en-US">
                <a:latin typeface="Calibri"/>
                <a:ea typeface="Calibri"/>
                <a:cs typeface="Calibri"/>
              </a:rPr>
              <a:t> </a:t>
            </a:r>
            <a:r>
              <a:rPr lang="en-US" err="1">
                <a:latin typeface="Calibri"/>
                <a:ea typeface="Calibri"/>
                <a:cs typeface="Calibri"/>
              </a:rPr>
              <a:t>viene</a:t>
            </a:r>
            <a:r>
              <a:rPr lang="en-US">
                <a:latin typeface="Calibri"/>
                <a:ea typeface="Calibri"/>
                <a:cs typeface="Calibri"/>
              </a:rPr>
              <a:t> </a:t>
            </a:r>
            <a:r>
              <a:rPr lang="en-US" err="1">
                <a:latin typeface="Calibri"/>
                <a:ea typeface="Calibri"/>
                <a:cs typeface="Calibri"/>
              </a:rPr>
              <a:t>valutata</a:t>
            </a:r>
            <a:r>
              <a:rPr lang="en-US">
                <a:latin typeface="Calibri"/>
                <a:ea typeface="Calibri"/>
                <a:cs typeface="Calibri"/>
              </a:rPr>
              <a:t> la </a:t>
            </a:r>
            <a:r>
              <a:rPr lang="en-US" err="1">
                <a:latin typeface="Calibri"/>
                <a:ea typeface="Calibri"/>
                <a:cs typeface="Calibri"/>
              </a:rPr>
              <a:t>resistenza</a:t>
            </a:r>
            <a:r>
              <a:rPr lang="en-US">
                <a:latin typeface="Calibri"/>
                <a:ea typeface="Calibri"/>
                <a:cs typeface="Calibri"/>
              </a:rPr>
              <a:t> </a:t>
            </a:r>
            <a:r>
              <a:rPr lang="en-US" err="1">
                <a:latin typeface="Calibri"/>
                <a:ea typeface="Calibri"/>
                <a:cs typeface="Calibri"/>
              </a:rPr>
              <a:t>dell'aderenza</a:t>
            </a:r>
            <a:r>
              <a:rPr lang="en-US">
                <a:latin typeface="Calibri"/>
                <a:ea typeface="Calibri"/>
                <a:cs typeface="Calibri"/>
              </a:rPr>
              <a:t> </a:t>
            </a:r>
            <a:r>
              <a:rPr lang="en-US" err="1">
                <a:latin typeface="Calibri"/>
                <a:ea typeface="Calibri"/>
                <a:cs typeface="Calibri"/>
              </a:rPr>
              <a:t>fra</a:t>
            </a:r>
            <a:r>
              <a:rPr lang="en-US">
                <a:latin typeface="Calibri"/>
                <a:ea typeface="Calibri"/>
                <a:cs typeface="Calibri"/>
              </a:rPr>
              <a:t> un </a:t>
            </a:r>
            <a:r>
              <a:rPr lang="en-US" err="1">
                <a:latin typeface="Calibri"/>
                <a:ea typeface="Calibri"/>
                <a:cs typeface="Calibri"/>
              </a:rPr>
              <a:t>prodotto</a:t>
            </a:r>
            <a:r>
              <a:rPr lang="en-US">
                <a:latin typeface="Calibri"/>
                <a:ea typeface="Calibri"/>
                <a:cs typeface="Calibri"/>
              </a:rPr>
              <a:t> ad un </a:t>
            </a:r>
            <a:r>
              <a:rPr lang="en-US" err="1">
                <a:latin typeface="Calibri"/>
                <a:ea typeface="Calibri"/>
                <a:cs typeface="Calibri"/>
              </a:rPr>
              <a:t>substrato</a:t>
            </a:r>
            <a:r>
              <a:rPr lang="en-US">
                <a:latin typeface="Calibri"/>
                <a:ea typeface="Calibri"/>
                <a:cs typeface="Calibri"/>
              </a:rPr>
              <a:t>, molto </a:t>
            </a:r>
            <a:r>
              <a:rPr lang="en-US" err="1">
                <a:latin typeface="Calibri"/>
                <a:ea typeface="Calibri"/>
                <a:cs typeface="Calibri"/>
              </a:rPr>
              <a:t>spesso</a:t>
            </a:r>
            <a:r>
              <a:rPr lang="en-US">
                <a:latin typeface="Calibri"/>
                <a:ea typeface="Calibri"/>
                <a:cs typeface="Calibri"/>
              </a:rPr>
              <a:t> dopo </a:t>
            </a:r>
            <a:r>
              <a:rPr lang="en-US" err="1">
                <a:latin typeface="Calibri"/>
                <a:ea typeface="Calibri"/>
                <a:cs typeface="Calibri"/>
              </a:rPr>
              <a:t>che</a:t>
            </a:r>
            <a:r>
              <a:rPr lang="en-US">
                <a:latin typeface="Calibri"/>
                <a:ea typeface="Calibri"/>
                <a:cs typeface="Calibri"/>
              </a:rPr>
              <a:t> le </a:t>
            </a:r>
            <a:r>
              <a:rPr lang="en-US" err="1">
                <a:latin typeface="Calibri"/>
                <a:ea typeface="Calibri"/>
                <a:cs typeface="Calibri"/>
              </a:rPr>
              <a:t>giunzioni</a:t>
            </a:r>
            <a:r>
              <a:rPr lang="en-US">
                <a:latin typeface="Calibri"/>
                <a:ea typeface="Calibri"/>
                <a:cs typeface="Calibri"/>
              </a:rPr>
              <a:t> </a:t>
            </a:r>
            <a:r>
              <a:rPr lang="en-US" err="1">
                <a:latin typeface="Calibri"/>
                <a:ea typeface="Calibri"/>
                <a:cs typeface="Calibri"/>
              </a:rPr>
              <a:t>vengono</a:t>
            </a:r>
            <a:r>
              <a:rPr lang="en-US">
                <a:latin typeface="Calibri"/>
                <a:ea typeface="Calibri"/>
                <a:cs typeface="Calibri"/>
              </a:rPr>
              <a:t> </a:t>
            </a:r>
            <a:r>
              <a:rPr lang="en-US" err="1">
                <a:latin typeface="Calibri"/>
                <a:ea typeface="Calibri"/>
                <a:cs typeface="Calibri"/>
              </a:rPr>
              <a:t>sottoposte</a:t>
            </a:r>
            <a:r>
              <a:rPr lang="en-US">
                <a:latin typeface="Calibri"/>
                <a:ea typeface="Calibri"/>
                <a:cs typeface="Calibri"/>
              </a:rPr>
              <a:t> a </a:t>
            </a:r>
            <a:r>
              <a:rPr lang="en-US" err="1">
                <a:latin typeface="Calibri"/>
                <a:ea typeface="Calibri"/>
                <a:cs typeface="Calibri"/>
              </a:rPr>
              <a:t>dei</a:t>
            </a:r>
            <a:r>
              <a:rPr lang="en-US">
                <a:latin typeface="Calibri"/>
                <a:ea typeface="Calibri"/>
                <a:cs typeface="Calibri"/>
              </a:rPr>
              <a:t> </a:t>
            </a:r>
            <a:r>
              <a:rPr lang="en-US" err="1">
                <a:latin typeface="Calibri"/>
                <a:ea typeface="Calibri"/>
                <a:cs typeface="Calibri"/>
              </a:rPr>
              <a:t>pretrattamenti</a:t>
            </a:r>
            <a:r>
              <a:rPr lang="en-US">
                <a:latin typeface="Calibri"/>
                <a:ea typeface="Calibri"/>
                <a:cs typeface="Calibri"/>
              </a:rPr>
              <a:t> </a:t>
            </a:r>
            <a:r>
              <a:rPr lang="en-US" err="1">
                <a:latin typeface="Calibri"/>
                <a:ea typeface="Calibri"/>
                <a:cs typeface="Calibri"/>
              </a:rPr>
              <a:t>che</a:t>
            </a:r>
            <a:r>
              <a:rPr lang="en-US">
                <a:latin typeface="Calibri"/>
                <a:ea typeface="Calibri"/>
                <a:cs typeface="Calibri"/>
              </a:rPr>
              <a:t> </a:t>
            </a:r>
            <a:r>
              <a:rPr lang="en-US" err="1">
                <a:latin typeface="Calibri"/>
                <a:ea typeface="Calibri"/>
                <a:cs typeface="Calibri"/>
              </a:rPr>
              <a:t>simulano</a:t>
            </a:r>
            <a:r>
              <a:rPr lang="en-US">
                <a:latin typeface="Calibri"/>
                <a:ea typeface="Calibri"/>
                <a:cs typeface="Calibri"/>
              </a:rPr>
              <a:t> il </a:t>
            </a:r>
            <a:r>
              <a:rPr lang="en-US" err="1">
                <a:latin typeface="Calibri"/>
                <a:ea typeface="Calibri"/>
                <a:cs typeface="Calibri"/>
              </a:rPr>
              <a:t>possibile</a:t>
            </a:r>
            <a:r>
              <a:rPr lang="en-US">
                <a:latin typeface="Calibri"/>
                <a:ea typeface="Calibri"/>
                <a:cs typeface="Calibri"/>
              </a:rPr>
              <a:t> </a:t>
            </a:r>
            <a:r>
              <a:rPr lang="en-US" err="1">
                <a:latin typeface="Calibri"/>
                <a:ea typeface="Calibri"/>
                <a:cs typeface="Calibri"/>
              </a:rPr>
              <a:t>effetto</a:t>
            </a:r>
            <a:r>
              <a:rPr lang="en-US">
                <a:latin typeface="Calibri"/>
                <a:ea typeface="Calibri"/>
                <a:cs typeface="Calibri"/>
              </a:rPr>
              <a:t> </a:t>
            </a:r>
            <a:r>
              <a:rPr lang="en-US" err="1">
                <a:latin typeface="Calibri"/>
                <a:ea typeface="Calibri"/>
                <a:cs typeface="Calibri"/>
              </a:rPr>
              <a:t>dell'umidità</a:t>
            </a:r>
            <a:r>
              <a:rPr lang="en-US">
                <a:latin typeface="Calibri"/>
                <a:ea typeface="Calibri"/>
                <a:cs typeface="Calibri"/>
              </a:rPr>
              <a:t> (molto </a:t>
            </a:r>
            <a:r>
              <a:rPr lang="en-US" err="1">
                <a:latin typeface="Calibri"/>
                <a:ea typeface="Calibri"/>
                <a:cs typeface="Calibri"/>
              </a:rPr>
              <a:t>importante</a:t>
            </a:r>
            <a:r>
              <a:rPr lang="en-US">
                <a:latin typeface="Calibri"/>
                <a:ea typeface="Calibri"/>
                <a:cs typeface="Calibri"/>
              </a:rPr>
              <a:t> per tutti I </a:t>
            </a:r>
            <a:r>
              <a:rPr lang="en-US" err="1">
                <a:latin typeface="Calibri"/>
                <a:ea typeface="Calibri"/>
                <a:cs typeface="Calibri"/>
              </a:rPr>
              <a:t>materiali</a:t>
            </a:r>
            <a:r>
              <a:rPr lang="en-US">
                <a:latin typeface="Calibri"/>
                <a:ea typeface="Calibri"/>
                <a:cs typeface="Calibri"/>
              </a:rPr>
              <a:t> </a:t>
            </a:r>
            <a:r>
              <a:rPr lang="en-US" err="1">
                <a:latin typeface="Calibri"/>
                <a:ea typeface="Calibri"/>
                <a:cs typeface="Calibri"/>
              </a:rPr>
              <a:t>vegetali</a:t>
            </a:r>
            <a:r>
              <a:rPr lang="en-US">
                <a:latin typeface="Calibri"/>
                <a:ea typeface="Calibri"/>
                <a:cs typeface="Calibri"/>
              </a:rPr>
              <a:t>) o del </a:t>
            </a:r>
            <a:r>
              <a:rPr lang="en-US" err="1">
                <a:latin typeface="Calibri"/>
                <a:ea typeface="Calibri"/>
                <a:cs typeface="Calibri"/>
              </a:rPr>
              <a:t>trascorrere</a:t>
            </a:r>
            <a:r>
              <a:rPr lang="en-US">
                <a:latin typeface="Calibri"/>
                <a:ea typeface="Calibri"/>
                <a:cs typeface="Calibri"/>
              </a:rPr>
              <a:t> del tempo (</a:t>
            </a:r>
            <a:r>
              <a:rPr lang="en-US" err="1">
                <a:latin typeface="Calibri"/>
                <a:ea typeface="Calibri"/>
                <a:cs typeface="Calibri"/>
              </a:rPr>
              <a:t>durabiità</a:t>
            </a:r>
            <a:r>
              <a:rPr lang="en-US">
                <a:latin typeface="Calibri"/>
                <a:ea typeface="Calibri"/>
                <a:cs typeface="Calibri"/>
              </a:rPr>
              <a:t>).</a:t>
            </a:r>
          </a:p>
        </p:txBody>
      </p:sp>
      <p:sp>
        <p:nvSpPr>
          <p:cNvPr id="4" name="Segnaposto numero diapositiva 3"/>
          <p:cNvSpPr>
            <a:spLocks noGrp="1"/>
          </p:cNvSpPr>
          <p:nvPr>
            <p:ph type="sldNum" sz="quarter" idx="5"/>
          </p:nvPr>
        </p:nvSpPr>
        <p:spPr/>
        <p:txBody>
          <a:bodyPr/>
          <a:lstStyle/>
          <a:p>
            <a:fld id="{E2A919C7-8E33-419F-8CA3-3CE01AB8D544}" type="slidenum">
              <a:rPr lang="it-IT" smtClean="0"/>
              <a:t>12</a:t>
            </a:fld>
            <a:endParaRPr lang="it-IT"/>
          </a:p>
        </p:txBody>
      </p:sp>
    </p:spTree>
    <p:extLst>
      <p:ext uri="{BB962C8B-B14F-4D97-AF65-F5344CB8AC3E}">
        <p14:creationId xmlns:p14="http://schemas.microsoft.com/office/powerpoint/2010/main" val="1415660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1A6662E-FAF4-44BC-88B5-85A7CBFB6D30}" type="datetime1">
              <a:rPr lang="en-US" smtClean="0"/>
              <a:pPr/>
              <a:t>4/10/24</a:t>
            </a:fld>
            <a:endParaRPr lang="en-US"/>
          </a:p>
        </p:txBody>
      </p:sp>
      <p:sp>
        <p:nvSpPr>
          <p:cNvPr id="5" name="Footer Placeholder 4"/>
          <p:cNvSpPr>
            <a:spLocks noGrp="1"/>
          </p:cNvSpPr>
          <p:nvPr>
            <p:ph type="ftr" sz="quarter" idx="11"/>
          </p:nvPr>
        </p:nvSpPr>
        <p:spPr/>
        <p:txBody>
          <a:bodyPr/>
          <a:lstStyle/>
          <a:p>
            <a:endParaRPr lang="en-US">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‹N›</a:t>
            </a:fld>
            <a:endParaRPr lang="en-US"/>
          </a:p>
        </p:txBody>
      </p:sp>
    </p:spTree>
    <p:extLst>
      <p:ext uri="{BB962C8B-B14F-4D97-AF65-F5344CB8AC3E}">
        <p14:creationId xmlns:p14="http://schemas.microsoft.com/office/powerpoint/2010/main" val="2158296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C559632-1575-4E14-B53B-3DC3D5ED3947}" type="datetime1">
              <a:rPr lang="en-US" smtClean="0"/>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213140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C4A6868-2568-4CC9-B302-F37117B01A6E}" type="datetime1">
              <a:rPr lang="en-US" smtClean="0"/>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38393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055F08A-1E71-4B2B-BB49-E743F2903911}" type="datetime1">
              <a:rPr lang="en-US" smtClean="0"/>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815669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5417D9E-721A-44BB-8863-9873FE64DA75}" type="datetime1">
              <a:rPr lang="en-US" smtClean="0"/>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331556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F31DA2F-80B8-49CF-99FB-5ABCA53A607A}" type="datetime1">
              <a:rPr lang="en-US" smtClean="0"/>
              <a:t>4/10/24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74969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8852172-E6C9-4B6C-929A-A9DE3837BBF1}" type="datetime1">
              <a:rPr lang="en-US" smtClean="0"/>
              <a:t>4/10/24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56172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AB41CFF-90C9-47B3-9DA1-F2BF8D839F7E}" type="datetime1">
              <a:rPr lang="en-US" smtClean="0"/>
              <a:t>4/10/24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871764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048FA-06AB-4884-A69B-986B96E68A24}" type="datetime1">
              <a:rPr lang="en-US" smtClean="0"/>
              <a:t>4/10/24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018129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0DB7ABA-0172-4F9C-889D-567164F66BCD}" type="datetime1">
              <a:rPr lang="en-US" smtClean="0"/>
              <a:t>4/10/24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588348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8AC6A5B-8AE7-4A41-B5A7-9ADC6686DC18}" type="datetime1">
              <a:rPr lang="en-US" smtClean="0"/>
              <a:t>4/10/24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2838474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E0CF6C-748E-4B7A-BC8B-3011EF78ED13}" type="datetime1">
              <a:rPr lang="en-US" smtClean="0"/>
              <a:pPr/>
              <a:t>4/10/24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solidFill>
                <a:schemeClr val="tx1">
                  <a:alpha val="60000"/>
                </a:scheme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B850FF-6169-4056-8077-06FFA93A5366}" type="slidenum">
              <a:rPr lang="en-US" smtClean="0"/>
              <a:pPr/>
              <a:t>‹N›</a:t>
            </a:fld>
            <a:endParaRPr lang="en-US"/>
          </a:p>
        </p:txBody>
      </p:sp>
    </p:spTree>
    <p:extLst>
      <p:ext uri="{BB962C8B-B14F-4D97-AF65-F5344CB8AC3E}">
        <p14:creationId xmlns:p14="http://schemas.microsoft.com/office/powerpoint/2010/main" val="2463088878"/>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4.jpeg"/><Relationship Id="rId5" Type="http://schemas.microsoft.com/office/2007/relationships/hdphoto" Target="../media/hdphoto2.wdp"/><Relationship Id="rId4" Type="http://schemas.openxmlformats.org/officeDocument/2006/relationships/image" Target="../media/image33.png"/><Relationship Id="rId9"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5.tiff"/><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54.tiff"/><Relationship Id="rId5" Type="http://schemas.openxmlformats.org/officeDocument/2006/relationships/image" Target="../media/image53.png"/><Relationship Id="rId4" Type="http://schemas.openxmlformats.org/officeDocument/2006/relationships/image" Target="../media/image52.tiff"/></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tif"/><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tiff"/><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svg"/><Relationship Id="rId7" Type="http://schemas.openxmlformats.org/officeDocument/2006/relationships/image" Target="../media/image6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sv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pn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7.jpe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B1DCD1-E05E-352D-1FAA-7F70ECFFBE9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a:ext>
            </a:extLst>
          </a:blip>
          <a:srcRect/>
          <a:stretch/>
        </p:blipFill>
        <p:spPr>
          <a:xfrm>
            <a:off x="21" y="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2" name="Titolo 1"/>
          <p:cNvSpPr>
            <a:spLocks noGrp="1"/>
          </p:cNvSpPr>
          <p:nvPr>
            <p:ph type="ctrTitle"/>
          </p:nvPr>
        </p:nvSpPr>
        <p:spPr>
          <a:xfrm>
            <a:off x="0" y="4429919"/>
            <a:ext cx="11982203" cy="2387600"/>
          </a:xfrm>
        </p:spPr>
        <p:txBody>
          <a:bodyPr anchor="b">
            <a:normAutofit/>
          </a:bodyPr>
          <a:lstStyle/>
          <a:p>
            <a:r>
              <a:rPr lang="it-IT" dirty="0"/>
              <a:t>Laboratori Filiera legno IBE-Sesto</a:t>
            </a:r>
          </a:p>
        </p:txBody>
      </p:sp>
      <p:sp>
        <p:nvSpPr>
          <p:cNvPr id="16" name="Subtitle 15">
            <a:extLst>
              <a:ext uri="{FF2B5EF4-FFF2-40B4-BE49-F238E27FC236}">
                <a16:creationId xmlns:a16="http://schemas.microsoft.com/office/drawing/2014/main" id="{8B0CA0A5-D71A-2BE7-BB50-450166E3CC79}"/>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96258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239A744-2B04-0E86-4D7C-0F7C25CEA27A}"/>
              </a:ext>
            </a:extLst>
          </p:cNvPr>
          <p:cNvSpPr>
            <a:spLocks noGrp="1"/>
          </p:cNvSpPr>
          <p:nvPr>
            <p:ph sz="half" idx="1"/>
          </p:nvPr>
        </p:nvSpPr>
        <p:spPr>
          <a:xfrm>
            <a:off x="562414" y="241747"/>
            <a:ext cx="3442855" cy="723611"/>
          </a:xfrm>
        </p:spPr>
        <p:txBody>
          <a:bodyPr/>
          <a:lstStyle/>
          <a:p>
            <a:pPr marL="0" indent="0">
              <a:buNone/>
            </a:pPr>
            <a:r>
              <a:rPr lang="en-GB"/>
              <a:t>Giovanni </a:t>
            </a:r>
            <a:r>
              <a:rPr lang="en-GB" err="1"/>
              <a:t>Aminti</a:t>
            </a:r>
            <a:endParaRPr lang="en-GB"/>
          </a:p>
        </p:txBody>
      </p:sp>
      <p:sp>
        <p:nvSpPr>
          <p:cNvPr id="2" name="Content Placeholder 7">
            <a:extLst>
              <a:ext uri="{FF2B5EF4-FFF2-40B4-BE49-F238E27FC236}">
                <a16:creationId xmlns:a16="http://schemas.microsoft.com/office/drawing/2014/main" id="{FD645C36-EAFA-71CF-E06F-2E8FA785E335}"/>
              </a:ext>
            </a:extLst>
          </p:cNvPr>
          <p:cNvSpPr txBox="1">
            <a:spLocks/>
          </p:cNvSpPr>
          <p:nvPr/>
        </p:nvSpPr>
        <p:spPr>
          <a:xfrm>
            <a:off x="278357" y="3550692"/>
            <a:ext cx="3442855" cy="7236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Michele Brunetti</a:t>
            </a:r>
          </a:p>
        </p:txBody>
      </p:sp>
      <p:sp>
        <p:nvSpPr>
          <p:cNvPr id="3" name="Content Placeholder 7">
            <a:extLst>
              <a:ext uri="{FF2B5EF4-FFF2-40B4-BE49-F238E27FC236}">
                <a16:creationId xmlns:a16="http://schemas.microsoft.com/office/drawing/2014/main" id="{38717C01-B26D-8CE6-B158-4051EBD3554A}"/>
              </a:ext>
            </a:extLst>
          </p:cNvPr>
          <p:cNvSpPr txBox="1">
            <a:spLocks/>
          </p:cNvSpPr>
          <p:nvPr/>
        </p:nvSpPr>
        <p:spPr>
          <a:xfrm>
            <a:off x="3475201" y="6151241"/>
            <a:ext cx="3442855" cy="7236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Paolo </a:t>
            </a:r>
            <a:r>
              <a:rPr lang="en-GB" err="1"/>
              <a:t>Burato</a:t>
            </a:r>
            <a:endParaRPr lang="en-GB"/>
          </a:p>
        </p:txBody>
      </p:sp>
      <p:sp>
        <p:nvSpPr>
          <p:cNvPr id="11" name="Content Placeholder 7">
            <a:extLst>
              <a:ext uri="{FF2B5EF4-FFF2-40B4-BE49-F238E27FC236}">
                <a16:creationId xmlns:a16="http://schemas.microsoft.com/office/drawing/2014/main" id="{91DE1C8D-ED79-F522-9AFD-5337E0329D1E}"/>
              </a:ext>
            </a:extLst>
          </p:cNvPr>
          <p:cNvSpPr txBox="1">
            <a:spLocks/>
          </p:cNvSpPr>
          <p:nvPr/>
        </p:nvSpPr>
        <p:spPr>
          <a:xfrm>
            <a:off x="4195568" y="229941"/>
            <a:ext cx="3442855" cy="7236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Michela </a:t>
            </a:r>
            <a:r>
              <a:rPr lang="en-GB" err="1"/>
              <a:t>Nocetti</a:t>
            </a:r>
            <a:endParaRPr lang="en-GB"/>
          </a:p>
        </p:txBody>
      </p:sp>
      <p:sp>
        <p:nvSpPr>
          <p:cNvPr id="12" name="Content Placeholder 7">
            <a:extLst>
              <a:ext uri="{FF2B5EF4-FFF2-40B4-BE49-F238E27FC236}">
                <a16:creationId xmlns:a16="http://schemas.microsoft.com/office/drawing/2014/main" id="{3A64F9F4-1B2A-8926-43E8-C879E6132EB1}"/>
              </a:ext>
            </a:extLst>
          </p:cNvPr>
          <p:cNvSpPr txBox="1">
            <a:spLocks/>
          </p:cNvSpPr>
          <p:nvPr/>
        </p:nvSpPr>
        <p:spPr>
          <a:xfrm>
            <a:off x="6401683" y="2884844"/>
            <a:ext cx="3442855" cy="7236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Graziano Sani</a:t>
            </a:r>
          </a:p>
        </p:txBody>
      </p:sp>
      <p:sp>
        <p:nvSpPr>
          <p:cNvPr id="13" name="Content Placeholder 7">
            <a:extLst>
              <a:ext uri="{FF2B5EF4-FFF2-40B4-BE49-F238E27FC236}">
                <a16:creationId xmlns:a16="http://schemas.microsoft.com/office/drawing/2014/main" id="{8A83F265-FC52-FF33-CA8D-658DF48012F9}"/>
              </a:ext>
            </a:extLst>
          </p:cNvPr>
          <p:cNvSpPr txBox="1">
            <a:spLocks/>
          </p:cNvSpPr>
          <p:nvPr/>
        </p:nvSpPr>
        <p:spPr>
          <a:xfrm>
            <a:off x="8712217" y="254894"/>
            <a:ext cx="3442855" cy="7236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Margherita Vicario</a:t>
            </a:r>
          </a:p>
        </p:txBody>
      </p:sp>
      <p:sp>
        <p:nvSpPr>
          <p:cNvPr id="14" name="Content Placeholder 7">
            <a:extLst>
              <a:ext uri="{FF2B5EF4-FFF2-40B4-BE49-F238E27FC236}">
                <a16:creationId xmlns:a16="http://schemas.microsoft.com/office/drawing/2014/main" id="{FE4DA0D8-9526-EDE0-BBF3-25C3E4F8F3F5}"/>
              </a:ext>
            </a:extLst>
          </p:cNvPr>
          <p:cNvSpPr txBox="1">
            <a:spLocks/>
          </p:cNvSpPr>
          <p:nvPr/>
        </p:nvSpPr>
        <p:spPr>
          <a:xfrm>
            <a:off x="9279061" y="6238406"/>
            <a:ext cx="2858648" cy="5492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Giovanni </a:t>
            </a:r>
            <a:r>
              <a:rPr lang="en-GB" err="1"/>
              <a:t>Fontani</a:t>
            </a:r>
            <a:endParaRPr lang="en-GB"/>
          </a:p>
        </p:txBody>
      </p:sp>
      <p:pic>
        <p:nvPicPr>
          <p:cNvPr id="16" name="Immagine 15">
            <a:extLst>
              <a:ext uri="{FF2B5EF4-FFF2-40B4-BE49-F238E27FC236}">
                <a16:creationId xmlns:a16="http://schemas.microsoft.com/office/drawing/2014/main" id="{53417821-5213-A5C4-7723-073F40B19E0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54111" y="757238"/>
            <a:ext cx="1800000" cy="1787744"/>
          </a:xfrm>
          <a:prstGeom prst="rect">
            <a:avLst/>
          </a:prstGeom>
        </p:spPr>
      </p:pic>
      <p:pic>
        <p:nvPicPr>
          <p:cNvPr id="9" name="Immagine 8" descr="Immagine che contiene Viso umano, persona, Mento, Fronte&#10;&#10;Descrizione generata automaticamente">
            <a:extLst>
              <a:ext uri="{FF2B5EF4-FFF2-40B4-BE49-F238E27FC236}">
                <a16:creationId xmlns:a16="http://schemas.microsoft.com/office/drawing/2014/main" id="{B1F2A841-8977-CA61-B813-6F6803BC6C1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00360" y="4280042"/>
            <a:ext cx="1800000" cy="1838371"/>
          </a:xfrm>
          <a:prstGeom prst="rect">
            <a:avLst/>
          </a:prstGeom>
        </p:spPr>
      </p:pic>
      <p:pic>
        <p:nvPicPr>
          <p:cNvPr id="15" name="Immagine 14" descr="Immagine che contiene persona, interno, Viso umano, tazza di caffè&#10;&#10;Descrizione generata automaticamente">
            <a:extLst>
              <a:ext uri="{FF2B5EF4-FFF2-40B4-BE49-F238E27FC236}">
                <a16:creationId xmlns:a16="http://schemas.microsoft.com/office/drawing/2014/main" id="{53D8B83A-804B-9973-DEF2-33BB7AB40DF3}"/>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619"/>
                    </a14:imgEffect>
                    <a14:imgEffect>
                      <a14:saturation sat="152000"/>
                    </a14:imgEffect>
                    <a14:imgEffect>
                      <a14:brightnessContrast bright="36000" contrast="-6000"/>
                    </a14:imgEffect>
                  </a14:imgLayer>
                </a14:imgProps>
              </a:ext>
              <a:ext uri="{28A0092B-C50C-407E-A947-70E740481C1C}">
                <a14:useLocalDpi xmlns:a14="http://schemas.microsoft.com/office/drawing/2010/main"/>
              </a:ext>
            </a:extLst>
          </a:blip>
          <a:srcRect/>
          <a:stretch/>
        </p:blipFill>
        <p:spPr>
          <a:xfrm>
            <a:off x="4694674" y="814413"/>
            <a:ext cx="1800000" cy="1800000"/>
          </a:xfrm>
          <a:prstGeom prst="rect">
            <a:avLst/>
          </a:prstGeom>
        </p:spPr>
      </p:pic>
      <p:pic>
        <p:nvPicPr>
          <p:cNvPr id="10" name="Immagine 9">
            <a:extLst>
              <a:ext uri="{FF2B5EF4-FFF2-40B4-BE49-F238E27FC236}">
                <a16:creationId xmlns:a16="http://schemas.microsoft.com/office/drawing/2014/main" id="{2DF60E9F-E957-FC8A-32D4-A9AD1E8D4061}"/>
              </a:ext>
            </a:extLst>
          </p:cNvPr>
          <p:cNvPicPr>
            <a:picLocks noChangeAspect="1"/>
          </p:cNvPicPr>
          <p:nvPr/>
        </p:nvPicPr>
        <p:blipFill rotWithShape="1">
          <a:blip r:embed="rId6">
            <a:extLst>
              <a:ext uri="{28A0092B-C50C-407E-A947-70E740481C1C}">
                <a14:useLocalDpi xmlns:a14="http://schemas.microsoft.com/office/drawing/2010/main" val="0"/>
              </a:ext>
            </a:extLst>
          </a:blip>
          <a:srcRect t="30626" r="23427"/>
          <a:stretch/>
        </p:blipFill>
        <p:spPr>
          <a:xfrm>
            <a:off x="3652716" y="3770917"/>
            <a:ext cx="1888900" cy="2281741"/>
          </a:xfrm>
          <a:prstGeom prst="rect">
            <a:avLst/>
          </a:prstGeom>
        </p:spPr>
      </p:pic>
      <p:pic>
        <p:nvPicPr>
          <p:cNvPr id="18" name="Immagine 17">
            <a:extLst>
              <a:ext uri="{FF2B5EF4-FFF2-40B4-BE49-F238E27FC236}">
                <a16:creationId xmlns:a16="http://schemas.microsoft.com/office/drawing/2014/main" id="{5FEA01A6-0633-D0B4-D4D4-2B2B927AC3F2}"/>
              </a:ext>
            </a:extLst>
          </p:cNvPr>
          <p:cNvPicPr>
            <a:picLocks noChangeAspect="1"/>
          </p:cNvPicPr>
          <p:nvPr/>
        </p:nvPicPr>
        <p:blipFill rotWithShape="1">
          <a:blip r:embed="rId7">
            <a:extLst>
              <a:ext uri="{28A0092B-C50C-407E-A947-70E740481C1C}">
                <a14:useLocalDpi xmlns:a14="http://schemas.microsoft.com/office/drawing/2010/main" val="0"/>
              </a:ext>
            </a:extLst>
          </a:blip>
          <a:srcRect l="25885" t="17905" b="22887"/>
          <a:stretch/>
        </p:blipFill>
        <p:spPr>
          <a:xfrm>
            <a:off x="9232922" y="770096"/>
            <a:ext cx="2090167" cy="2226325"/>
          </a:xfrm>
          <a:prstGeom prst="rect">
            <a:avLst/>
          </a:prstGeom>
        </p:spPr>
      </p:pic>
      <p:pic>
        <p:nvPicPr>
          <p:cNvPr id="21" name="Immagine 20">
            <a:extLst>
              <a:ext uri="{FF2B5EF4-FFF2-40B4-BE49-F238E27FC236}">
                <a16:creationId xmlns:a16="http://schemas.microsoft.com/office/drawing/2014/main" id="{51880359-3269-C2CB-B818-308164D07C43}"/>
              </a:ext>
            </a:extLst>
          </p:cNvPr>
          <p:cNvPicPr>
            <a:picLocks noChangeAspect="1"/>
          </p:cNvPicPr>
          <p:nvPr/>
        </p:nvPicPr>
        <p:blipFill rotWithShape="1">
          <a:blip r:embed="rId8">
            <a:extLst>
              <a:ext uri="{28A0092B-C50C-407E-A947-70E740481C1C}">
                <a14:useLocalDpi xmlns:a14="http://schemas.microsoft.com/office/drawing/2010/main" val="0"/>
              </a:ext>
            </a:extLst>
          </a:blip>
          <a:srcRect l="19833" t="31010" r="10524" b="10663"/>
          <a:stretch/>
        </p:blipFill>
        <p:spPr>
          <a:xfrm>
            <a:off x="9537514" y="3465113"/>
            <a:ext cx="2274606" cy="2540000"/>
          </a:xfrm>
          <a:prstGeom prst="rect">
            <a:avLst/>
          </a:prstGeom>
        </p:spPr>
      </p:pic>
      <p:pic>
        <p:nvPicPr>
          <p:cNvPr id="23" name="Immagine 22">
            <a:extLst>
              <a:ext uri="{FF2B5EF4-FFF2-40B4-BE49-F238E27FC236}">
                <a16:creationId xmlns:a16="http://schemas.microsoft.com/office/drawing/2014/main" id="{C33CE961-E357-991C-05E3-49411C35BF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50386" y="3363942"/>
            <a:ext cx="1888900" cy="2675942"/>
          </a:xfrm>
          <a:prstGeom prst="rect">
            <a:avLst/>
          </a:prstGeom>
        </p:spPr>
      </p:pic>
    </p:spTree>
    <p:extLst>
      <p:ext uri="{BB962C8B-B14F-4D97-AF65-F5344CB8AC3E}">
        <p14:creationId xmlns:p14="http://schemas.microsoft.com/office/powerpoint/2010/main" val="1394628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1092F208-D3A6-9B34-3413-EE019081378F}"/>
              </a:ext>
            </a:extLst>
          </p:cNvPr>
          <p:cNvSpPr/>
          <p:nvPr/>
        </p:nvSpPr>
        <p:spPr>
          <a:xfrm>
            <a:off x="18469" y="-12647"/>
            <a:ext cx="12163009" cy="138733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2107033" y="1412569"/>
            <a:ext cx="2654275" cy="1107996"/>
          </a:xfrm>
          <a:prstGeom prst="rect">
            <a:avLst/>
          </a:prstGeom>
          <a:noFill/>
        </p:spPr>
        <p:txBody>
          <a:bodyPr wrap="square" lIns="91440" tIns="45720" rIns="91440" bIns="45720" rtlCol="0" anchor="t">
            <a:spAutoFit/>
          </a:bodyP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r>
              <a:rPr lang="it-IT" sz="2200"/>
              <a:t>Adesivi a base proteica ottenuti a partire da scarti di</a:t>
            </a:r>
            <a:endParaRPr lang="it-IT" sz="2200">
              <a:ea typeface="+mn-lt"/>
              <a:cs typeface="+mn-lt"/>
            </a:endParaRPr>
          </a:p>
        </p:txBody>
      </p:sp>
      <p:sp>
        <p:nvSpPr>
          <p:cNvPr id="3" name="CasellaDiTesto 2"/>
          <p:cNvSpPr txBox="1"/>
          <p:nvPr/>
        </p:nvSpPr>
        <p:spPr>
          <a:xfrm>
            <a:off x="7299745" y="1759513"/>
            <a:ext cx="2788083" cy="769441"/>
          </a:xfrm>
          <a:prstGeom prst="rect">
            <a:avLst/>
          </a:prstGeom>
          <a:noFill/>
        </p:spPr>
        <p:txBody>
          <a:bodyPr wrap="square" lIns="91440" tIns="45720" rIns="91440" bIns="45720" rtlCol="0" anchor="t">
            <a:spAutoFit/>
          </a:bodyP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pPr algn="r"/>
            <a:r>
              <a:rPr lang="it-IT" sz="2200"/>
              <a:t>Valorizzazione di biomassa vegetale</a:t>
            </a: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27" y="1407481"/>
            <a:ext cx="1950365" cy="2286142"/>
          </a:xfrm>
          <a:prstGeom prst="rect">
            <a:avLst/>
          </a:prstGeom>
        </p:spPr>
      </p:pic>
      <p:pic>
        <p:nvPicPr>
          <p:cNvPr id="5" name="Immagine 4"/>
          <p:cNvPicPr>
            <a:picLocks noChangeAspect="1"/>
          </p:cNvPicPr>
          <p:nvPr/>
        </p:nvPicPr>
        <p:blipFill>
          <a:blip r:embed="rId4"/>
          <a:stretch>
            <a:fillRect/>
          </a:stretch>
        </p:blipFill>
        <p:spPr>
          <a:xfrm>
            <a:off x="10046699" y="1413590"/>
            <a:ext cx="1961137" cy="2286142"/>
          </a:xfrm>
          <a:prstGeom prst="rect">
            <a:avLst/>
          </a:prstGeom>
        </p:spPr>
      </p:pic>
      <p:pic>
        <p:nvPicPr>
          <p:cNvPr id="6" name="Immagine 5">
            <a:extLst>
              <a:ext uri="{FF2B5EF4-FFF2-40B4-BE49-F238E27FC236}">
                <a16:creationId xmlns:a16="http://schemas.microsoft.com/office/drawing/2014/main" id="{00F92B81-61E6-6AB5-2863-D52CC11D0799}"/>
              </a:ext>
            </a:extLst>
          </p:cNvPr>
          <p:cNvPicPr>
            <a:picLocks noChangeAspect="1"/>
          </p:cNvPicPr>
          <p:nvPr/>
        </p:nvPicPr>
        <p:blipFill>
          <a:blip r:embed="rId5"/>
          <a:stretch>
            <a:fillRect/>
          </a:stretch>
        </p:blipFill>
        <p:spPr>
          <a:xfrm>
            <a:off x="7570018" y="4659106"/>
            <a:ext cx="2885654" cy="2078311"/>
          </a:xfrm>
          <a:prstGeom prst="rect">
            <a:avLst/>
          </a:prstGeom>
        </p:spPr>
      </p:pic>
      <p:grpSp>
        <p:nvGrpSpPr>
          <p:cNvPr id="7" name="Gruppo 6"/>
          <p:cNvGrpSpPr/>
          <p:nvPr/>
        </p:nvGrpSpPr>
        <p:grpSpPr>
          <a:xfrm>
            <a:off x="4565562" y="4108384"/>
            <a:ext cx="2909635" cy="1974395"/>
            <a:chOff x="8020226" y="-25077"/>
            <a:chExt cx="5040000" cy="2833860"/>
          </a:xfrm>
        </p:grpSpPr>
        <p:pic>
          <p:nvPicPr>
            <p:cNvPr id="8" name="Immagine 7" descr="Immagine che contiene macchina, interno, acciaio&#10;&#10;Descrizione generata automaticamente">
              <a:extLst>
                <a:ext uri="{FF2B5EF4-FFF2-40B4-BE49-F238E27FC236}">
                  <a16:creationId xmlns:a16="http://schemas.microsoft.com/office/drawing/2014/main" id="{6B457BCB-60C1-216E-4625-613CEE992804}"/>
                </a:ext>
              </a:extLst>
            </p:cNvPr>
            <p:cNvPicPr>
              <a:picLocks noChangeAspect="1"/>
            </p:cNvPicPr>
            <p:nvPr/>
          </p:nvPicPr>
          <p:blipFill>
            <a:blip r:embed="rId6"/>
            <a:stretch>
              <a:fillRect/>
            </a:stretch>
          </p:blipFill>
          <p:spPr>
            <a:xfrm>
              <a:off x="8020226" y="-25077"/>
              <a:ext cx="5040000" cy="2833860"/>
            </a:xfrm>
            <a:prstGeom prst="rect">
              <a:avLst/>
            </a:prstGeom>
          </p:spPr>
        </p:pic>
        <p:sp>
          <p:nvSpPr>
            <p:cNvPr id="9" name="CasellaDiTesto 8">
              <a:extLst>
                <a:ext uri="{FF2B5EF4-FFF2-40B4-BE49-F238E27FC236}">
                  <a16:creationId xmlns:a16="http://schemas.microsoft.com/office/drawing/2014/main" id="{4F6A2A7B-8411-22AC-DAF4-9E23FDD9538E}"/>
                </a:ext>
              </a:extLst>
            </p:cNvPr>
            <p:cNvSpPr txBox="1"/>
            <p:nvPr/>
          </p:nvSpPr>
          <p:spPr>
            <a:xfrm>
              <a:off x="8809701" y="239755"/>
              <a:ext cx="2762296" cy="523220"/>
            </a:xfrm>
            <a:prstGeom prst="rect">
              <a:avLst/>
            </a:prstGeom>
            <a:noFill/>
            <a:ln>
              <a:noFill/>
            </a:ln>
          </p:spPr>
          <p:txBody>
            <a:bodyPr wrap="none" rtlCol="0">
              <a:spAutoFit/>
            </a:bodyP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pPr algn="ctr"/>
              <a:r>
                <a:rPr lang="en-GB" sz="1616" b="1"/>
                <a:t>hot pressing</a:t>
              </a:r>
            </a:p>
          </p:txBody>
        </p:sp>
      </p:grpSp>
      <p:pic>
        <p:nvPicPr>
          <p:cNvPr id="10" name="Immagine 9">
            <a:extLst>
              <a:ext uri="{FF2B5EF4-FFF2-40B4-BE49-F238E27FC236}">
                <a16:creationId xmlns:a16="http://schemas.microsoft.com/office/drawing/2014/main" id="{41F5366E-9B31-4D06-9C2F-201F38F838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3393" y="1615312"/>
            <a:ext cx="2493973" cy="1870480"/>
          </a:xfrm>
          <a:prstGeom prst="rect">
            <a:avLst/>
          </a:prstGeom>
        </p:spPr>
      </p:pic>
      <p:pic>
        <p:nvPicPr>
          <p:cNvPr id="12" name="Immagin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6819" y="4659106"/>
            <a:ext cx="2961774" cy="2078311"/>
          </a:xfrm>
          <a:prstGeom prst="rect">
            <a:avLst/>
          </a:prstGeom>
        </p:spPr>
      </p:pic>
      <p:sp>
        <p:nvSpPr>
          <p:cNvPr id="11" name="Freccia sinistra 10">
            <a:extLst>
              <a:ext uri="{FF2B5EF4-FFF2-40B4-BE49-F238E27FC236}">
                <a16:creationId xmlns:a16="http://schemas.microsoft.com/office/drawing/2014/main" id="{6A7058EE-4F0B-3958-E18D-95933A29FA54}"/>
              </a:ext>
            </a:extLst>
          </p:cNvPr>
          <p:cNvSpPr/>
          <p:nvPr/>
        </p:nvSpPr>
        <p:spPr>
          <a:xfrm rot="10800000">
            <a:off x="2122633" y="2407948"/>
            <a:ext cx="2493973" cy="285208"/>
          </a:xfrm>
          <a:prstGeom prst="leftArrow">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pPr algn="ctr"/>
            <a:endParaRPr lang="it-IT" sz="600"/>
          </a:p>
        </p:txBody>
      </p:sp>
      <p:sp>
        <p:nvSpPr>
          <p:cNvPr id="13" name="Freccia sinistra 12">
            <a:extLst>
              <a:ext uri="{FF2B5EF4-FFF2-40B4-BE49-F238E27FC236}">
                <a16:creationId xmlns:a16="http://schemas.microsoft.com/office/drawing/2014/main" id="{305F484A-107B-716B-608A-E92EDE510356}"/>
              </a:ext>
            </a:extLst>
          </p:cNvPr>
          <p:cNvSpPr/>
          <p:nvPr/>
        </p:nvSpPr>
        <p:spPr>
          <a:xfrm rot="10800000" flipH="1">
            <a:off x="7397550" y="2433084"/>
            <a:ext cx="2632986" cy="259466"/>
          </a:xfrm>
          <a:prstGeom prst="leftArrow">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pPr algn="ctr"/>
            <a:endParaRPr lang="it-IT" sz="600"/>
          </a:p>
        </p:txBody>
      </p:sp>
      <p:sp>
        <p:nvSpPr>
          <p:cNvPr id="14" name="Freccia sinistra 13">
            <a:extLst>
              <a:ext uri="{FF2B5EF4-FFF2-40B4-BE49-F238E27FC236}">
                <a16:creationId xmlns:a16="http://schemas.microsoft.com/office/drawing/2014/main" id="{6AF2FA9D-E2B8-9857-1AB9-1352873CD783}"/>
              </a:ext>
            </a:extLst>
          </p:cNvPr>
          <p:cNvSpPr/>
          <p:nvPr/>
        </p:nvSpPr>
        <p:spPr>
          <a:xfrm rot="16200000">
            <a:off x="5655803" y="3654033"/>
            <a:ext cx="623493" cy="285208"/>
          </a:xfrm>
          <a:prstGeom prst="leftArrow">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pPr algn="ctr"/>
            <a:endParaRPr lang="it-IT" sz="600"/>
          </a:p>
        </p:txBody>
      </p:sp>
      <p:sp>
        <p:nvSpPr>
          <p:cNvPr id="15" name="CasellaDiTesto 14">
            <a:extLst>
              <a:ext uri="{FF2B5EF4-FFF2-40B4-BE49-F238E27FC236}">
                <a16:creationId xmlns:a16="http://schemas.microsoft.com/office/drawing/2014/main" id="{ED1A1D90-B782-6445-01E0-36A4A22A5477}"/>
              </a:ext>
            </a:extLst>
          </p:cNvPr>
          <p:cNvSpPr txBox="1"/>
          <p:nvPr/>
        </p:nvSpPr>
        <p:spPr>
          <a:xfrm>
            <a:off x="10028349" y="5883258"/>
            <a:ext cx="1851264" cy="769441"/>
          </a:xfrm>
          <a:prstGeom prst="rect">
            <a:avLst/>
          </a:prstGeom>
          <a:noFill/>
        </p:spPr>
        <p:txBody>
          <a:bodyPr wrap="square" lIns="91440" tIns="45720" rIns="91440" bIns="45720" rtlCol="0" anchor="t">
            <a:spAutoFit/>
          </a:bodyP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pPr algn="r"/>
            <a:r>
              <a:rPr lang="it-IT" sz="2200"/>
              <a:t>Legno compensato</a:t>
            </a:r>
          </a:p>
        </p:txBody>
      </p:sp>
      <p:sp>
        <p:nvSpPr>
          <p:cNvPr id="16" name="CasellaDiTesto 15">
            <a:extLst>
              <a:ext uri="{FF2B5EF4-FFF2-40B4-BE49-F238E27FC236}">
                <a16:creationId xmlns:a16="http://schemas.microsoft.com/office/drawing/2014/main" id="{AD62113B-62F9-BAB5-33D9-5DD1B217356D}"/>
              </a:ext>
            </a:extLst>
          </p:cNvPr>
          <p:cNvSpPr txBox="1"/>
          <p:nvPr/>
        </p:nvSpPr>
        <p:spPr>
          <a:xfrm>
            <a:off x="51" y="5095347"/>
            <a:ext cx="1661594" cy="1107996"/>
          </a:xfrm>
          <a:prstGeom prst="rect">
            <a:avLst/>
          </a:prstGeom>
          <a:noFill/>
        </p:spPr>
        <p:txBody>
          <a:bodyPr wrap="square" lIns="91440" tIns="45720" rIns="91440" bIns="45720" rtlCol="0" anchor="t">
            <a:spAutoFit/>
          </a:bodyP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r>
              <a:rPr lang="it-IT" sz="2200"/>
              <a:t>Pannelli di particelle (truciolare)</a:t>
            </a:r>
          </a:p>
        </p:txBody>
      </p:sp>
      <p:pic>
        <p:nvPicPr>
          <p:cNvPr id="19" name="Immagine 18">
            <a:extLst>
              <a:ext uri="{FF2B5EF4-FFF2-40B4-BE49-F238E27FC236}">
                <a16:creationId xmlns:a16="http://schemas.microsoft.com/office/drawing/2014/main" id="{6DD295FE-E8C5-85CC-3143-B07628525691}"/>
              </a:ext>
            </a:extLst>
          </p:cNvPr>
          <p:cNvPicPr>
            <a:picLocks noChangeAspect="1"/>
          </p:cNvPicPr>
          <p:nvPr/>
        </p:nvPicPr>
        <p:blipFill>
          <a:blip r:embed="rId9"/>
          <a:stretch>
            <a:fillRect/>
          </a:stretch>
        </p:blipFill>
        <p:spPr>
          <a:xfrm>
            <a:off x="4616606" y="84883"/>
            <a:ext cx="927692" cy="1224553"/>
          </a:xfrm>
          <a:prstGeom prst="rect">
            <a:avLst/>
          </a:prstGeom>
        </p:spPr>
      </p:pic>
      <p:pic>
        <p:nvPicPr>
          <p:cNvPr id="20" name="Immagine 19">
            <a:extLst>
              <a:ext uri="{FF2B5EF4-FFF2-40B4-BE49-F238E27FC236}">
                <a16:creationId xmlns:a16="http://schemas.microsoft.com/office/drawing/2014/main" id="{926E1AEB-81B6-3E0B-5A8A-9EEA7EFEECA9}"/>
              </a:ext>
            </a:extLst>
          </p:cNvPr>
          <p:cNvPicPr>
            <a:picLocks noChangeAspect="1"/>
          </p:cNvPicPr>
          <p:nvPr/>
        </p:nvPicPr>
        <p:blipFill>
          <a:blip r:embed="rId10"/>
          <a:stretch>
            <a:fillRect/>
          </a:stretch>
        </p:blipFill>
        <p:spPr>
          <a:xfrm>
            <a:off x="6450793" y="91921"/>
            <a:ext cx="974013" cy="1217516"/>
          </a:xfrm>
          <a:prstGeom prst="rect">
            <a:avLst/>
          </a:prstGeom>
        </p:spPr>
      </p:pic>
      <p:sp>
        <p:nvSpPr>
          <p:cNvPr id="21" name="CasellaDiTesto 20">
            <a:extLst>
              <a:ext uri="{FF2B5EF4-FFF2-40B4-BE49-F238E27FC236}">
                <a16:creationId xmlns:a16="http://schemas.microsoft.com/office/drawing/2014/main" id="{5051B923-5652-6B04-AF89-585A87D27733}"/>
              </a:ext>
            </a:extLst>
          </p:cNvPr>
          <p:cNvSpPr txBox="1"/>
          <p:nvPr/>
        </p:nvSpPr>
        <p:spPr>
          <a:xfrm>
            <a:off x="1891368" y="469359"/>
            <a:ext cx="2578725" cy="461665"/>
          </a:xfrm>
          <a:prstGeom prst="rect">
            <a:avLst/>
          </a:prstGeom>
          <a:noFill/>
        </p:spPr>
        <p:txBody>
          <a:bodyPr wrap="square" rtlCol="0">
            <a:spAutoFit/>
          </a:bodyP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pPr algn="r"/>
            <a:r>
              <a:rPr lang="it-IT" sz="2400"/>
              <a:t>Benedetto Pizzo</a:t>
            </a:r>
          </a:p>
        </p:txBody>
      </p:sp>
      <p:sp>
        <p:nvSpPr>
          <p:cNvPr id="22" name="CasellaDiTesto 21">
            <a:extLst>
              <a:ext uri="{FF2B5EF4-FFF2-40B4-BE49-F238E27FC236}">
                <a16:creationId xmlns:a16="http://schemas.microsoft.com/office/drawing/2014/main" id="{9743B24A-DE80-41B1-454D-AF8A793F0A02}"/>
              </a:ext>
            </a:extLst>
          </p:cNvPr>
          <p:cNvSpPr txBox="1"/>
          <p:nvPr/>
        </p:nvSpPr>
        <p:spPr>
          <a:xfrm>
            <a:off x="7571319" y="469359"/>
            <a:ext cx="3867174" cy="461665"/>
          </a:xfrm>
          <a:prstGeom prst="rect">
            <a:avLst/>
          </a:prstGeom>
          <a:noFill/>
        </p:spPr>
        <p:txBody>
          <a:bodyPr wrap="square" rtlCol="0">
            <a:spAutoFit/>
          </a:bodyP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r>
              <a:rPr lang="it-IT" sz="2400"/>
              <a:t>Luigi Fiorentino</a:t>
            </a:r>
          </a:p>
        </p:txBody>
      </p:sp>
      <p:sp>
        <p:nvSpPr>
          <p:cNvPr id="17" name="CasellaDiTesto 16">
            <a:extLst>
              <a:ext uri="{FF2B5EF4-FFF2-40B4-BE49-F238E27FC236}">
                <a16:creationId xmlns:a16="http://schemas.microsoft.com/office/drawing/2014/main" id="{66E0F006-1EED-D74C-7F9A-45CC7C0D1395}"/>
              </a:ext>
            </a:extLst>
          </p:cNvPr>
          <p:cNvSpPr txBox="1"/>
          <p:nvPr/>
        </p:nvSpPr>
        <p:spPr>
          <a:xfrm>
            <a:off x="2139264" y="2550373"/>
            <a:ext cx="262927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200">
                <a:ea typeface="+mn-lt"/>
                <a:cs typeface="+mn-lt"/>
              </a:rPr>
              <a:t>produzione agricola e forestale</a:t>
            </a:r>
            <a:endParaRPr lang="it-IT" sz="2200"/>
          </a:p>
        </p:txBody>
      </p:sp>
      <p:sp>
        <p:nvSpPr>
          <p:cNvPr id="18" name="CasellaDiTesto 17">
            <a:extLst>
              <a:ext uri="{FF2B5EF4-FFF2-40B4-BE49-F238E27FC236}">
                <a16:creationId xmlns:a16="http://schemas.microsoft.com/office/drawing/2014/main" id="{C4D3EFFC-7CF4-EA93-B536-88FA5B9784D3}"/>
              </a:ext>
            </a:extLst>
          </p:cNvPr>
          <p:cNvSpPr txBox="1"/>
          <p:nvPr/>
        </p:nvSpPr>
        <p:spPr>
          <a:xfrm>
            <a:off x="7275376" y="2532688"/>
            <a:ext cx="279023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2200">
                <a:ea typeface="+mn-lt"/>
                <a:cs typeface="+mn-lt"/>
              </a:rPr>
              <a:t>per la produzione di pannelli</a:t>
            </a:r>
            <a:endParaRPr lang="en-US" sz="2200">
              <a:ea typeface="+mn-lt"/>
              <a:cs typeface="+mn-lt"/>
            </a:endParaRPr>
          </a:p>
        </p:txBody>
      </p:sp>
      <p:sp>
        <p:nvSpPr>
          <p:cNvPr id="24" name="Freccia sinistra 13">
            <a:extLst>
              <a:ext uri="{FF2B5EF4-FFF2-40B4-BE49-F238E27FC236}">
                <a16:creationId xmlns:a16="http://schemas.microsoft.com/office/drawing/2014/main" id="{41A40DA2-7863-8AF3-5252-4378C39778DD}"/>
              </a:ext>
            </a:extLst>
          </p:cNvPr>
          <p:cNvSpPr/>
          <p:nvPr/>
        </p:nvSpPr>
        <p:spPr>
          <a:xfrm rot="-2400000">
            <a:off x="4119378" y="5244293"/>
            <a:ext cx="623493" cy="285208"/>
          </a:xfrm>
          <a:prstGeom prst="leftArrow">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pPr algn="ctr"/>
            <a:endParaRPr lang="it-IT" sz="600"/>
          </a:p>
        </p:txBody>
      </p:sp>
      <p:sp>
        <p:nvSpPr>
          <p:cNvPr id="25" name="Freccia sinistra 13">
            <a:extLst>
              <a:ext uri="{FF2B5EF4-FFF2-40B4-BE49-F238E27FC236}">
                <a16:creationId xmlns:a16="http://schemas.microsoft.com/office/drawing/2014/main" id="{DE7A53B3-E51B-CCE5-B716-BE56AB7FC9E4}"/>
              </a:ext>
            </a:extLst>
          </p:cNvPr>
          <p:cNvSpPr/>
          <p:nvPr/>
        </p:nvSpPr>
        <p:spPr>
          <a:xfrm rot="2400000" flipH="1">
            <a:off x="7316464" y="5244292"/>
            <a:ext cx="623493" cy="285208"/>
          </a:xfrm>
          <a:prstGeom prst="leftArrow">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pPr algn="ctr"/>
            <a:endParaRPr lang="it-IT" sz="600"/>
          </a:p>
        </p:txBody>
      </p:sp>
      <p:sp>
        <p:nvSpPr>
          <p:cNvPr id="27" name="TextBox 5">
            <a:extLst>
              <a:ext uri="{FF2B5EF4-FFF2-40B4-BE49-F238E27FC236}">
                <a16:creationId xmlns:a16="http://schemas.microsoft.com/office/drawing/2014/main" id="{A508EF69-30AC-A2EA-1291-B2351B4D5C24}"/>
              </a:ext>
            </a:extLst>
          </p:cNvPr>
          <p:cNvSpPr txBox="1"/>
          <p:nvPr/>
        </p:nvSpPr>
        <p:spPr>
          <a:xfrm>
            <a:off x="538842" y="6413552"/>
            <a:ext cx="2955040" cy="369332"/>
          </a:xfrm>
          <a:prstGeom prst="rect">
            <a:avLst/>
          </a:prstGeom>
          <a:noFill/>
        </p:spPr>
        <p:txBody>
          <a:bodyPr wrap="none" lIns="91440" tIns="45720" rIns="91440" bIns="45720" rtlCol="0" anchor="t">
            <a:spAutoFit/>
          </a:bodyPr>
          <a:lstStyle/>
          <a:p>
            <a:r>
              <a:rPr lang="it-IT">
                <a:latin typeface="Calibri"/>
                <a:cs typeface="Calibri"/>
              </a:rPr>
              <a:t>Filiera legno, Sesto Fiorentino</a:t>
            </a:r>
            <a:endParaRPr lang="it-I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5785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31E720F0-E1EA-529B-F8A0-2173F4E41F93}"/>
              </a:ext>
            </a:extLst>
          </p:cNvPr>
          <p:cNvSpPr/>
          <p:nvPr/>
        </p:nvSpPr>
        <p:spPr>
          <a:xfrm>
            <a:off x="8172" y="-7499"/>
            <a:ext cx="12173306" cy="108871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D0343203-2885-BB8B-5EFE-41DDBFCF2554}"/>
              </a:ext>
            </a:extLst>
          </p:cNvPr>
          <p:cNvPicPr>
            <a:picLocks noChangeAspect="1"/>
          </p:cNvPicPr>
          <p:nvPr/>
        </p:nvPicPr>
        <p:blipFill rotWithShape="1">
          <a:blip r:embed="rId3"/>
          <a:srcRect t="6678" b="24903"/>
          <a:stretch/>
        </p:blipFill>
        <p:spPr>
          <a:xfrm>
            <a:off x="2966821" y="816038"/>
            <a:ext cx="3266325" cy="3972946"/>
          </a:xfrm>
          <a:prstGeom prst="rect">
            <a:avLst/>
          </a:prstGeom>
        </p:spPr>
      </p:pic>
      <p:grpSp>
        <p:nvGrpSpPr>
          <p:cNvPr id="3" name="Gruppo 2">
            <a:extLst>
              <a:ext uri="{FF2B5EF4-FFF2-40B4-BE49-F238E27FC236}">
                <a16:creationId xmlns:a16="http://schemas.microsoft.com/office/drawing/2014/main" id="{2C6D49D9-1B30-96A0-BF93-5EF95161A966}"/>
              </a:ext>
            </a:extLst>
          </p:cNvPr>
          <p:cNvGrpSpPr>
            <a:grpSpLocks noChangeAspect="1"/>
          </p:cNvGrpSpPr>
          <p:nvPr/>
        </p:nvGrpSpPr>
        <p:grpSpPr>
          <a:xfrm>
            <a:off x="4156678" y="3905885"/>
            <a:ext cx="3117466" cy="2839672"/>
            <a:chOff x="9730654" y="6172899"/>
            <a:chExt cx="6287008" cy="5726780"/>
          </a:xfrm>
        </p:grpSpPr>
        <p:pic>
          <p:nvPicPr>
            <p:cNvPr id="8" name="Immagine 7">
              <a:extLst>
                <a:ext uri="{FF2B5EF4-FFF2-40B4-BE49-F238E27FC236}">
                  <a16:creationId xmlns:a16="http://schemas.microsoft.com/office/drawing/2014/main" id="{044A6043-DFC3-5E95-7657-F1AAC3DFEABD}"/>
                </a:ext>
              </a:extLst>
            </p:cNvPr>
            <p:cNvPicPr>
              <a:picLocks noChangeAspect="1"/>
            </p:cNvPicPr>
            <p:nvPr/>
          </p:nvPicPr>
          <p:blipFill>
            <a:blip r:embed="rId4"/>
            <a:stretch>
              <a:fillRect/>
            </a:stretch>
          </p:blipFill>
          <p:spPr>
            <a:xfrm>
              <a:off x="9730654" y="6172899"/>
              <a:ext cx="6287008" cy="5726780"/>
            </a:xfrm>
            <a:prstGeom prst="rect">
              <a:avLst/>
            </a:prstGeom>
          </p:spPr>
        </p:pic>
        <p:sp>
          <p:nvSpPr>
            <p:cNvPr id="2" name="Rettangolo 1">
              <a:extLst>
                <a:ext uri="{FF2B5EF4-FFF2-40B4-BE49-F238E27FC236}">
                  <a16:creationId xmlns:a16="http://schemas.microsoft.com/office/drawing/2014/main" id="{F68773CD-DA57-29DC-722A-CB15E8C75A8A}"/>
                </a:ext>
              </a:extLst>
            </p:cNvPr>
            <p:cNvSpPr/>
            <p:nvPr/>
          </p:nvSpPr>
          <p:spPr>
            <a:xfrm>
              <a:off x="10291552" y="6516141"/>
              <a:ext cx="2718964" cy="103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pPr algn="ctr"/>
              <a:endParaRPr lang="it-IT" sz="600"/>
            </a:p>
          </p:txBody>
        </p:sp>
      </p:grpSp>
      <p:pic>
        <p:nvPicPr>
          <p:cNvPr id="12" name="Elemento grafico 11">
            <a:extLst>
              <a:ext uri="{FF2B5EF4-FFF2-40B4-BE49-F238E27FC236}">
                <a16:creationId xmlns:a16="http://schemas.microsoft.com/office/drawing/2014/main" id="{77995982-319C-4AD7-7504-F8EE8315A9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14145" y="137424"/>
            <a:ext cx="3117466" cy="2453561"/>
          </a:xfrm>
          <a:prstGeom prst="rect">
            <a:avLst/>
          </a:prstGeom>
        </p:spPr>
      </p:pic>
      <p:sp>
        <p:nvSpPr>
          <p:cNvPr id="14" name="Freccia giù 13">
            <a:extLst>
              <a:ext uri="{FF2B5EF4-FFF2-40B4-BE49-F238E27FC236}">
                <a16:creationId xmlns:a16="http://schemas.microsoft.com/office/drawing/2014/main" id="{D3A25825-D8FF-A2A9-8C57-EADE5701E0BD}"/>
              </a:ext>
            </a:extLst>
          </p:cNvPr>
          <p:cNvSpPr/>
          <p:nvPr/>
        </p:nvSpPr>
        <p:spPr>
          <a:xfrm rot="15478892">
            <a:off x="5917230" y="662215"/>
            <a:ext cx="353565" cy="1454818"/>
          </a:xfrm>
          <a:prstGeom prst="down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pPr algn="ctr"/>
            <a:endParaRPr lang="it-IT" sz="1800"/>
          </a:p>
        </p:txBody>
      </p:sp>
      <p:sp>
        <p:nvSpPr>
          <p:cNvPr id="15" name="Freccia giù 14">
            <a:extLst>
              <a:ext uri="{FF2B5EF4-FFF2-40B4-BE49-F238E27FC236}">
                <a16:creationId xmlns:a16="http://schemas.microsoft.com/office/drawing/2014/main" id="{FD456881-0FB2-691C-1177-9CAFB037DA3D}"/>
              </a:ext>
            </a:extLst>
          </p:cNvPr>
          <p:cNvSpPr/>
          <p:nvPr/>
        </p:nvSpPr>
        <p:spPr>
          <a:xfrm rot="10080000" flipV="1">
            <a:off x="4880777" y="2221920"/>
            <a:ext cx="353565" cy="2743200"/>
          </a:xfrm>
          <a:prstGeom prst="down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pPr algn="ctr"/>
            <a:endParaRPr lang="it-IT" sz="1800"/>
          </a:p>
        </p:txBody>
      </p:sp>
      <p:pic>
        <p:nvPicPr>
          <p:cNvPr id="7" name="Immagine 6">
            <a:extLst>
              <a:ext uri="{FF2B5EF4-FFF2-40B4-BE49-F238E27FC236}">
                <a16:creationId xmlns:a16="http://schemas.microsoft.com/office/drawing/2014/main" id="{A3C4ABBC-60D5-2834-CE0D-D661A48054A4}"/>
              </a:ext>
            </a:extLst>
          </p:cNvPr>
          <p:cNvPicPr>
            <a:picLocks noChangeAspect="1"/>
          </p:cNvPicPr>
          <p:nvPr/>
        </p:nvPicPr>
        <p:blipFill>
          <a:blip r:embed="rId7"/>
          <a:stretch>
            <a:fillRect/>
          </a:stretch>
        </p:blipFill>
        <p:spPr>
          <a:xfrm>
            <a:off x="279538" y="3905885"/>
            <a:ext cx="3117466" cy="2781269"/>
          </a:xfrm>
          <a:prstGeom prst="rect">
            <a:avLst/>
          </a:prstGeom>
        </p:spPr>
      </p:pic>
      <p:sp>
        <p:nvSpPr>
          <p:cNvPr id="16" name="Freccia giù 15">
            <a:extLst>
              <a:ext uri="{FF2B5EF4-FFF2-40B4-BE49-F238E27FC236}">
                <a16:creationId xmlns:a16="http://schemas.microsoft.com/office/drawing/2014/main" id="{2C9B48DD-5464-6816-2FB1-1BEB30AB3C35}"/>
              </a:ext>
            </a:extLst>
          </p:cNvPr>
          <p:cNvSpPr/>
          <p:nvPr/>
        </p:nvSpPr>
        <p:spPr>
          <a:xfrm rot="2400000" flipH="1">
            <a:off x="2643297" y="1822955"/>
            <a:ext cx="353313" cy="3200400"/>
          </a:xfrm>
          <a:prstGeom prst="down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pPr algn="ctr"/>
            <a:endParaRPr lang="it-IT" sz="1800"/>
          </a:p>
        </p:txBody>
      </p:sp>
      <p:sp>
        <p:nvSpPr>
          <p:cNvPr id="11" name="CasellaDiTesto 10">
            <a:extLst>
              <a:ext uri="{FF2B5EF4-FFF2-40B4-BE49-F238E27FC236}">
                <a16:creationId xmlns:a16="http://schemas.microsoft.com/office/drawing/2014/main" id="{78C09579-70B0-0580-F0A7-3CFD64ED2E9C}"/>
              </a:ext>
            </a:extLst>
          </p:cNvPr>
          <p:cNvSpPr txBox="1"/>
          <p:nvPr/>
        </p:nvSpPr>
        <p:spPr>
          <a:xfrm>
            <a:off x="9564818" y="1444181"/>
            <a:ext cx="2629206" cy="769439"/>
          </a:xfrm>
          <a:prstGeom prst="rect">
            <a:avLst/>
          </a:prstGeom>
          <a:noFill/>
        </p:spPr>
        <p:txBody>
          <a:bodyPr wrap="square" lIns="91439" tIns="45719" rIns="91439" bIns="45719" rtlCol="0" anchor="t">
            <a:spAutoFit/>
          </a:bodyP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r>
              <a:rPr lang="it-IT" sz="2200"/>
              <a:t>Analisi dinamico-meccanica (DMA)</a:t>
            </a:r>
            <a:endParaRPr lang="it-IT" sz="2200">
              <a:ea typeface="+mn-lt"/>
              <a:cs typeface="+mn-lt"/>
            </a:endParaRPr>
          </a:p>
        </p:txBody>
      </p:sp>
      <p:sp>
        <p:nvSpPr>
          <p:cNvPr id="17" name="CasellaDiTesto 16">
            <a:extLst>
              <a:ext uri="{FF2B5EF4-FFF2-40B4-BE49-F238E27FC236}">
                <a16:creationId xmlns:a16="http://schemas.microsoft.com/office/drawing/2014/main" id="{DB372675-5E0F-6D0D-D052-B972CF3A2216}"/>
              </a:ext>
            </a:extLst>
          </p:cNvPr>
          <p:cNvSpPr txBox="1"/>
          <p:nvPr/>
        </p:nvSpPr>
        <p:spPr>
          <a:xfrm>
            <a:off x="6234613" y="5977112"/>
            <a:ext cx="5034170" cy="769439"/>
          </a:xfrm>
          <a:prstGeom prst="rect">
            <a:avLst/>
          </a:prstGeom>
          <a:solidFill>
            <a:schemeClr val="bg1"/>
          </a:solidFill>
        </p:spPr>
        <p:txBody>
          <a:bodyPr wrap="square" lIns="91439" tIns="45719" rIns="91439" bIns="45719" rtlCol="0" anchor="t">
            <a:spAutoFit/>
          </a:bodyP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r>
              <a:rPr lang="it-IT" sz="2200"/>
              <a:t>Spettroscopia infrarossa in trasformata di Fourier (FTIR) in ATR</a:t>
            </a:r>
            <a:endParaRPr lang="it-IT" sz="2200">
              <a:ea typeface="+mn-lt"/>
              <a:cs typeface="+mn-lt"/>
            </a:endParaRPr>
          </a:p>
        </p:txBody>
      </p:sp>
      <p:sp>
        <p:nvSpPr>
          <p:cNvPr id="19" name="CasellaDiTesto 18">
            <a:extLst>
              <a:ext uri="{FF2B5EF4-FFF2-40B4-BE49-F238E27FC236}">
                <a16:creationId xmlns:a16="http://schemas.microsoft.com/office/drawing/2014/main" id="{27F2E41A-173B-8803-CBA3-DF75A7193FD3}"/>
              </a:ext>
            </a:extLst>
          </p:cNvPr>
          <p:cNvSpPr txBox="1"/>
          <p:nvPr/>
        </p:nvSpPr>
        <p:spPr>
          <a:xfrm>
            <a:off x="1657561" y="4970516"/>
            <a:ext cx="2111971" cy="1107994"/>
          </a:xfrm>
          <a:prstGeom prst="rect">
            <a:avLst/>
          </a:prstGeom>
          <a:solidFill>
            <a:schemeClr val="bg1"/>
          </a:solidFill>
          <a:ln>
            <a:solidFill>
              <a:schemeClr val="tx1"/>
            </a:solidFill>
          </a:ln>
        </p:spPr>
        <p:txBody>
          <a:bodyPr wrap="square" lIns="91439" tIns="45719" rIns="91439" bIns="45719" rtlCol="0" anchor="t">
            <a:spAutoFit/>
          </a:bodyP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pPr algn="r"/>
            <a:r>
              <a:rPr lang="it-IT" sz="2200"/>
              <a:t>Spettroscopia UV-vis a RT e in temperatura</a:t>
            </a:r>
            <a:endParaRPr lang="it-IT" sz="2200">
              <a:ea typeface="+mn-lt"/>
              <a:cs typeface="+mn-lt"/>
            </a:endParaRPr>
          </a:p>
        </p:txBody>
      </p:sp>
      <p:pic>
        <p:nvPicPr>
          <p:cNvPr id="20" name="Immagine 19" descr="Immagine che contiene metallo, cerchio, acciaio, argento&#10;&#10;Descrizione generata automaticamente">
            <a:extLst>
              <a:ext uri="{FF2B5EF4-FFF2-40B4-BE49-F238E27FC236}">
                <a16:creationId xmlns:a16="http://schemas.microsoft.com/office/drawing/2014/main" id="{B3B635F7-E429-3F27-8661-B0430116C606}"/>
              </a:ext>
            </a:extLst>
          </p:cNvPr>
          <p:cNvPicPr>
            <a:picLocks noChangeAspect="1"/>
          </p:cNvPicPr>
          <p:nvPr/>
        </p:nvPicPr>
        <p:blipFill>
          <a:blip r:embed="rId8"/>
          <a:stretch>
            <a:fillRect/>
          </a:stretch>
        </p:blipFill>
        <p:spPr>
          <a:xfrm>
            <a:off x="7257819" y="2397738"/>
            <a:ext cx="2296904" cy="3343942"/>
          </a:xfrm>
          <a:prstGeom prst="rect">
            <a:avLst/>
          </a:prstGeom>
        </p:spPr>
      </p:pic>
      <p:sp>
        <p:nvSpPr>
          <p:cNvPr id="21" name="Freccia giù 20">
            <a:extLst>
              <a:ext uri="{FF2B5EF4-FFF2-40B4-BE49-F238E27FC236}">
                <a16:creationId xmlns:a16="http://schemas.microsoft.com/office/drawing/2014/main" id="{6B27519A-1F17-905E-CE6D-0A6C6830AC33}"/>
              </a:ext>
            </a:extLst>
          </p:cNvPr>
          <p:cNvSpPr/>
          <p:nvPr/>
        </p:nvSpPr>
        <p:spPr>
          <a:xfrm rot="7620000" flipV="1">
            <a:off x="6235998" y="1569803"/>
            <a:ext cx="353565" cy="2743201"/>
          </a:xfrm>
          <a:prstGeom prst="down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pPr algn="ctr"/>
            <a:endParaRPr lang="it-IT" sz="1800"/>
          </a:p>
        </p:txBody>
      </p:sp>
      <p:sp>
        <p:nvSpPr>
          <p:cNvPr id="22" name="CasellaDiTesto 21">
            <a:extLst>
              <a:ext uri="{FF2B5EF4-FFF2-40B4-BE49-F238E27FC236}">
                <a16:creationId xmlns:a16="http://schemas.microsoft.com/office/drawing/2014/main" id="{F096952B-7947-9507-FC63-45B5A402B3A1}"/>
              </a:ext>
            </a:extLst>
          </p:cNvPr>
          <p:cNvSpPr txBox="1"/>
          <p:nvPr/>
        </p:nvSpPr>
        <p:spPr>
          <a:xfrm>
            <a:off x="9397875" y="4559027"/>
            <a:ext cx="2509967" cy="769439"/>
          </a:xfrm>
          <a:prstGeom prst="rect">
            <a:avLst/>
          </a:prstGeom>
          <a:noFill/>
        </p:spPr>
        <p:txBody>
          <a:bodyPr wrap="square" lIns="91439" tIns="45719" rIns="91439" bIns="45719" rtlCol="0" anchor="t">
            <a:spAutoFit/>
          </a:bodyP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r>
              <a:rPr lang="it-IT" sz="2200"/>
              <a:t>Caratterizzazione meccanica</a:t>
            </a:r>
            <a:endParaRPr lang="it-IT" sz="2200">
              <a:ea typeface="+mn-lt"/>
              <a:cs typeface="+mn-lt"/>
            </a:endParaRPr>
          </a:p>
        </p:txBody>
      </p:sp>
      <p:sp>
        <p:nvSpPr>
          <p:cNvPr id="9" name="CasellaDiTesto 8">
            <a:extLst>
              <a:ext uri="{FF2B5EF4-FFF2-40B4-BE49-F238E27FC236}">
                <a16:creationId xmlns:a16="http://schemas.microsoft.com/office/drawing/2014/main" id="{E18730E0-663E-1E23-2E23-B6808A27852B}"/>
              </a:ext>
            </a:extLst>
          </p:cNvPr>
          <p:cNvSpPr txBox="1"/>
          <p:nvPr/>
        </p:nvSpPr>
        <p:spPr>
          <a:xfrm>
            <a:off x="-1371" y="296032"/>
            <a:ext cx="4976989" cy="461663"/>
          </a:xfrm>
          <a:prstGeom prst="rect">
            <a:avLst/>
          </a:prstGeom>
          <a:noFill/>
        </p:spPr>
        <p:txBody>
          <a:bodyPr wrap="square" lIns="91439" tIns="45719" rIns="91439" bIns="45719" rtlCol="0" anchor="t">
            <a:spAutoFit/>
          </a:bodyPr>
          <a:lstStyle>
            <a:defPPr>
              <a:defRPr lang="en-US"/>
            </a:defPPr>
            <a:lvl1pPr marL="0" algn="l" defTabSz="263942" rtl="0" eaLnBrk="1" latinLnBrk="0" hangingPunct="1">
              <a:defRPr sz="1039" kern="1200">
                <a:solidFill>
                  <a:schemeClr val="tx1"/>
                </a:solidFill>
                <a:latin typeface="+mn-lt"/>
                <a:ea typeface="+mn-ea"/>
                <a:cs typeface="+mn-cs"/>
              </a:defRPr>
            </a:lvl1pPr>
            <a:lvl2pPr marL="263942" algn="l" defTabSz="263942" rtl="0" eaLnBrk="1" latinLnBrk="0" hangingPunct="1">
              <a:defRPr sz="1039" kern="1200">
                <a:solidFill>
                  <a:schemeClr val="tx1"/>
                </a:solidFill>
                <a:latin typeface="+mn-lt"/>
                <a:ea typeface="+mn-ea"/>
                <a:cs typeface="+mn-cs"/>
              </a:defRPr>
            </a:lvl2pPr>
            <a:lvl3pPr marL="527883" algn="l" defTabSz="263942" rtl="0" eaLnBrk="1" latinLnBrk="0" hangingPunct="1">
              <a:defRPr sz="1039" kern="1200">
                <a:solidFill>
                  <a:schemeClr val="tx1"/>
                </a:solidFill>
                <a:latin typeface="+mn-lt"/>
                <a:ea typeface="+mn-ea"/>
                <a:cs typeface="+mn-cs"/>
              </a:defRPr>
            </a:lvl3pPr>
            <a:lvl4pPr marL="791825" algn="l" defTabSz="263942" rtl="0" eaLnBrk="1" latinLnBrk="0" hangingPunct="1">
              <a:defRPr sz="1039" kern="1200">
                <a:solidFill>
                  <a:schemeClr val="tx1"/>
                </a:solidFill>
                <a:latin typeface="+mn-lt"/>
                <a:ea typeface="+mn-ea"/>
                <a:cs typeface="+mn-cs"/>
              </a:defRPr>
            </a:lvl4pPr>
            <a:lvl5pPr marL="1055766" algn="l" defTabSz="263942" rtl="0" eaLnBrk="1" latinLnBrk="0" hangingPunct="1">
              <a:defRPr sz="1039" kern="1200">
                <a:solidFill>
                  <a:schemeClr val="tx1"/>
                </a:solidFill>
                <a:latin typeface="+mn-lt"/>
                <a:ea typeface="+mn-ea"/>
                <a:cs typeface="+mn-cs"/>
              </a:defRPr>
            </a:lvl5pPr>
            <a:lvl6pPr marL="1319708" algn="l" defTabSz="263942" rtl="0" eaLnBrk="1" latinLnBrk="0" hangingPunct="1">
              <a:defRPr sz="1039" kern="1200">
                <a:solidFill>
                  <a:schemeClr val="tx1"/>
                </a:solidFill>
                <a:latin typeface="+mn-lt"/>
                <a:ea typeface="+mn-ea"/>
                <a:cs typeface="+mn-cs"/>
              </a:defRPr>
            </a:lvl6pPr>
            <a:lvl7pPr marL="1583649" algn="l" defTabSz="263942" rtl="0" eaLnBrk="1" latinLnBrk="0" hangingPunct="1">
              <a:defRPr sz="1039" kern="1200">
                <a:solidFill>
                  <a:schemeClr val="tx1"/>
                </a:solidFill>
                <a:latin typeface="+mn-lt"/>
                <a:ea typeface="+mn-ea"/>
                <a:cs typeface="+mn-cs"/>
              </a:defRPr>
            </a:lvl7pPr>
            <a:lvl8pPr marL="1847591" algn="l" defTabSz="263942" rtl="0" eaLnBrk="1" latinLnBrk="0" hangingPunct="1">
              <a:defRPr sz="1039" kern="1200">
                <a:solidFill>
                  <a:schemeClr val="tx1"/>
                </a:solidFill>
                <a:latin typeface="+mn-lt"/>
                <a:ea typeface="+mn-ea"/>
                <a:cs typeface="+mn-cs"/>
              </a:defRPr>
            </a:lvl8pPr>
            <a:lvl9pPr marL="2111532" algn="l" defTabSz="263942" rtl="0" eaLnBrk="1" latinLnBrk="0" hangingPunct="1">
              <a:defRPr sz="1039" kern="1200">
                <a:solidFill>
                  <a:schemeClr val="tx1"/>
                </a:solidFill>
                <a:latin typeface="+mn-lt"/>
                <a:ea typeface="+mn-ea"/>
                <a:cs typeface="+mn-cs"/>
              </a:defRPr>
            </a:lvl9pPr>
          </a:lstStyle>
          <a:p>
            <a:r>
              <a:rPr lang="it-IT" sz="2400" b="1"/>
              <a:t>Tecniche di indagine disponibili</a:t>
            </a:r>
            <a:endParaRPr lang="it-IT" sz="1000" b="1"/>
          </a:p>
        </p:txBody>
      </p:sp>
    </p:spTree>
    <p:extLst>
      <p:ext uri="{BB962C8B-B14F-4D97-AF65-F5344CB8AC3E}">
        <p14:creationId xmlns:p14="http://schemas.microsoft.com/office/powerpoint/2010/main" val="3381221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8CC474-E709-12C6-D6A7-6FA6858DADD2}"/>
              </a:ext>
            </a:extLst>
          </p:cNvPr>
          <p:cNvSpPr txBox="1"/>
          <p:nvPr/>
        </p:nvSpPr>
        <p:spPr>
          <a:xfrm>
            <a:off x="8739739" y="6413552"/>
            <a:ext cx="2680157" cy="369332"/>
          </a:xfrm>
          <a:prstGeom prst="rect">
            <a:avLst/>
          </a:prstGeom>
          <a:noFill/>
        </p:spPr>
        <p:txBody>
          <a:bodyPr wrap="none" rtlCol="0">
            <a:spAutoFit/>
          </a:bodyPr>
          <a:lstStyle/>
          <a:p>
            <a:r>
              <a:rPr lang="it-IT"/>
              <a:t>Livorno 10-11 Aprile 2024</a:t>
            </a:r>
            <a:endParaRPr lang="en-GB"/>
          </a:p>
        </p:txBody>
      </p:sp>
      <p:pic>
        <p:nvPicPr>
          <p:cNvPr id="6" name="Graphic 5">
            <a:extLst>
              <a:ext uri="{FF2B5EF4-FFF2-40B4-BE49-F238E27FC236}">
                <a16:creationId xmlns:a16="http://schemas.microsoft.com/office/drawing/2014/main" id="{C4EFB30F-9E1F-7ABD-F656-51FB301113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08831" y="6218413"/>
            <a:ext cx="2574337" cy="639587"/>
          </a:xfrm>
          <a:prstGeom prst="rect">
            <a:avLst/>
          </a:prstGeom>
        </p:spPr>
      </p:pic>
      <p:sp>
        <p:nvSpPr>
          <p:cNvPr id="3" name="TextBox 5">
            <a:extLst>
              <a:ext uri="{FF2B5EF4-FFF2-40B4-BE49-F238E27FC236}">
                <a16:creationId xmlns:a16="http://schemas.microsoft.com/office/drawing/2014/main" id="{35E75132-6F06-FF9E-2EA6-050BE421861D}"/>
              </a:ext>
            </a:extLst>
          </p:cNvPr>
          <p:cNvSpPr txBox="1"/>
          <p:nvPr/>
        </p:nvSpPr>
        <p:spPr>
          <a:xfrm>
            <a:off x="538842" y="6413552"/>
            <a:ext cx="2955040" cy="369332"/>
          </a:xfrm>
          <a:prstGeom prst="rect">
            <a:avLst/>
          </a:prstGeom>
          <a:noFill/>
        </p:spPr>
        <p:txBody>
          <a:bodyPr wrap="none" lIns="91440" tIns="45720" rIns="91440" bIns="45720" rtlCol="0" anchor="t">
            <a:spAutoFit/>
          </a:bodyPr>
          <a:lstStyle/>
          <a:p>
            <a:r>
              <a:rPr lang="it-IT">
                <a:latin typeface="Calibri"/>
                <a:cs typeface="Calibri"/>
              </a:rPr>
              <a:t>Filiera legno, Sesto Fiorentino</a:t>
            </a:r>
            <a:endParaRPr lang="it-IT">
              <a:latin typeface="Calibri" panose="020F0502020204030204" pitchFamily="34" charset="0"/>
              <a:cs typeface="Calibri" panose="020F0502020204030204" pitchFamily="34" charset="0"/>
            </a:endParaRPr>
          </a:p>
        </p:txBody>
      </p:sp>
      <p:sp>
        <p:nvSpPr>
          <p:cNvPr id="8" name="Titolo 7">
            <a:extLst>
              <a:ext uri="{FF2B5EF4-FFF2-40B4-BE49-F238E27FC236}">
                <a16:creationId xmlns:a16="http://schemas.microsoft.com/office/drawing/2014/main" id="{9E46C7DC-BF8F-ADD3-AA42-57C171429402}"/>
              </a:ext>
            </a:extLst>
          </p:cNvPr>
          <p:cNvSpPr>
            <a:spLocks noGrp="1"/>
          </p:cNvSpPr>
          <p:nvPr>
            <p:ph type="title"/>
          </p:nvPr>
        </p:nvSpPr>
        <p:spPr>
          <a:xfrm>
            <a:off x="793325" y="234176"/>
            <a:ext cx="10037529" cy="782444"/>
          </a:xfrm>
        </p:spPr>
        <p:txBody>
          <a:bodyPr/>
          <a:lstStyle/>
          <a:p>
            <a:r>
              <a:rPr lang="it-IT"/>
              <a:t>Caratterizzazione anatomica del legno: esperienze e attività</a:t>
            </a:r>
          </a:p>
        </p:txBody>
      </p:sp>
      <p:sp>
        <p:nvSpPr>
          <p:cNvPr id="9" name="CasellaDiTesto 8">
            <a:extLst>
              <a:ext uri="{FF2B5EF4-FFF2-40B4-BE49-F238E27FC236}">
                <a16:creationId xmlns:a16="http://schemas.microsoft.com/office/drawing/2014/main" id="{48F8E6DE-4F4D-5843-7F62-F834743EE6FA}"/>
              </a:ext>
            </a:extLst>
          </p:cNvPr>
          <p:cNvSpPr txBox="1"/>
          <p:nvPr/>
        </p:nvSpPr>
        <p:spPr>
          <a:xfrm>
            <a:off x="538976" y="1449658"/>
            <a:ext cx="8270486"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it-IT" sz="2400"/>
              <a:t>Identificazione del legno</a:t>
            </a:r>
          </a:p>
          <a:p>
            <a:pPr marL="285750" indent="-285750">
              <a:buFont typeface="Arial"/>
              <a:buChar char="•"/>
            </a:pPr>
            <a:r>
              <a:rPr lang="it-IT" sz="2400"/>
              <a:t>Caratterizzazione del degrado (legno archeologico imbibito)</a:t>
            </a:r>
          </a:p>
          <a:p>
            <a:pPr marL="285750" indent="-285750">
              <a:buFont typeface="Arial"/>
              <a:buChar char="•"/>
            </a:pPr>
            <a:r>
              <a:rPr lang="it-IT" sz="2400"/>
              <a:t>Studi sulla caratterizzazione anatomica dei legnami</a:t>
            </a:r>
          </a:p>
          <a:p>
            <a:pPr marL="285750" indent="-285750">
              <a:buFont typeface="Arial"/>
              <a:buChar char="•"/>
            </a:pPr>
            <a:r>
              <a:rPr lang="it-IT" sz="2400"/>
              <a:t>Statuaria lignea: legname e qualità dell'intaglio</a:t>
            </a:r>
          </a:p>
          <a:p>
            <a:pPr marL="285750" indent="-285750">
              <a:buFont typeface="Arial"/>
              <a:buChar char="•"/>
            </a:pPr>
            <a:endParaRPr lang="it-IT"/>
          </a:p>
        </p:txBody>
      </p:sp>
      <p:pic>
        <p:nvPicPr>
          <p:cNvPr id="2" name="Immagine 1" descr="Immagine che contiene schermata, bianco e nero, aria aperta, monocromatico&#10;&#10;Descrizione generata automaticamente">
            <a:extLst>
              <a:ext uri="{FF2B5EF4-FFF2-40B4-BE49-F238E27FC236}">
                <a16:creationId xmlns:a16="http://schemas.microsoft.com/office/drawing/2014/main" id="{4725D09C-DB4F-9048-1503-6A701DB93085}"/>
              </a:ext>
            </a:extLst>
          </p:cNvPr>
          <p:cNvPicPr>
            <a:picLocks noChangeAspect="1"/>
          </p:cNvPicPr>
          <p:nvPr/>
        </p:nvPicPr>
        <p:blipFill rotWithShape="1">
          <a:blip r:embed="rId4"/>
          <a:srcRect l="3429" t="3837" r="270" b="226"/>
          <a:stretch/>
        </p:blipFill>
        <p:spPr>
          <a:xfrm>
            <a:off x="8990671" y="1668966"/>
            <a:ext cx="2952698" cy="3510856"/>
          </a:xfrm>
          <a:prstGeom prst="rect">
            <a:avLst/>
          </a:prstGeom>
        </p:spPr>
      </p:pic>
      <p:pic>
        <p:nvPicPr>
          <p:cNvPr id="4" name="Immagine 3" descr="Immagine che contiene Viso umano, persona, bebè, vestiti&#10;&#10;Descrizione generata automaticamente">
            <a:extLst>
              <a:ext uri="{FF2B5EF4-FFF2-40B4-BE49-F238E27FC236}">
                <a16:creationId xmlns:a16="http://schemas.microsoft.com/office/drawing/2014/main" id="{CB233487-0B26-5181-3743-435419A81DC6}"/>
              </a:ext>
            </a:extLst>
          </p:cNvPr>
          <p:cNvPicPr>
            <a:picLocks noChangeAspect="1"/>
          </p:cNvPicPr>
          <p:nvPr/>
        </p:nvPicPr>
        <p:blipFill>
          <a:blip r:embed="rId5"/>
          <a:stretch>
            <a:fillRect/>
          </a:stretch>
        </p:blipFill>
        <p:spPr>
          <a:xfrm>
            <a:off x="350451" y="3429000"/>
            <a:ext cx="2124075" cy="2286000"/>
          </a:xfrm>
          <a:prstGeom prst="rect">
            <a:avLst/>
          </a:prstGeom>
        </p:spPr>
      </p:pic>
      <p:pic>
        <p:nvPicPr>
          <p:cNvPr id="7" name="Immagine 6" descr="Immagine che contiene schermata, calligrafia, marrone, modello&#10;&#10;Descrizione generata automaticamente">
            <a:extLst>
              <a:ext uri="{FF2B5EF4-FFF2-40B4-BE49-F238E27FC236}">
                <a16:creationId xmlns:a16="http://schemas.microsoft.com/office/drawing/2014/main" id="{358495DA-73ED-8B12-F658-C9421632E975}"/>
              </a:ext>
            </a:extLst>
          </p:cNvPr>
          <p:cNvPicPr>
            <a:picLocks noChangeAspect="1"/>
          </p:cNvPicPr>
          <p:nvPr/>
        </p:nvPicPr>
        <p:blipFill>
          <a:blip r:embed="rId6"/>
          <a:stretch>
            <a:fillRect/>
          </a:stretch>
        </p:blipFill>
        <p:spPr>
          <a:xfrm>
            <a:off x="2609386" y="3425282"/>
            <a:ext cx="3023839" cy="2293434"/>
          </a:xfrm>
          <a:prstGeom prst="rect">
            <a:avLst/>
          </a:prstGeom>
        </p:spPr>
      </p:pic>
      <p:pic>
        <p:nvPicPr>
          <p:cNvPr id="10" name="Immagine 9" descr="Immagine che contiene acqua, lago, riflesso&#10;&#10;Descrizione generata automaticamente">
            <a:extLst>
              <a:ext uri="{FF2B5EF4-FFF2-40B4-BE49-F238E27FC236}">
                <a16:creationId xmlns:a16="http://schemas.microsoft.com/office/drawing/2014/main" id="{AA324A2B-B219-3D44-11DA-847366503B4E}"/>
              </a:ext>
            </a:extLst>
          </p:cNvPr>
          <p:cNvPicPr>
            <a:picLocks noChangeAspect="1"/>
          </p:cNvPicPr>
          <p:nvPr/>
        </p:nvPicPr>
        <p:blipFill>
          <a:blip r:embed="rId7"/>
          <a:stretch>
            <a:fillRect/>
          </a:stretch>
        </p:blipFill>
        <p:spPr>
          <a:xfrm>
            <a:off x="5731726" y="3425283"/>
            <a:ext cx="3023839" cy="2293434"/>
          </a:xfrm>
          <a:prstGeom prst="rect">
            <a:avLst/>
          </a:prstGeom>
        </p:spPr>
      </p:pic>
    </p:spTree>
    <p:extLst>
      <p:ext uri="{BB962C8B-B14F-4D97-AF65-F5344CB8AC3E}">
        <p14:creationId xmlns:p14="http://schemas.microsoft.com/office/powerpoint/2010/main" val="990779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C08305EB-E8D3-F78A-8FAE-D92C24560C8C}"/>
              </a:ext>
            </a:extLst>
          </p:cNvPr>
          <p:cNvSpPr>
            <a:spLocks noGrp="1"/>
          </p:cNvSpPr>
          <p:nvPr>
            <p:ph type="title"/>
          </p:nvPr>
        </p:nvSpPr>
        <p:spPr>
          <a:xfrm>
            <a:off x="793325" y="234176"/>
            <a:ext cx="10037529" cy="782444"/>
          </a:xfrm>
        </p:spPr>
        <p:txBody>
          <a:bodyPr/>
          <a:lstStyle/>
          <a:p>
            <a:r>
              <a:rPr lang="it-IT"/>
              <a:t>Caratterizzazione del legno archeologico imbibito</a:t>
            </a:r>
          </a:p>
        </p:txBody>
      </p:sp>
      <p:sp>
        <p:nvSpPr>
          <p:cNvPr id="8" name="CasellaDiTesto 7">
            <a:extLst>
              <a:ext uri="{FF2B5EF4-FFF2-40B4-BE49-F238E27FC236}">
                <a16:creationId xmlns:a16="http://schemas.microsoft.com/office/drawing/2014/main" id="{40B2A17D-CD34-55A4-F594-C50E6E3AD61C}"/>
              </a:ext>
            </a:extLst>
          </p:cNvPr>
          <p:cNvSpPr txBox="1"/>
          <p:nvPr/>
        </p:nvSpPr>
        <p:spPr>
          <a:xfrm>
            <a:off x="0" y="1212042"/>
            <a:ext cx="5687122" cy="156966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it-IT" sz="2400" dirty="0"/>
              <a:t>Caratterizzazione anatomica</a:t>
            </a:r>
          </a:p>
          <a:p>
            <a:pPr marL="285750" indent="-285750">
              <a:buFont typeface="Calibri"/>
              <a:buChar char="-"/>
            </a:pPr>
            <a:r>
              <a:rPr lang="it-IT" sz="2400" dirty="0"/>
              <a:t>Caratterizzazione fisica</a:t>
            </a:r>
          </a:p>
          <a:p>
            <a:pPr marL="285750" indent="-285750">
              <a:buFont typeface="Calibri"/>
              <a:buChar char="-"/>
            </a:pPr>
            <a:r>
              <a:rPr lang="it-IT" sz="2400" dirty="0"/>
              <a:t>Caratterizzazione chimica</a:t>
            </a:r>
          </a:p>
          <a:p>
            <a:pPr marL="285750" indent="-285750">
              <a:buFont typeface="Calibri"/>
              <a:buChar char="-"/>
            </a:pPr>
            <a:r>
              <a:rPr lang="it-IT" sz="2400" dirty="0"/>
              <a:t>Caratterizzazione dinamico-meccanica</a:t>
            </a:r>
          </a:p>
        </p:txBody>
      </p:sp>
      <p:pic>
        <p:nvPicPr>
          <p:cNvPr id="2" name="Immagine 1">
            <a:extLst>
              <a:ext uri="{FF2B5EF4-FFF2-40B4-BE49-F238E27FC236}">
                <a16:creationId xmlns:a16="http://schemas.microsoft.com/office/drawing/2014/main" id="{729D7CF4-0B85-AD08-AA05-CCDF67F2CE11}"/>
              </a:ext>
            </a:extLst>
          </p:cNvPr>
          <p:cNvPicPr>
            <a:picLocks noChangeAspect="1"/>
          </p:cNvPicPr>
          <p:nvPr/>
        </p:nvPicPr>
        <p:blipFill>
          <a:blip r:embed="rId2"/>
          <a:stretch>
            <a:fillRect/>
          </a:stretch>
        </p:blipFill>
        <p:spPr>
          <a:xfrm>
            <a:off x="446047" y="3082684"/>
            <a:ext cx="2312921" cy="1717378"/>
          </a:xfrm>
          <a:prstGeom prst="rect">
            <a:avLst/>
          </a:prstGeom>
        </p:spPr>
      </p:pic>
      <p:pic>
        <p:nvPicPr>
          <p:cNvPr id="3" name="Immagine 9">
            <a:extLst>
              <a:ext uri="{FF2B5EF4-FFF2-40B4-BE49-F238E27FC236}">
                <a16:creationId xmlns:a16="http://schemas.microsoft.com/office/drawing/2014/main" id="{88AAC279-9A7A-FA6B-6D09-D952F5069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47" y="4906447"/>
            <a:ext cx="2322549" cy="1717378"/>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FA65EEB6-C345-8B42-8B2C-9181ED76E92A}"/>
              </a:ext>
            </a:extLst>
          </p:cNvPr>
          <p:cNvPicPr>
            <a:picLocks noChangeAspect="1"/>
          </p:cNvPicPr>
          <p:nvPr/>
        </p:nvPicPr>
        <p:blipFill>
          <a:blip r:embed="rId4" cstate="email"/>
          <a:stretch>
            <a:fillRect/>
          </a:stretch>
        </p:blipFill>
        <p:spPr>
          <a:xfrm>
            <a:off x="8775554" y="1212042"/>
            <a:ext cx="2879725" cy="2494280"/>
          </a:xfrm>
          <a:prstGeom prst="rect">
            <a:avLst/>
          </a:prstGeom>
        </p:spPr>
      </p:pic>
      <p:pic>
        <p:nvPicPr>
          <p:cNvPr id="5" name="Immagine 4">
            <a:extLst>
              <a:ext uri="{FF2B5EF4-FFF2-40B4-BE49-F238E27FC236}">
                <a16:creationId xmlns:a16="http://schemas.microsoft.com/office/drawing/2014/main" id="{AFD304D2-5B59-F79F-408F-3490D3E29693}"/>
              </a:ext>
            </a:extLst>
          </p:cNvPr>
          <p:cNvPicPr>
            <a:picLocks noChangeAspect="1"/>
          </p:cNvPicPr>
          <p:nvPr/>
        </p:nvPicPr>
        <p:blipFill>
          <a:blip r:embed="rId5"/>
          <a:stretch>
            <a:fillRect/>
          </a:stretch>
        </p:blipFill>
        <p:spPr>
          <a:xfrm>
            <a:off x="8775555" y="4261109"/>
            <a:ext cx="2879725" cy="2159635"/>
          </a:xfrm>
          <a:prstGeom prst="rect">
            <a:avLst/>
          </a:prstGeom>
        </p:spPr>
      </p:pic>
      <p:pic>
        <p:nvPicPr>
          <p:cNvPr id="1026" name="Picture 2">
            <a:extLst>
              <a:ext uri="{FF2B5EF4-FFF2-40B4-BE49-F238E27FC236}">
                <a16:creationId xmlns:a16="http://schemas.microsoft.com/office/drawing/2014/main" id="{BF90F94D-6F48-B98E-2B9B-0004584888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181" y="3310809"/>
            <a:ext cx="5106039" cy="319127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F4CAF7DE-30AF-878D-FBC7-1277E84EB232}"/>
              </a:ext>
            </a:extLst>
          </p:cNvPr>
          <p:cNvSpPr txBox="1"/>
          <p:nvPr/>
        </p:nvSpPr>
        <p:spPr>
          <a:xfrm>
            <a:off x="6363401" y="1558392"/>
            <a:ext cx="2211658" cy="830997"/>
          </a:xfrm>
          <a:prstGeom prst="rect">
            <a:avLst/>
          </a:prstGeom>
          <a:noFill/>
          <a:ln>
            <a:solidFill>
              <a:schemeClr val="accent1"/>
            </a:solidFill>
          </a:ln>
        </p:spPr>
        <p:txBody>
          <a:bodyPr wrap="square" rtlCol="0">
            <a:spAutoFit/>
          </a:bodyPr>
          <a:lstStyle/>
          <a:p>
            <a:pPr algn="ctr"/>
            <a:r>
              <a:rPr lang="it-IT" sz="2400" dirty="0"/>
              <a:t>Scelte per la conservazione</a:t>
            </a:r>
          </a:p>
        </p:txBody>
      </p:sp>
      <p:sp>
        <p:nvSpPr>
          <p:cNvPr id="9" name="Freccia destra 8">
            <a:extLst>
              <a:ext uri="{FF2B5EF4-FFF2-40B4-BE49-F238E27FC236}">
                <a16:creationId xmlns:a16="http://schemas.microsoft.com/office/drawing/2014/main" id="{501BC627-2D27-137E-8841-F3555D9F1511}"/>
              </a:ext>
            </a:extLst>
          </p:cNvPr>
          <p:cNvSpPr/>
          <p:nvPr/>
        </p:nvSpPr>
        <p:spPr>
          <a:xfrm>
            <a:off x="5687122" y="1883166"/>
            <a:ext cx="676279" cy="1575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97774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3C4BD0-2ACA-7F8F-3A29-31E643CE658A}"/>
              </a:ext>
            </a:extLst>
          </p:cNvPr>
          <p:cNvSpPr txBox="1"/>
          <p:nvPr/>
        </p:nvSpPr>
        <p:spPr>
          <a:xfrm>
            <a:off x="8739739" y="6413552"/>
            <a:ext cx="2680157" cy="369332"/>
          </a:xfrm>
          <a:prstGeom prst="rect">
            <a:avLst/>
          </a:prstGeom>
          <a:noFill/>
        </p:spPr>
        <p:txBody>
          <a:bodyPr wrap="none" rtlCol="0">
            <a:spAutoFit/>
          </a:bodyPr>
          <a:lstStyle/>
          <a:p>
            <a:r>
              <a:rPr lang="it-IT"/>
              <a:t>Livorno 10-11 Aprile 2024</a:t>
            </a:r>
            <a:endParaRPr lang="en-GB"/>
          </a:p>
        </p:txBody>
      </p:sp>
      <p:pic>
        <p:nvPicPr>
          <p:cNvPr id="6" name="Graphic 5">
            <a:extLst>
              <a:ext uri="{FF2B5EF4-FFF2-40B4-BE49-F238E27FC236}">
                <a16:creationId xmlns:a16="http://schemas.microsoft.com/office/drawing/2014/main" id="{FAAE7F62-0181-156F-697A-64EBCB715C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08831" y="6218413"/>
            <a:ext cx="2574337" cy="639587"/>
          </a:xfrm>
          <a:prstGeom prst="rect">
            <a:avLst/>
          </a:prstGeom>
        </p:spPr>
      </p:pic>
      <p:sp>
        <p:nvSpPr>
          <p:cNvPr id="3" name="Titolo 7">
            <a:extLst>
              <a:ext uri="{FF2B5EF4-FFF2-40B4-BE49-F238E27FC236}">
                <a16:creationId xmlns:a16="http://schemas.microsoft.com/office/drawing/2014/main" id="{60DC0304-382F-E602-9938-B9722EB8E0FF}"/>
              </a:ext>
            </a:extLst>
          </p:cNvPr>
          <p:cNvSpPr txBox="1">
            <a:spLocks/>
          </p:cNvSpPr>
          <p:nvPr/>
        </p:nvSpPr>
        <p:spPr>
          <a:xfrm>
            <a:off x="486666" y="234176"/>
            <a:ext cx="8838773" cy="782444"/>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a:t>Caratterizzazione anatomica del legno: attrezzature</a:t>
            </a:r>
          </a:p>
        </p:txBody>
      </p:sp>
      <p:sp>
        <p:nvSpPr>
          <p:cNvPr id="2" name="CasellaDiTesto 1">
            <a:extLst>
              <a:ext uri="{FF2B5EF4-FFF2-40B4-BE49-F238E27FC236}">
                <a16:creationId xmlns:a16="http://schemas.microsoft.com/office/drawing/2014/main" id="{803FC98C-F61A-9C88-29B7-A80B8547A4E8}"/>
              </a:ext>
            </a:extLst>
          </p:cNvPr>
          <p:cNvSpPr txBox="1"/>
          <p:nvPr/>
        </p:nvSpPr>
        <p:spPr>
          <a:xfrm>
            <a:off x="397492" y="794898"/>
            <a:ext cx="8623609"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it-IT" sz="2200" dirty="0"/>
              <a:t>Attrezzature preparazione per l'osservazione anatomica</a:t>
            </a:r>
          </a:p>
          <a:p>
            <a:pPr marL="342900" indent="-342900">
              <a:buFont typeface="Arial"/>
              <a:buChar char="•"/>
            </a:pPr>
            <a:r>
              <a:rPr lang="it-IT" sz="2200" dirty="0"/>
              <a:t>Xiloteca e relativo database (circa 6000 specie da tutto il mondo)</a:t>
            </a:r>
          </a:p>
          <a:p>
            <a:pPr marL="342900" indent="-342900">
              <a:buFont typeface="Arial"/>
              <a:buChar char="•"/>
            </a:pPr>
            <a:r>
              <a:rPr lang="it-IT" sz="2200" dirty="0"/>
              <a:t>Collezione preparati anatomici (circa 4000 specie)</a:t>
            </a:r>
          </a:p>
          <a:p>
            <a:pPr marL="342900" indent="-342900">
              <a:buFont typeface="Arial"/>
              <a:buChar char="•"/>
            </a:pPr>
            <a:r>
              <a:rPr lang="it-IT" sz="2200" dirty="0"/>
              <a:t>Accesso gratuito al SEM Philips XL20</a:t>
            </a:r>
          </a:p>
          <a:p>
            <a:pPr marL="342900" indent="-342900">
              <a:buFont typeface="Arial"/>
              <a:buChar char="•"/>
            </a:pPr>
            <a:r>
              <a:rPr lang="it-IT" sz="2200" dirty="0"/>
              <a:t>Software </a:t>
            </a:r>
            <a:r>
              <a:rPr lang="it-IT" sz="2200" dirty="0" err="1"/>
              <a:t>Arisstart</a:t>
            </a:r>
            <a:endParaRPr lang="it-IT" sz="2200" dirty="0"/>
          </a:p>
        </p:txBody>
      </p:sp>
      <p:pic>
        <p:nvPicPr>
          <p:cNvPr id="4" name="Immagine 3" descr="Immagine che contiene interno, muro, arredo, tavolo&#10;&#10;Descrizione generata automaticamente">
            <a:extLst>
              <a:ext uri="{FF2B5EF4-FFF2-40B4-BE49-F238E27FC236}">
                <a16:creationId xmlns:a16="http://schemas.microsoft.com/office/drawing/2014/main" id="{8FC45E3D-E062-4298-1979-A2FCE8BFA64A}"/>
              </a:ext>
            </a:extLst>
          </p:cNvPr>
          <p:cNvPicPr>
            <a:picLocks noChangeAspect="1"/>
          </p:cNvPicPr>
          <p:nvPr/>
        </p:nvPicPr>
        <p:blipFill>
          <a:blip r:embed="rId4"/>
          <a:stretch>
            <a:fillRect/>
          </a:stretch>
        </p:blipFill>
        <p:spPr>
          <a:xfrm>
            <a:off x="397492" y="3509622"/>
            <a:ext cx="3479181" cy="2377069"/>
          </a:xfrm>
          <a:prstGeom prst="rect">
            <a:avLst/>
          </a:prstGeom>
        </p:spPr>
      </p:pic>
      <p:pic>
        <p:nvPicPr>
          <p:cNvPr id="7" name="Immagine 6" descr="Immagine che contiene libro, libreria, interno, scena&#10;&#10;Descrizione generata automaticamente">
            <a:extLst>
              <a:ext uri="{FF2B5EF4-FFF2-40B4-BE49-F238E27FC236}">
                <a16:creationId xmlns:a16="http://schemas.microsoft.com/office/drawing/2014/main" id="{66AC964C-229C-380C-1009-3D8C930C4225}"/>
              </a:ext>
            </a:extLst>
          </p:cNvPr>
          <p:cNvPicPr>
            <a:picLocks noChangeAspect="1"/>
          </p:cNvPicPr>
          <p:nvPr/>
        </p:nvPicPr>
        <p:blipFill>
          <a:blip r:embed="rId5"/>
          <a:stretch>
            <a:fillRect/>
          </a:stretch>
        </p:blipFill>
        <p:spPr>
          <a:xfrm>
            <a:off x="4020014" y="3519137"/>
            <a:ext cx="3352802" cy="2375211"/>
          </a:xfrm>
          <a:prstGeom prst="rect">
            <a:avLst/>
          </a:prstGeom>
        </p:spPr>
      </p:pic>
      <p:pic>
        <p:nvPicPr>
          <p:cNvPr id="8" name="Immagine 7" descr="Immagine che contiene interno, acciaio, scaffale&#10;&#10;Descrizione generata automaticamente">
            <a:extLst>
              <a:ext uri="{FF2B5EF4-FFF2-40B4-BE49-F238E27FC236}">
                <a16:creationId xmlns:a16="http://schemas.microsoft.com/office/drawing/2014/main" id="{EC1BFC05-72BE-4927-DF0A-5935EB24E59D}"/>
              </a:ext>
            </a:extLst>
          </p:cNvPr>
          <p:cNvPicPr>
            <a:picLocks noChangeAspect="1"/>
          </p:cNvPicPr>
          <p:nvPr/>
        </p:nvPicPr>
        <p:blipFill>
          <a:blip r:embed="rId6"/>
          <a:stretch>
            <a:fillRect/>
          </a:stretch>
        </p:blipFill>
        <p:spPr>
          <a:xfrm>
            <a:off x="7554722" y="3523265"/>
            <a:ext cx="1943101" cy="2367778"/>
          </a:xfrm>
          <a:prstGeom prst="rect">
            <a:avLst/>
          </a:prstGeom>
        </p:spPr>
      </p:pic>
      <p:pic>
        <p:nvPicPr>
          <p:cNvPr id="9" name="Immagine 8" descr="Immagine che contiene interno, arredo, Elettrodomestico, scrivania&#10;&#10;Descrizione generata automaticamente">
            <a:extLst>
              <a:ext uri="{FF2B5EF4-FFF2-40B4-BE49-F238E27FC236}">
                <a16:creationId xmlns:a16="http://schemas.microsoft.com/office/drawing/2014/main" id="{8B632F55-C0D6-926C-303D-81C4BAF7D492}"/>
              </a:ext>
            </a:extLst>
          </p:cNvPr>
          <p:cNvPicPr>
            <a:picLocks noChangeAspect="1"/>
          </p:cNvPicPr>
          <p:nvPr/>
        </p:nvPicPr>
        <p:blipFill>
          <a:blip r:embed="rId7"/>
          <a:stretch>
            <a:fillRect/>
          </a:stretch>
        </p:blipFill>
        <p:spPr>
          <a:xfrm>
            <a:off x="9598524" y="2580002"/>
            <a:ext cx="2491369" cy="3306337"/>
          </a:xfrm>
          <a:prstGeom prst="rect">
            <a:avLst/>
          </a:prstGeom>
        </p:spPr>
      </p:pic>
      <p:pic>
        <p:nvPicPr>
          <p:cNvPr id="10" name="Immagine 9" descr="Immagine che contiene testo, schermata, Sito Web, software&#10;&#10;Descrizione generata automaticamente">
            <a:extLst>
              <a:ext uri="{FF2B5EF4-FFF2-40B4-BE49-F238E27FC236}">
                <a16:creationId xmlns:a16="http://schemas.microsoft.com/office/drawing/2014/main" id="{E273DA57-F1E6-8957-34CB-11BAB9EC49D3}"/>
              </a:ext>
            </a:extLst>
          </p:cNvPr>
          <p:cNvPicPr>
            <a:picLocks noChangeAspect="1"/>
          </p:cNvPicPr>
          <p:nvPr/>
        </p:nvPicPr>
        <p:blipFill>
          <a:blip r:embed="rId8"/>
          <a:stretch>
            <a:fillRect/>
          </a:stretch>
        </p:blipFill>
        <p:spPr>
          <a:xfrm>
            <a:off x="9540100" y="466260"/>
            <a:ext cx="2553165" cy="2013260"/>
          </a:xfrm>
          <a:prstGeom prst="rect">
            <a:avLst/>
          </a:prstGeom>
        </p:spPr>
      </p:pic>
      <p:pic>
        <p:nvPicPr>
          <p:cNvPr id="12" name="Immagine 11">
            <a:extLst>
              <a:ext uri="{FF2B5EF4-FFF2-40B4-BE49-F238E27FC236}">
                <a16:creationId xmlns:a16="http://schemas.microsoft.com/office/drawing/2014/main" id="{A7BB94D1-7092-9E82-414C-75EB5A074554}"/>
              </a:ext>
            </a:extLst>
          </p:cNvPr>
          <p:cNvPicPr>
            <a:picLocks noChangeAspect="1"/>
          </p:cNvPicPr>
          <p:nvPr/>
        </p:nvPicPr>
        <p:blipFill rotWithShape="1">
          <a:blip r:embed="rId9">
            <a:extLst>
              <a:ext uri="{28A0092B-C50C-407E-A947-70E740481C1C}">
                <a14:useLocalDpi xmlns:a14="http://schemas.microsoft.com/office/drawing/2010/main" val="0"/>
              </a:ext>
            </a:extLst>
          </a:blip>
          <a:srcRect l="24975" t="3415" r="13749" b="4935"/>
          <a:stretch/>
        </p:blipFill>
        <p:spPr>
          <a:xfrm rot="16200000">
            <a:off x="7136559" y="1131884"/>
            <a:ext cx="1533751" cy="3058672"/>
          </a:xfrm>
          <a:prstGeom prst="rect">
            <a:avLst/>
          </a:prstGeom>
        </p:spPr>
      </p:pic>
      <p:sp>
        <p:nvSpPr>
          <p:cNvPr id="13" name="TextBox 5">
            <a:extLst>
              <a:ext uri="{FF2B5EF4-FFF2-40B4-BE49-F238E27FC236}">
                <a16:creationId xmlns:a16="http://schemas.microsoft.com/office/drawing/2014/main" id="{B4621A52-AF9B-11E1-E9A8-8AB4B0125569}"/>
              </a:ext>
            </a:extLst>
          </p:cNvPr>
          <p:cNvSpPr txBox="1"/>
          <p:nvPr/>
        </p:nvSpPr>
        <p:spPr>
          <a:xfrm>
            <a:off x="538842" y="6413552"/>
            <a:ext cx="2955040" cy="369332"/>
          </a:xfrm>
          <a:prstGeom prst="rect">
            <a:avLst/>
          </a:prstGeom>
          <a:noFill/>
        </p:spPr>
        <p:txBody>
          <a:bodyPr wrap="none" lIns="91440" tIns="45720" rIns="91440" bIns="45720" rtlCol="0" anchor="t">
            <a:spAutoFit/>
          </a:bodyPr>
          <a:lstStyle/>
          <a:p>
            <a:r>
              <a:rPr lang="it-IT" dirty="0">
                <a:latin typeface="Calibri"/>
                <a:cs typeface="Calibri"/>
              </a:rPr>
              <a:t>Filiera legno, Sesto Fiorentino</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3300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7">
            <a:extLst>
              <a:ext uri="{FF2B5EF4-FFF2-40B4-BE49-F238E27FC236}">
                <a16:creationId xmlns:a16="http://schemas.microsoft.com/office/drawing/2014/main" id="{CE58397F-13E4-E15A-CF74-34DD04CB88D7}"/>
              </a:ext>
            </a:extLst>
          </p:cNvPr>
          <p:cNvSpPr txBox="1">
            <a:spLocks/>
          </p:cNvSpPr>
          <p:nvPr/>
        </p:nvSpPr>
        <p:spPr>
          <a:xfrm>
            <a:off x="653935" y="1107688"/>
            <a:ext cx="10307016" cy="782444"/>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a:t>Caratterizzazione anatomica del legno: persone</a:t>
            </a:r>
          </a:p>
        </p:txBody>
      </p:sp>
      <p:pic>
        <p:nvPicPr>
          <p:cNvPr id="2" name="Immagine 1" descr="Immagine che contiene sorriso, persona, Viso umano, aria aperta&#10;&#10;Descrizione generata automaticamente">
            <a:extLst>
              <a:ext uri="{FF2B5EF4-FFF2-40B4-BE49-F238E27FC236}">
                <a16:creationId xmlns:a16="http://schemas.microsoft.com/office/drawing/2014/main" id="{48AF8FE9-9C95-8A36-764F-19C941E82B43}"/>
              </a:ext>
            </a:extLst>
          </p:cNvPr>
          <p:cNvPicPr>
            <a:picLocks noChangeAspect="1"/>
          </p:cNvPicPr>
          <p:nvPr/>
        </p:nvPicPr>
        <p:blipFill>
          <a:blip r:embed="rId2"/>
          <a:stretch>
            <a:fillRect/>
          </a:stretch>
        </p:blipFill>
        <p:spPr>
          <a:xfrm>
            <a:off x="4952478" y="2074197"/>
            <a:ext cx="1736305" cy="2273320"/>
          </a:xfrm>
          <a:prstGeom prst="rect">
            <a:avLst/>
          </a:prstGeom>
        </p:spPr>
      </p:pic>
      <p:pic>
        <p:nvPicPr>
          <p:cNvPr id="4" name="Immagine 3" descr="Immagine che contiene vestiti, persona, interno, muro&#10;&#10;Descrizione generata automaticamente">
            <a:extLst>
              <a:ext uri="{FF2B5EF4-FFF2-40B4-BE49-F238E27FC236}">
                <a16:creationId xmlns:a16="http://schemas.microsoft.com/office/drawing/2014/main" id="{0D264FC1-E321-0A2B-EE67-DCF17DA47FED}"/>
              </a:ext>
            </a:extLst>
          </p:cNvPr>
          <p:cNvPicPr>
            <a:picLocks noChangeAspect="1"/>
          </p:cNvPicPr>
          <p:nvPr/>
        </p:nvPicPr>
        <p:blipFill rotWithShape="1">
          <a:blip r:embed="rId3"/>
          <a:srcRect l="41562" t="23802" r="33333" b="35259"/>
          <a:stretch/>
        </p:blipFill>
        <p:spPr>
          <a:xfrm>
            <a:off x="7249903" y="2070904"/>
            <a:ext cx="1883024" cy="2280109"/>
          </a:xfrm>
          <a:prstGeom prst="rect">
            <a:avLst/>
          </a:prstGeom>
        </p:spPr>
      </p:pic>
      <p:pic>
        <p:nvPicPr>
          <p:cNvPr id="5" name="Immagine 4" descr="Immagine che contiene Viso umano, persona, sorriso, vestiti&#10;&#10;Descrizione generata automaticamente">
            <a:extLst>
              <a:ext uri="{FF2B5EF4-FFF2-40B4-BE49-F238E27FC236}">
                <a16:creationId xmlns:a16="http://schemas.microsoft.com/office/drawing/2014/main" id="{FC16594B-77CB-5670-C621-003192F3C8FC}"/>
              </a:ext>
            </a:extLst>
          </p:cNvPr>
          <p:cNvPicPr>
            <a:picLocks noChangeAspect="1"/>
          </p:cNvPicPr>
          <p:nvPr/>
        </p:nvPicPr>
        <p:blipFill>
          <a:blip r:embed="rId4"/>
          <a:stretch>
            <a:fillRect/>
          </a:stretch>
        </p:blipFill>
        <p:spPr>
          <a:xfrm>
            <a:off x="2616607" y="2061512"/>
            <a:ext cx="1801700" cy="2274426"/>
          </a:xfrm>
          <a:prstGeom prst="rect">
            <a:avLst/>
          </a:prstGeom>
        </p:spPr>
      </p:pic>
      <p:pic>
        <p:nvPicPr>
          <p:cNvPr id="6" name="Immagine 5" descr="Immagine che contiene aria aperta, persona, Viso umano, natante&#10;&#10;Descrizione generata automaticamente">
            <a:extLst>
              <a:ext uri="{FF2B5EF4-FFF2-40B4-BE49-F238E27FC236}">
                <a16:creationId xmlns:a16="http://schemas.microsoft.com/office/drawing/2014/main" id="{BA9DA06C-4B12-0933-30C6-222F05BED100}"/>
              </a:ext>
            </a:extLst>
          </p:cNvPr>
          <p:cNvPicPr>
            <a:picLocks noChangeAspect="1"/>
          </p:cNvPicPr>
          <p:nvPr/>
        </p:nvPicPr>
        <p:blipFill rotWithShape="1">
          <a:blip r:embed="rId5"/>
          <a:srcRect t="17330" r="366" b="17799"/>
          <a:stretch/>
        </p:blipFill>
        <p:spPr>
          <a:xfrm>
            <a:off x="9545268" y="2070903"/>
            <a:ext cx="2206888" cy="2283501"/>
          </a:xfrm>
          <a:prstGeom prst="rect">
            <a:avLst/>
          </a:prstGeom>
        </p:spPr>
      </p:pic>
      <p:pic>
        <p:nvPicPr>
          <p:cNvPr id="8" name="Immagine 7" descr="Immagine che contiene persona, Viso umano, vestiti, sorriso&#10;&#10;Descrizione generata automaticamente">
            <a:extLst>
              <a:ext uri="{FF2B5EF4-FFF2-40B4-BE49-F238E27FC236}">
                <a16:creationId xmlns:a16="http://schemas.microsoft.com/office/drawing/2014/main" id="{E78DEC91-BBB4-FD05-1E01-82FB428419B2}"/>
              </a:ext>
            </a:extLst>
          </p:cNvPr>
          <p:cNvPicPr>
            <a:picLocks noChangeAspect="1"/>
          </p:cNvPicPr>
          <p:nvPr/>
        </p:nvPicPr>
        <p:blipFill rotWithShape="1">
          <a:blip r:embed="rId6"/>
          <a:srcRect l="48768" t="13126" r="19190" b="15457"/>
          <a:stretch/>
        </p:blipFill>
        <p:spPr>
          <a:xfrm>
            <a:off x="594166" y="2042449"/>
            <a:ext cx="1391440" cy="2282770"/>
          </a:xfrm>
          <a:prstGeom prst="rect">
            <a:avLst/>
          </a:prstGeom>
        </p:spPr>
      </p:pic>
      <p:sp>
        <p:nvSpPr>
          <p:cNvPr id="9" name="CasellaDiTesto 8">
            <a:extLst>
              <a:ext uri="{FF2B5EF4-FFF2-40B4-BE49-F238E27FC236}">
                <a16:creationId xmlns:a16="http://schemas.microsoft.com/office/drawing/2014/main" id="{92B824EC-826B-6AAB-0DCA-2BC0A8BBA6DE}"/>
              </a:ext>
            </a:extLst>
          </p:cNvPr>
          <p:cNvSpPr txBox="1"/>
          <p:nvPr/>
        </p:nvSpPr>
        <p:spPr>
          <a:xfrm>
            <a:off x="19290" y="4523771"/>
            <a:ext cx="2536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a:t>Nicola Macchioni</a:t>
            </a:r>
          </a:p>
        </p:txBody>
      </p:sp>
      <p:sp>
        <p:nvSpPr>
          <p:cNvPr id="10" name="CasellaDiTesto 9">
            <a:extLst>
              <a:ext uri="{FF2B5EF4-FFF2-40B4-BE49-F238E27FC236}">
                <a16:creationId xmlns:a16="http://schemas.microsoft.com/office/drawing/2014/main" id="{B53248A0-4DA6-B97E-BCCD-257C150F59BC}"/>
              </a:ext>
            </a:extLst>
          </p:cNvPr>
          <p:cNvSpPr txBox="1"/>
          <p:nvPr/>
        </p:nvSpPr>
        <p:spPr>
          <a:xfrm>
            <a:off x="2498202" y="4523771"/>
            <a:ext cx="21123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a:t>Elisa Pecoraro</a:t>
            </a:r>
          </a:p>
        </p:txBody>
      </p:sp>
      <p:sp>
        <p:nvSpPr>
          <p:cNvPr id="11" name="CasellaDiTesto 10">
            <a:extLst>
              <a:ext uri="{FF2B5EF4-FFF2-40B4-BE49-F238E27FC236}">
                <a16:creationId xmlns:a16="http://schemas.microsoft.com/office/drawing/2014/main" id="{F3B9EF9A-E7E5-F4E3-EA90-DE6F15A7ABC7}"/>
              </a:ext>
            </a:extLst>
          </p:cNvPr>
          <p:cNvSpPr txBox="1"/>
          <p:nvPr/>
        </p:nvSpPr>
        <p:spPr>
          <a:xfrm>
            <a:off x="4764910" y="4523771"/>
            <a:ext cx="21123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dirty="0"/>
              <a:t>Lorena Sozzi</a:t>
            </a:r>
          </a:p>
        </p:txBody>
      </p:sp>
      <p:sp>
        <p:nvSpPr>
          <p:cNvPr id="12" name="CasellaDiTesto 11">
            <a:extLst>
              <a:ext uri="{FF2B5EF4-FFF2-40B4-BE49-F238E27FC236}">
                <a16:creationId xmlns:a16="http://schemas.microsoft.com/office/drawing/2014/main" id="{0DBD8DBF-9927-779A-BE96-098C79E95370}"/>
              </a:ext>
            </a:extLst>
          </p:cNvPr>
          <p:cNvSpPr txBox="1"/>
          <p:nvPr/>
        </p:nvSpPr>
        <p:spPr>
          <a:xfrm>
            <a:off x="7147365" y="4523770"/>
            <a:ext cx="21123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dirty="0"/>
              <a:t>Simona Lazzeri</a:t>
            </a:r>
          </a:p>
        </p:txBody>
      </p:sp>
      <p:sp>
        <p:nvSpPr>
          <p:cNvPr id="13" name="CasellaDiTesto 12">
            <a:extLst>
              <a:ext uri="{FF2B5EF4-FFF2-40B4-BE49-F238E27FC236}">
                <a16:creationId xmlns:a16="http://schemas.microsoft.com/office/drawing/2014/main" id="{A88F6C31-2C61-77FD-7B0F-4F5B46A6F0CC}"/>
              </a:ext>
            </a:extLst>
          </p:cNvPr>
          <p:cNvSpPr txBox="1"/>
          <p:nvPr/>
        </p:nvSpPr>
        <p:spPr>
          <a:xfrm>
            <a:off x="9635923" y="4523771"/>
            <a:ext cx="21123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dirty="0"/>
              <a:t>Erika Verdiani</a:t>
            </a:r>
          </a:p>
        </p:txBody>
      </p:sp>
      <p:sp>
        <p:nvSpPr>
          <p:cNvPr id="7" name="TextBox 5">
            <a:extLst>
              <a:ext uri="{FF2B5EF4-FFF2-40B4-BE49-F238E27FC236}">
                <a16:creationId xmlns:a16="http://schemas.microsoft.com/office/drawing/2014/main" id="{2A8952E6-B620-1C36-0983-4D6055C3DFC8}"/>
              </a:ext>
            </a:extLst>
          </p:cNvPr>
          <p:cNvSpPr txBox="1"/>
          <p:nvPr/>
        </p:nvSpPr>
        <p:spPr>
          <a:xfrm>
            <a:off x="538842" y="6413552"/>
            <a:ext cx="2955040" cy="369332"/>
          </a:xfrm>
          <a:prstGeom prst="rect">
            <a:avLst/>
          </a:prstGeom>
          <a:noFill/>
        </p:spPr>
        <p:txBody>
          <a:bodyPr wrap="none" lIns="91440" tIns="45720" rIns="91440" bIns="45720" rtlCol="0" anchor="t">
            <a:spAutoFit/>
          </a:bodyPr>
          <a:lstStyle/>
          <a:p>
            <a:r>
              <a:rPr lang="it-IT" dirty="0">
                <a:latin typeface="Calibri"/>
                <a:cs typeface="Calibri"/>
              </a:rPr>
              <a:t>Filiera legno, Sesto Fiorentino</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66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407E10B-E73B-8AE3-CC56-BE487C1FD03E}"/>
              </a:ext>
            </a:extLst>
          </p:cNvPr>
          <p:cNvSpPr>
            <a:spLocks noGrp="1"/>
          </p:cNvSpPr>
          <p:nvPr>
            <p:ph idx="1"/>
          </p:nvPr>
        </p:nvSpPr>
        <p:spPr>
          <a:xfrm>
            <a:off x="838200" y="1825625"/>
            <a:ext cx="10515600" cy="3270482"/>
          </a:xfrm>
        </p:spPr>
        <p:txBody>
          <a:bodyPr/>
          <a:lstStyle/>
          <a:p>
            <a:r>
              <a:rPr lang="it-IT" sz="3600" dirty="0"/>
              <a:t>Utilizzazioni Forestali</a:t>
            </a:r>
          </a:p>
          <a:p>
            <a:r>
              <a:rPr lang="it-IT" sz="3600" dirty="0" err="1"/>
              <a:t>Biodegradamento</a:t>
            </a:r>
            <a:r>
              <a:rPr lang="it-IT" sz="3600" dirty="0"/>
              <a:t> e preservazione del legno</a:t>
            </a:r>
          </a:p>
          <a:p>
            <a:r>
              <a:rPr lang="it-IT" sz="3600" dirty="0"/>
              <a:t>Caratterizzazione e valorizzazione del legno</a:t>
            </a:r>
          </a:p>
          <a:p>
            <a:r>
              <a:rPr lang="it-IT" sz="3600" dirty="0"/>
              <a:t>Chimica del legno e prodotti derivati</a:t>
            </a:r>
          </a:p>
          <a:p>
            <a:r>
              <a:rPr lang="it-IT" sz="3600" dirty="0"/>
              <a:t>Caratterizzazione anatomica del legno</a:t>
            </a:r>
          </a:p>
        </p:txBody>
      </p:sp>
      <p:sp>
        <p:nvSpPr>
          <p:cNvPr id="4" name="Title 15">
            <a:extLst>
              <a:ext uri="{FF2B5EF4-FFF2-40B4-BE49-F238E27FC236}">
                <a16:creationId xmlns:a16="http://schemas.microsoft.com/office/drawing/2014/main" id="{5E2EC87B-B71D-44D5-ADAC-065B2606EEC6}"/>
              </a:ext>
            </a:extLst>
          </p:cNvPr>
          <p:cNvSpPr>
            <a:spLocks noGrp="1"/>
          </p:cNvSpPr>
          <p:nvPr>
            <p:ph type="title"/>
          </p:nvPr>
        </p:nvSpPr>
        <p:spPr>
          <a:xfrm>
            <a:off x="838200" y="328675"/>
            <a:ext cx="10515600" cy="857188"/>
          </a:xfrm>
        </p:spPr>
        <p:txBody>
          <a:bodyPr/>
          <a:lstStyle/>
          <a:p>
            <a:pPr algn="ctr"/>
            <a:r>
              <a:rPr lang="it-IT" b="1" dirty="0"/>
              <a:t>Laboratorio di:</a:t>
            </a:r>
          </a:p>
        </p:txBody>
      </p:sp>
    </p:spTree>
    <p:extLst>
      <p:ext uri="{BB962C8B-B14F-4D97-AF65-F5344CB8AC3E}">
        <p14:creationId xmlns:p14="http://schemas.microsoft.com/office/powerpoint/2010/main" val="340242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51CCAB5-90F5-03E0-EFD0-390BA0AF3EDA}"/>
              </a:ext>
            </a:extLst>
          </p:cNvPr>
          <p:cNvSpPr>
            <a:spLocks noGrp="1"/>
          </p:cNvSpPr>
          <p:nvPr>
            <p:ph type="title"/>
          </p:nvPr>
        </p:nvSpPr>
        <p:spPr>
          <a:xfrm>
            <a:off x="838200" y="75116"/>
            <a:ext cx="10515600" cy="704723"/>
          </a:xfrm>
        </p:spPr>
        <p:txBody>
          <a:bodyPr/>
          <a:lstStyle/>
          <a:p>
            <a:pPr algn="ctr"/>
            <a:r>
              <a:rPr lang="en-GB" dirty="0" err="1"/>
              <a:t>Utilizzazioni</a:t>
            </a:r>
            <a:r>
              <a:rPr lang="en-GB" dirty="0"/>
              <a:t> </a:t>
            </a:r>
            <a:r>
              <a:rPr lang="en-GB" dirty="0" err="1"/>
              <a:t>forestali</a:t>
            </a:r>
            <a:endParaRPr lang="en-GB" dirty="0"/>
          </a:p>
        </p:txBody>
      </p:sp>
      <p:pic>
        <p:nvPicPr>
          <p:cNvPr id="4" name="Graphic 3">
            <a:extLst>
              <a:ext uri="{FF2B5EF4-FFF2-40B4-BE49-F238E27FC236}">
                <a16:creationId xmlns:a16="http://schemas.microsoft.com/office/drawing/2014/main" id="{BE607D9F-F014-9B06-9FF3-17769923AF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8831" y="6218413"/>
            <a:ext cx="2574337" cy="639587"/>
          </a:xfrm>
          <a:prstGeom prst="rect">
            <a:avLst/>
          </a:prstGeom>
        </p:spPr>
      </p:pic>
      <p:sp>
        <p:nvSpPr>
          <p:cNvPr id="5" name="TextBox 4">
            <a:extLst>
              <a:ext uri="{FF2B5EF4-FFF2-40B4-BE49-F238E27FC236}">
                <a16:creationId xmlns:a16="http://schemas.microsoft.com/office/drawing/2014/main" id="{1EC8094A-700F-54DF-2FF0-F0A92DA91963}"/>
              </a:ext>
            </a:extLst>
          </p:cNvPr>
          <p:cNvSpPr txBox="1"/>
          <p:nvPr/>
        </p:nvSpPr>
        <p:spPr>
          <a:xfrm>
            <a:off x="8739739" y="6413552"/>
            <a:ext cx="2680157" cy="369332"/>
          </a:xfrm>
          <a:prstGeom prst="rect">
            <a:avLst/>
          </a:prstGeom>
          <a:noFill/>
        </p:spPr>
        <p:txBody>
          <a:bodyPr wrap="none" rtlCol="0">
            <a:spAutoFit/>
          </a:bodyPr>
          <a:lstStyle/>
          <a:p>
            <a:r>
              <a:rPr lang="it-IT"/>
              <a:t>Livorno 10-11 Aprile 2024</a:t>
            </a:r>
            <a:endParaRPr lang="en-GB"/>
          </a:p>
        </p:txBody>
      </p:sp>
      <p:sp>
        <p:nvSpPr>
          <p:cNvPr id="2" name="Content Placeholder 2">
            <a:extLst>
              <a:ext uri="{FF2B5EF4-FFF2-40B4-BE49-F238E27FC236}">
                <a16:creationId xmlns:a16="http://schemas.microsoft.com/office/drawing/2014/main" id="{7E84DAC8-C946-C298-CC87-A5053930A0BC}"/>
              </a:ext>
            </a:extLst>
          </p:cNvPr>
          <p:cNvSpPr txBox="1">
            <a:spLocks/>
          </p:cNvSpPr>
          <p:nvPr/>
        </p:nvSpPr>
        <p:spPr>
          <a:xfrm>
            <a:off x="262128" y="1044904"/>
            <a:ext cx="10515600" cy="595940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b="1" dirty="0"/>
              <a:t>Lavori in bosco (e residui di colture arboree)</a:t>
            </a:r>
          </a:p>
          <a:p>
            <a:r>
              <a:rPr lang="it-IT" sz="2400" dirty="0"/>
              <a:t>Produttività e costi delle utilizzazioni</a:t>
            </a:r>
          </a:p>
          <a:p>
            <a:r>
              <a:rPr lang="it-IT" sz="2400" dirty="0"/>
              <a:t>Impatti ambientali e sicurezza sul lavoro</a:t>
            </a:r>
          </a:p>
          <a:p>
            <a:pPr marL="0" indent="0">
              <a:buNone/>
            </a:pPr>
            <a:endParaRPr lang="it-IT" sz="2400" dirty="0"/>
          </a:p>
          <a:p>
            <a:pPr marL="0" indent="0">
              <a:buFont typeface="Arial" panose="020B0604020202020204" pitchFamily="34" charset="0"/>
              <a:buNone/>
            </a:pPr>
            <a:r>
              <a:rPr lang="it-IT" b="1" dirty="0" err="1"/>
              <a:t>LiDAR</a:t>
            </a:r>
            <a:r>
              <a:rPr lang="it-IT" b="1" dirty="0"/>
              <a:t> per misura della vegetazione</a:t>
            </a:r>
          </a:p>
          <a:p>
            <a:r>
              <a:rPr lang="it-IT" sz="2400" dirty="0"/>
              <a:t>Quantificazione combustibile (antincendio)</a:t>
            </a:r>
          </a:p>
          <a:p>
            <a:r>
              <a:rPr lang="it-IT" sz="2400" dirty="0"/>
              <a:t>Stima quanti-qualitativa del legname</a:t>
            </a:r>
          </a:p>
          <a:p>
            <a:pPr marL="0" indent="0">
              <a:buNone/>
            </a:pPr>
            <a:endParaRPr lang="it-IT" sz="2400" dirty="0"/>
          </a:p>
          <a:p>
            <a:pPr marL="0" indent="0">
              <a:buFont typeface="Arial" panose="020B0604020202020204" pitchFamily="34" charset="0"/>
              <a:buNone/>
            </a:pPr>
            <a:r>
              <a:rPr lang="it-IT" b="1" dirty="0"/>
              <a:t>Produzione di legname e biomassa</a:t>
            </a:r>
          </a:p>
          <a:p>
            <a:r>
              <a:rPr lang="it-IT" sz="2400" dirty="0"/>
              <a:t>Tracciabilità dei prodotti legnosi</a:t>
            </a:r>
          </a:p>
          <a:p>
            <a:r>
              <a:rPr lang="it-IT" sz="2400" dirty="0"/>
              <a:t>Analisi qualitativa in bosco e lungo la filiera</a:t>
            </a:r>
          </a:p>
          <a:p>
            <a:pPr marL="0" indent="0">
              <a:buFont typeface="Arial" panose="020B0604020202020204" pitchFamily="34" charset="0"/>
              <a:buNone/>
            </a:pPr>
            <a:endParaRPr lang="it-IT" dirty="0"/>
          </a:p>
          <a:p>
            <a:pPr marL="0" indent="0">
              <a:buFont typeface="Arial" panose="020B0604020202020204" pitchFamily="34" charset="0"/>
              <a:buNone/>
            </a:pPr>
            <a:endParaRPr lang="it-IT" dirty="0"/>
          </a:p>
        </p:txBody>
      </p:sp>
      <p:pic>
        <p:nvPicPr>
          <p:cNvPr id="6" name="Picture 5" descr="A person standing next to a tractor in a forest&#10;&#10;Description automatically generated">
            <a:extLst>
              <a:ext uri="{FF2B5EF4-FFF2-40B4-BE49-F238E27FC236}">
                <a16:creationId xmlns:a16="http://schemas.microsoft.com/office/drawing/2014/main" id="{986B8062-F80C-CB96-4E69-52CF86EC9EE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5400000">
            <a:off x="7982171" y="765659"/>
            <a:ext cx="1743109" cy="2109216"/>
          </a:xfrm>
          <a:prstGeom prst="rect">
            <a:avLst/>
          </a:prstGeom>
        </p:spPr>
      </p:pic>
      <p:pic>
        <p:nvPicPr>
          <p:cNvPr id="1028" name="Picture 4" descr="Immagine che contiene giallo&#10;&#10;Descrizione generata automaticamente">
            <a:extLst>
              <a:ext uri="{FF2B5EF4-FFF2-40B4-BE49-F238E27FC236}">
                <a16:creationId xmlns:a16="http://schemas.microsoft.com/office/drawing/2014/main" id="{50F35641-429C-F04C-388B-1ADEBE588FD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79964" y="2692873"/>
            <a:ext cx="23145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Immagine che contiene mappa, giallo, schermata&#10;&#10;Descrizione generata automaticamente">
            <a:extLst>
              <a:ext uri="{FF2B5EF4-FFF2-40B4-BE49-F238E27FC236}">
                <a16:creationId xmlns:a16="http://schemas.microsoft.com/office/drawing/2014/main" id="{891940C6-BC30-17D0-6CD4-0001E8563DF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034929" y="2788123"/>
            <a:ext cx="2143125" cy="1809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5753AB-953F-9A84-9BCD-9616F8ED2A80}"/>
              </a:ext>
            </a:extLst>
          </p:cNvPr>
          <p:cNvSpPr txBox="1"/>
          <p:nvPr/>
        </p:nvSpPr>
        <p:spPr>
          <a:xfrm>
            <a:off x="7799118" y="4228140"/>
            <a:ext cx="835485" cy="369332"/>
          </a:xfrm>
          <a:prstGeom prst="rect">
            <a:avLst/>
          </a:prstGeom>
          <a:noFill/>
        </p:spPr>
        <p:txBody>
          <a:bodyPr wrap="none" rtlCol="0">
            <a:spAutoFit/>
          </a:bodyPr>
          <a:lstStyle/>
          <a:p>
            <a:r>
              <a:rPr lang="it-IT"/>
              <a:t>PRIMA</a:t>
            </a:r>
            <a:endParaRPr lang="en-GB"/>
          </a:p>
        </p:txBody>
      </p:sp>
      <p:sp>
        <p:nvSpPr>
          <p:cNvPr id="8" name="TextBox 7">
            <a:extLst>
              <a:ext uri="{FF2B5EF4-FFF2-40B4-BE49-F238E27FC236}">
                <a16:creationId xmlns:a16="http://schemas.microsoft.com/office/drawing/2014/main" id="{9FE58036-EBA0-10AB-4CDC-7D7E8F3420E5}"/>
              </a:ext>
            </a:extLst>
          </p:cNvPr>
          <p:cNvSpPr txBox="1"/>
          <p:nvPr/>
        </p:nvSpPr>
        <p:spPr>
          <a:xfrm>
            <a:off x="10005900" y="4223478"/>
            <a:ext cx="813043" cy="369332"/>
          </a:xfrm>
          <a:prstGeom prst="rect">
            <a:avLst/>
          </a:prstGeom>
          <a:noFill/>
        </p:spPr>
        <p:txBody>
          <a:bodyPr wrap="none" rtlCol="0">
            <a:spAutoFit/>
          </a:bodyPr>
          <a:lstStyle/>
          <a:p>
            <a:r>
              <a:rPr lang="it-IT"/>
              <a:t>DOPO</a:t>
            </a:r>
            <a:endParaRPr lang="en-GB"/>
          </a:p>
        </p:txBody>
      </p:sp>
      <p:pic>
        <p:nvPicPr>
          <p:cNvPr id="10" name="Picture 9" descr="A person standing in front of a truck&#10;&#10;Description automatically generated">
            <a:extLst>
              <a:ext uri="{FF2B5EF4-FFF2-40B4-BE49-F238E27FC236}">
                <a16:creationId xmlns:a16="http://schemas.microsoft.com/office/drawing/2014/main" id="{83083041-E33D-1066-1146-F3FFEC2A0406}"/>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0025561" y="948711"/>
            <a:ext cx="2038069" cy="1726375"/>
          </a:xfrm>
          <a:prstGeom prst="rect">
            <a:avLst/>
          </a:prstGeom>
        </p:spPr>
      </p:pic>
      <p:pic>
        <p:nvPicPr>
          <p:cNvPr id="12" name="Picture 11" descr="A person in orange vest and helmet cutting logs&#10;&#10;Description automatically generated">
            <a:extLst>
              <a:ext uri="{FF2B5EF4-FFF2-40B4-BE49-F238E27FC236}">
                <a16:creationId xmlns:a16="http://schemas.microsoft.com/office/drawing/2014/main" id="{595392F3-CC1A-1C87-2CB6-A61361D6D787}"/>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7799117" y="4770008"/>
            <a:ext cx="2057729" cy="1511011"/>
          </a:xfrm>
          <a:prstGeom prst="rect">
            <a:avLst/>
          </a:prstGeom>
        </p:spPr>
      </p:pic>
      <p:pic>
        <p:nvPicPr>
          <p:cNvPr id="14" name="Picture 13" descr="A crane lifting a log&#10;&#10;Description automatically generated">
            <a:extLst>
              <a:ext uri="{FF2B5EF4-FFF2-40B4-BE49-F238E27FC236}">
                <a16:creationId xmlns:a16="http://schemas.microsoft.com/office/drawing/2014/main" id="{805443C1-7B0B-3B5D-0DF5-B6D98A1294CB}"/>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9926193" y="4770008"/>
            <a:ext cx="2137437" cy="1511011"/>
          </a:xfrm>
          <a:prstGeom prst="rect">
            <a:avLst/>
          </a:prstGeom>
        </p:spPr>
      </p:pic>
      <p:sp>
        <p:nvSpPr>
          <p:cNvPr id="9" name="TextBox 5">
            <a:extLst>
              <a:ext uri="{FF2B5EF4-FFF2-40B4-BE49-F238E27FC236}">
                <a16:creationId xmlns:a16="http://schemas.microsoft.com/office/drawing/2014/main" id="{D16ED32C-FB0A-A16D-B4E3-AC91CBACE86D}"/>
              </a:ext>
            </a:extLst>
          </p:cNvPr>
          <p:cNvSpPr txBox="1"/>
          <p:nvPr/>
        </p:nvSpPr>
        <p:spPr>
          <a:xfrm>
            <a:off x="538842" y="6413552"/>
            <a:ext cx="2955040" cy="369332"/>
          </a:xfrm>
          <a:prstGeom prst="rect">
            <a:avLst/>
          </a:prstGeom>
          <a:noFill/>
        </p:spPr>
        <p:txBody>
          <a:bodyPr wrap="none" lIns="91440" tIns="45720" rIns="91440" bIns="45720" rtlCol="0" anchor="t">
            <a:spAutoFit/>
          </a:bodyPr>
          <a:lstStyle/>
          <a:p>
            <a:r>
              <a:rPr lang="it-IT" dirty="0">
                <a:latin typeface="Calibri"/>
                <a:cs typeface="Calibri"/>
              </a:rPr>
              <a:t>Filiera legno, Sesto Fiorentino</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9679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95080F-C133-1BC7-C40F-A973027636E0}"/>
              </a:ext>
            </a:extLst>
          </p:cNvPr>
          <p:cNvSpPr>
            <a:spLocks noGrp="1"/>
          </p:cNvSpPr>
          <p:nvPr>
            <p:ph type="title"/>
          </p:nvPr>
        </p:nvSpPr>
        <p:spPr>
          <a:xfrm>
            <a:off x="501288" y="73623"/>
            <a:ext cx="10515600" cy="823912"/>
          </a:xfrm>
        </p:spPr>
        <p:txBody>
          <a:bodyPr>
            <a:normAutofit/>
          </a:bodyPr>
          <a:lstStyle/>
          <a:p>
            <a:pPr algn="ctr"/>
            <a:r>
              <a:rPr lang="en-GB" err="1"/>
              <a:t>Attrezzature</a:t>
            </a:r>
            <a:r>
              <a:rPr lang="en-GB"/>
              <a:t> e </a:t>
            </a:r>
            <a:r>
              <a:rPr lang="en-GB" err="1"/>
              <a:t>personale</a:t>
            </a:r>
            <a:endParaRPr lang="en-GB"/>
          </a:p>
        </p:txBody>
      </p:sp>
      <p:sp>
        <p:nvSpPr>
          <p:cNvPr id="5" name="TextBox 4">
            <a:extLst>
              <a:ext uri="{FF2B5EF4-FFF2-40B4-BE49-F238E27FC236}">
                <a16:creationId xmlns:a16="http://schemas.microsoft.com/office/drawing/2014/main" id="{0E8EC7E4-FB42-5BC4-DF75-A4B11EBCADC7}"/>
              </a:ext>
            </a:extLst>
          </p:cNvPr>
          <p:cNvSpPr txBox="1"/>
          <p:nvPr/>
        </p:nvSpPr>
        <p:spPr>
          <a:xfrm>
            <a:off x="8739739" y="6413552"/>
            <a:ext cx="2680157" cy="369332"/>
          </a:xfrm>
          <a:prstGeom prst="rect">
            <a:avLst/>
          </a:prstGeom>
          <a:noFill/>
        </p:spPr>
        <p:txBody>
          <a:bodyPr wrap="none" rtlCol="0">
            <a:spAutoFit/>
          </a:bodyPr>
          <a:lstStyle/>
          <a:p>
            <a:r>
              <a:rPr lang="it-IT"/>
              <a:t>Livorno 10-11 Aprile 2024</a:t>
            </a:r>
            <a:endParaRPr lang="en-GB"/>
          </a:p>
        </p:txBody>
      </p:sp>
      <p:pic>
        <p:nvPicPr>
          <p:cNvPr id="6" name="Graphic 5">
            <a:extLst>
              <a:ext uri="{FF2B5EF4-FFF2-40B4-BE49-F238E27FC236}">
                <a16:creationId xmlns:a16="http://schemas.microsoft.com/office/drawing/2014/main" id="{094084FC-4DBF-CAD9-463D-B26EB44137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8831" y="6218413"/>
            <a:ext cx="2574337" cy="639587"/>
          </a:xfrm>
          <a:prstGeom prst="rect">
            <a:avLst/>
          </a:prstGeom>
        </p:spPr>
      </p:pic>
      <p:sp>
        <p:nvSpPr>
          <p:cNvPr id="2" name="Content Placeholder 2">
            <a:extLst>
              <a:ext uri="{FF2B5EF4-FFF2-40B4-BE49-F238E27FC236}">
                <a16:creationId xmlns:a16="http://schemas.microsoft.com/office/drawing/2014/main" id="{F9ECC323-237A-ACEC-BA40-A375CCEF2348}"/>
              </a:ext>
            </a:extLst>
          </p:cNvPr>
          <p:cNvSpPr txBox="1">
            <a:spLocks/>
          </p:cNvSpPr>
          <p:nvPr/>
        </p:nvSpPr>
        <p:spPr>
          <a:xfrm>
            <a:off x="117681" y="1000629"/>
            <a:ext cx="7352697" cy="595940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b="1"/>
              <a:t>Laboratorio: in bosco! </a:t>
            </a:r>
          </a:p>
          <a:p>
            <a:pPr marL="0" indent="0">
              <a:buNone/>
            </a:pPr>
            <a:endParaRPr lang="it-IT" sz="2400"/>
          </a:p>
          <a:p>
            <a:pPr marL="0" indent="0">
              <a:buFont typeface="Arial" panose="020B0604020202020204" pitchFamily="34" charset="0"/>
              <a:buNone/>
            </a:pPr>
            <a:r>
              <a:rPr lang="it-IT" b="1"/>
              <a:t>Attrezzature e strumentazione</a:t>
            </a:r>
          </a:p>
          <a:p>
            <a:pPr marL="0" indent="0">
              <a:buNone/>
            </a:pPr>
            <a:r>
              <a:rPr lang="it-IT" sz="2400"/>
              <a:t>PC portatili da bosco</a:t>
            </a:r>
          </a:p>
          <a:p>
            <a:pPr marL="0" indent="0">
              <a:buNone/>
            </a:pPr>
            <a:r>
              <a:rPr lang="it-IT" sz="2400"/>
              <a:t>Etichette e lettori UHF RFID per legname (e non)</a:t>
            </a:r>
          </a:p>
          <a:p>
            <a:pPr marL="0" indent="0">
              <a:buNone/>
            </a:pPr>
            <a:r>
              <a:rPr lang="it-IT" sz="2400" err="1"/>
              <a:t>MicroNIR</a:t>
            </a:r>
            <a:r>
              <a:rPr lang="it-IT" sz="2400"/>
              <a:t> (sensore a infrarosso vicino)</a:t>
            </a:r>
          </a:p>
          <a:p>
            <a:pPr marL="0" indent="0">
              <a:buFont typeface="Arial" panose="020B0604020202020204" pitchFamily="34" charset="0"/>
              <a:buNone/>
            </a:pPr>
            <a:endParaRPr lang="it-IT" b="1"/>
          </a:p>
          <a:p>
            <a:pPr marL="0" indent="0">
              <a:buFont typeface="Arial" panose="020B0604020202020204" pitchFamily="34" charset="0"/>
              <a:buNone/>
            </a:pPr>
            <a:r>
              <a:rPr lang="it-IT" b="1"/>
              <a:t>Sviluppo nel prossimo futuro</a:t>
            </a:r>
          </a:p>
          <a:p>
            <a:pPr marL="0" indent="0">
              <a:buNone/>
            </a:pPr>
            <a:r>
              <a:rPr lang="it-IT" sz="2400"/>
              <a:t>Sviluppo delle competenze per l’analisi di dati digitali da diverse fonti (</a:t>
            </a:r>
            <a:r>
              <a:rPr lang="it-IT" sz="2400" err="1"/>
              <a:t>harvester</a:t>
            </a:r>
            <a:r>
              <a:rPr lang="it-IT" sz="2400"/>
              <a:t>, </a:t>
            </a:r>
            <a:r>
              <a:rPr lang="it-IT" sz="2400" err="1"/>
              <a:t>LiDAR</a:t>
            </a:r>
            <a:r>
              <a:rPr lang="it-IT" sz="2400"/>
              <a:t>, NIR, tomografia del </a:t>
            </a:r>
            <a:r>
              <a:rPr lang="it-IT" sz="2400" err="1"/>
              <a:t>legno,etc</a:t>
            </a:r>
            <a:r>
              <a:rPr lang="it-IT" sz="2400"/>
              <a:t>.) </a:t>
            </a:r>
          </a:p>
          <a:p>
            <a:pPr marL="0" indent="0">
              <a:buFont typeface="Arial" panose="020B0604020202020204" pitchFamily="34" charset="0"/>
              <a:buNone/>
            </a:pPr>
            <a:endParaRPr lang="it-IT"/>
          </a:p>
          <a:p>
            <a:pPr marL="0" indent="0">
              <a:buFont typeface="Arial" panose="020B0604020202020204" pitchFamily="34" charset="0"/>
              <a:buNone/>
            </a:pPr>
            <a:endParaRPr lang="it-IT"/>
          </a:p>
        </p:txBody>
      </p:sp>
      <p:pic>
        <p:nvPicPr>
          <p:cNvPr id="4" name="Picture 3">
            <a:extLst>
              <a:ext uri="{FF2B5EF4-FFF2-40B4-BE49-F238E27FC236}">
                <a16:creationId xmlns:a16="http://schemas.microsoft.com/office/drawing/2014/main" id="{812F5204-9080-BBC4-DBF9-E0391F7B886E}"/>
              </a:ext>
            </a:extLst>
          </p:cNvPr>
          <p:cNvPicPr>
            <a:picLocks noChangeAspect="1"/>
          </p:cNvPicPr>
          <p:nvPr/>
        </p:nvPicPr>
        <p:blipFill>
          <a:blip r:embed="rId5"/>
          <a:stretch>
            <a:fillRect/>
          </a:stretch>
        </p:blipFill>
        <p:spPr>
          <a:xfrm>
            <a:off x="9349146" y="5143978"/>
            <a:ext cx="981212" cy="1209844"/>
          </a:xfrm>
          <a:prstGeom prst="rect">
            <a:avLst/>
          </a:prstGeom>
        </p:spPr>
      </p:pic>
      <p:pic>
        <p:nvPicPr>
          <p:cNvPr id="13" name="Picture 12">
            <a:extLst>
              <a:ext uri="{FF2B5EF4-FFF2-40B4-BE49-F238E27FC236}">
                <a16:creationId xmlns:a16="http://schemas.microsoft.com/office/drawing/2014/main" id="{96D51AF9-3213-9CF0-9EFB-0B43F1309DBC}"/>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349146" y="4051117"/>
            <a:ext cx="981212" cy="976300"/>
          </a:xfrm>
          <a:prstGeom prst="rect">
            <a:avLst/>
          </a:prstGeom>
        </p:spPr>
      </p:pic>
      <p:pic>
        <p:nvPicPr>
          <p:cNvPr id="15" name="Picture 14">
            <a:extLst>
              <a:ext uri="{FF2B5EF4-FFF2-40B4-BE49-F238E27FC236}">
                <a16:creationId xmlns:a16="http://schemas.microsoft.com/office/drawing/2014/main" id="{94B586C8-7281-96DF-1C6F-8A9BEBA5FED2}"/>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349146" y="1605073"/>
            <a:ext cx="958608" cy="1145055"/>
          </a:xfrm>
          <a:prstGeom prst="rect">
            <a:avLst/>
          </a:prstGeom>
        </p:spPr>
      </p:pic>
      <p:pic>
        <p:nvPicPr>
          <p:cNvPr id="17" name="Picture 16" descr="A person taking a selfie&#10;&#10;Description automatically generated">
            <a:extLst>
              <a:ext uri="{FF2B5EF4-FFF2-40B4-BE49-F238E27FC236}">
                <a16:creationId xmlns:a16="http://schemas.microsoft.com/office/drawing/2014/main" id="{7BA00C35-4207-C08D-C55F-A44AD2C80395}"/>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9371749" y="2780794"/>
            <a:ext cx="936005" cy="1150733"/>
          </a:xfrm>
          <a:prstGeom prst="rect">
            <a:avLst/>
          </a:prstGeom>
        </p:spPr>
      </p:pic>
      <p:pic>
        <p:nvPicPr>
          <p:cNvPr id="19" name="Picture 18" descr="A person sitting in a bush&#10;&#10;Description automatically generated">
            <a:extLst>
              <a:ext uri="{FF2B5EF4-FFF2-40B4-BE49-F238E27FC236}">
                <a16:creationId xmlns:a16="http://schemas.microsoft.com/office/drawing/2014/main" id="{15FA40EC-6E03-4344-D8A5-B1037092AEF6}"/>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9371749" y="393224"/>
            <a:ext cx="936005" cy="1157184"/>
          </a:xfrm>
          <a:prstGeom prst="rect">
            <a:avLst/>
          </a:prstGeom>
        </p:spPr>
      </p:pic>
      <p:sp>
        <p:nvSpPr>
          <p:cNvPr id="20" name="Content Placeholder 2">
            <a:extLst>
              <a:ext uri="{FF2B5EF4-FFF2-40B4-BE49-F238E27FC236}">
                <a16:creationId xmlns:a16="http://schemas.microsoft.com/office/drawing/2014/main" id="{D663C1F4-6C8C-8D77-B358-99C2E66ED0CC}"/>
              </a:ext>
            </a:extLst>
          </p:cNvPr>
          <p:cNvSpPr txBox="1">
            <a:spLocks/>
          </p:cNvSpPr>
          <p:nvPr/>
        </p:nvSpPr>
        <p:spPr>
          <a:xfrm>
            <a:off x="10330358" y="680890"/>
            <a:ext cx="1713719" cy="102043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a:t>Martino Rogai</a:t>
            </a:r>
          </a:p>
        </p:txBody>
      </p:sp>
      <p:sp>
        <p:nvSpPr>
          <p:cNvPr id="21" name="Content Placeholder 2">
            <a:extLst>
              <a:ext uri="{FF2B5EF4-FFF2-40B4-BE49-F238E27FC236}">
                <a16:creationId xmlns:a16="http://schemas.microsoft.com/office/drawing/2014/main" id="{238F8E50-51BF-3ED2-5293-25778E79CF4C}"/>
              </a:ext>
            </a:extLst>
          </p:cNvPr>
          <p:cNvSpPr txBox="1">
            <a:spLocks/>
          </p:cNvSpPr>
          <p:nvPr/>
        </p:nvSpPr>
        <p:spPr>
          <a:xfrm>
            <a:off x="10330358" y="1966260"/>
            <a:ext cx="1139978" cy="92047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a:t>Carla Nati</a:t>
            </a:r>
          </a:p>
        </p:txBody>
      </p:sp>
      <p:sp>
        <p:nvSpPr>
          <p:cNvPr id="22" name="Content Placeholder 2">
            <a:extLst>
              <a:ext uri="{FF2B5EF4-FFF2-40B4-BE49-F238E27FC236}">
                <a16:creationId xmlns:a16="http://schemas.microsoft.com/office/drawing/2014/main" id="{F7ECAD0E-C2FE-1054-4AF9-58925EECC57D}"/>
              </a:ext>
            </a:extLst>
          </p:cNvPr>
          <p:cNvSpPr txBox="1">
            <a:spLocks/>
          </p:cNvSpPr>
          <p:nvPr/>
        </p:nvSpPr>
        <p:spPr>
          <a:xfrm>
            <a:off x="10330358" y="3216977"/>
            <a:ext cx="1373060" cy="823911"/>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a:t>Gianni Picchi</a:t>
            </a:r>
          </a:p>
        </p:txBody>
      </p:sp>
      <p:sp>
        <p:nvSpPr>
          <p:cNvPr id="23" name="Content Placeholder 2">
            <a:extLst>
              <a:ext uri="{FF2B5EF4-FFF2-40B4-BE49-F238E27FC236}">
                <a16:creationId xmlns:a16="http://schemas.microsoft.com/office/drawing/2014/main" id="{26257049-414B-DD73-30E3-9CC4B842C733}"/>
              </a:ext>
            </a:extLst>
          </p:cNvPr>
          <p:cNvSpPr txBox="1">
            <a:spLocks/>
          </p:cNvSpPr>
          <p:nvPr/>
        </p:nvSpPr>
        <p:spPr>
          <a:xfrm>
            <a:off x="10330358" y="4167057"/>
            <a:ext cx="1547681" cy="92673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a:t>Raffaele Spinelli</a:t>
            </a:r>
          </a:p>
        </p:txBody>
      </p:sp>
      <p:sp>
        <p:nvSpPr>
          <p:cNvPr id="24" name="Content Placeholder 2">
            <a:extLst>
              <a:ext uri="{FF2B5EF4-FFF2-40B4-BE49-F238E27FC236}">
                <a16:creationId xmlns:a16="http://schemas.microsoft.com/office/drawing/2014/main" id="{4254A282-4D1C-7D86-E65C-0D19EF1D52FB}"/>
              </a:ext>
            </a:extLst>
          </p:cNvPr>
          <p:cNvSpPr txBox="1">
            <a:spLocks/>
          </p:cNvSpPr>
          <p:nvPr/>
        </p:nvSpPr>
        <p:spPr>
          <a:xfrm>
            <a:off x="10307754" y="5385689"/>
            <a:ext cx="2072664" cy="1209843"/>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a:t>Natascia </a:t>
            </a:r>
            <a:r>
              <a:rPr lang="it-IT" err="1"/>
              <a:t>Magagnotti</a:t>
            </a:r>
            <a:endParaRPr lang="it-IT"/>
          </a:p>
        </p:txBody>
      </p:sp>
      <p:sp>
        <p:nvSpPr>
          <p:cNvPr id="8" name="TextBox 5">
            <a:extLst>
              <a:ext uri="{FF2B5EF4-FFF2-40B4-BE49-F238E27FC236}">
                <a16:creationId xmlns:a16="http://schemas.microsoft.com/office/drawing/2014/main" id="{CB503AF9-E991-3537-E1BC-8F505FAF0C98}"/>
              </a:ext>
            </a:extLst>
          </p:cNvPr>
          <p:cNvSpPr txBox="1"/>
          <p:nvPr/>
        </p:nvSpPr>
        <p:spPr>
          <a:xfrm>
            <a:off x="538842" y="6413552"/>
            <a:ext cx="2955040" cy="369332"/>
          </a:xfrm>
          <a:prstGeom prst="rect">
            <a:avLst/>
          </a:prstGeom>
          <a:noFill/>
        </p:spPr>
        <p:txBody>
          <a:bodyPr wrap="none" lIns="91440" tIns="45720" rIns="91440" bIns="45720" rtlCol="0" anchor="t">
            <a:spAutoFit/>
          </a:bodyPr>
          <a:lstStyle/>
          <a:p>
            <a:r>
              <a:rPr lang="it-IT">
                <a:latin typeface="Calibri"/>
                <a:cs typeface="Calibri"/>
              </a:rPr>
              <a:t>Filiera legno, Sesto Fiorentino</a:t>
            </a:r>
            <a:endParaRPr lang="it-I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8168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08E33D-59AB-7FAF-78C8-ED2986DE78AD}"/>
              </a:ext>
            </a:extLst>
          </p:cNvPr>
          <p:cNvSpPr>
            <a:spLocks noGrp="1"/>
          </p:cNvSpPr>
          <p:nvPr>
            <p:ph type="title"/>
          </p:nvPr>
        </p:nvSpPr>
        <p:spPr/>
        <p:txBody>
          <a:bodyPr/>
          <a:lstStyle/>
          <a:p>
            <a:r>
              <a:rPr lang="en-GB" err="1"/>
              <a:t>Biodegradazione</a:t>
            </a:r>
            <a:r>
              <a:rPr lang="en-GB"/>
              <a:t> e </a:t>
            </a:r>
            <a:r>
              <a:rPr lang="en-GB" err="1"/>
              <a:t>Preservazione</a:t>
            </a:r>
            <a:r>
              <a:rPr lang="en-GB"/>
              <a:t> del legno</a:t>
            </a:r>
          </a:p>
        </p:txBody>
      </p:sp>
      <p:sp>
        <p:nvSpPr>
          <p:cNvPr id="2" name="Segnaposto contenuto 1">
            <a:extLst>
              <a:ext uri="{FF2B5EF4-FFF2-40B4-BE49-F238E27FC236}">
                <a16:creationId xmlns:a16="http://schemas.microsoft.com/office/drawing/2014/main" id="{AD281840-2407-0DE4-DB65-A1F6111FC8A6}"/>
              </a:ext>
            </a:extLst>
          </p:cNvPr>
          <p:cNvSpPr>
            <a:spLocks noGrp="1"/>
          </p:cNvSpPr>
          <p:nvPr>
            <p:ph idx="1"/>
          </p:nvPr>
        </p:nvSpPr>
        <p:spPr>
          <a:xfrm>
            <a:off x="538842" y="1825625"/>
            <a:ext cx="6361200" cy="4351338"/>
          </a:xfrm>
        </p:spPr>
        <p:txBody>
          <a:bodyPr vert="horz" lIns="91440" tIns="45720" rIns="91440" bIns="45720" rtlCol="0" anchor="t">
            <a:normAutofit fontScale="92500" lnSpcReduction="20000"/>
          </a:bodyPr>
          <a:lstStyle/>
          <a:p>
            <a:pPr marL="0" indent="0">
              <a:buNone/>
            </a:pPr>
            <a:r>
              <a:rPr lang="it-IT" b="1" dirty="0"/>
              <a:t>Principali attività:</a:t>
            </a:r>
          </a:p>
          <a:p>
            <a:r>
              <a:rPr lang="it-IT" b="1" dirty="0"/>
              <a:t>Durabilità naturale del legno</a:t>
            </a:r>
            <a:r>
              <a:rPr lang="it-IT" dirty="0"/>
              <a:t> di specie legnose autoctone e non contro funghi, insetti, organismi marini...</a:t>
            </a:r>
          </a:p>
          <a:p>
            <a:r>
              <a:rPr lang="it-IT" b="1" dirty="0"/>
              <a:t>Prodotti preservanti a basso impatto ambientale:</a:t>
            </a:r>
            <a:r>
              <a:rPr lang="it-IT" dirty="0"/>
              <a:t> applicati per coating,  Impregnazione, modificazione chimica, coating superficiale.</a:t>
            </a:r>
          </a:p>
          <a:p>
            <a:r>
              <a:rPr lang="it-IT" b="1" dirty="0"/>
              <a:t>Produzione di biomateriali</a:t>
            </a:r>
            <a:r>
              <a:rPr lang="it-IT" dirty="0"/>
              <a:t> a base di micelio fungino e substrato lignocellulosico</a:t>
            </a:r>
          </a:p>
          <a:p>
            <a:r>
              <a:rPr lang="it-IT" b="1" dirty="0"/>
              <a:t>Valutazione </a:t>
            </a:r>
            <a:r>
              <a:rPr lang="it-IT" b="1" i="1" dirty="0"/>
              <a:t>in situ</a:t>
            </a:r>
            <a:r>
              <a:rPr lang="it-IT" dirty="0"/>
              <a:t> del degrado biologico</a:t>
            </a:r>
          </a:p>
          <a:p>
            <a:endParaRPr lang="it-IT" dirty="0"/>
          </a:p>
          <a:p>
            <a:pPr marL="0" indent="0">
              <a:buNone/>
            </a:pPr>
            <a:endParaRPr lang="it-IT" dirty="0"/>
          </a:p>
          <a:p>
            <a:endParaRPr lang="it-IT" dirty="0"/>
          </a:p>
        </p:txBody>
      </p:sp>
      <p:sp>
        <p:nvSpPr>
          <p:cNvPr id="5" name="TextBox 4">
            <a:extLst>
              <a:ext uri="{FF2B5EF4-FFF2-40B4-BE49-F238E27FC236}">
                <a16:creationId xmlns:a16="http://schemas.microsoft.com/office/drawing/2014/main" id="{5447EE89-E21E-03D7-CB88-717EE97A3B0A}"/>
              </a:ext>
            </a:extLst>
          </p:cNvPr>
          <p:cNvSpPr txBox="1"/>
          <p:nvPr/>
        </p:nvSpPr>
        <p:spPr>
          <a:xfrm>
            <a:off x="8739739" y="6413552"/>
            <a:ext cx="2680157" cy="369332"/>
          </a:xfrm>
          <a:prstGeom prst="rect">
            <a:avLst/>
          </a:prstGeom>
          <a:noFill/>
        </p:spPr>
        <p:txBody>
          <a:bodyPr wrap="none" rtlCol="0">
            <a:spAutoFit/>
          </a:bodyPr>
          <a:lstStyle/>
          <a:p>
            <a:r>
              <a:rPr lang="it-IT"/>
              <a:t>Livorno 10-11 Aprile 2024</a:t>
            </a:r>
            <a:endParaRPr lang="en-GB"/>
          </a:p>
        </p:txBody>
      </p:sp>
      <p:pic>
        <p:nvPicPr>
          <p:cNvPr id="6" name="Graphic 5">
            <a:extLst>
              <a:ext uri="{FF2B5EF4-FFF2-40B4-BE49-F238E27FC236}">
                <a16:creationId xmlns:a16="http://schemas.microsoft.com/office/drawing/2014/main" id="{4A17D9D6-9DF5-CAD1-F73A-4C00359BC1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08831" y="6218413"/>
            <a:ext cx="2574337" cy="639587"/>
          </a:xfrm>
          <a:prstGeom prst="rect">
            <a:avLst/>
          </a:prstGeom>
        </p:spPr>
      </p:pic>
      <p:pic>
        <p:nvPicPr>
          <p:cNvPr id="3" name="Immagine 2" descr="Immagine che contiene calzature, interno, pavimento, scarpe&#10;&#10;Descrizione generata automaticamente">
            <a:extLst>
              <a:ext uri="{FF2B5EF4-FFF2-40B4-BE49-F238E27FC236}">
                <a16:creationId xmlns:a16="http://schemas.microsoft.com/office/drawing/2014/main" id="{1AA255E5-1264-9296-611E-6C7E8D550F37}"/>
              </a:ext>
            </a:extLst>
          </p:cNvPr>
          <p:cNvPicPr>
            <a:picLocks noChangeAspect="1"/>
          </p:cNvPicPr>
          <p:nvPr/>
        </p:nvPicPr>
        <p:blipFill>
          <a:blip r:embed="rId4"/>
          <a:stretch>
            <a:fillRect/>
          </a:stretch>
        </p:blipFill>
        <p:spPr>
          <a:xfrm>
            <a:off x="7925128" y="1306568"/>
            <a:ext cx="3232588" cy="2267607"/>
          </a:xfrm>
          <a:prstGeom prst="rect">
            <a:avLst/>
          </a:prstGeom>
        </p:spPr>
      </p:pic>
      <p:pic>
        <p:nvPicPr>
          <p:cNvPr id="4" name="Immagine 3" descr="Immagine che contiene Spuntino, interno, cibo&#10;&#10;Descrizione generata automaticamente">
            <a:extLst>
              <a:ext uri="{FF2B5EF4-FFF2-40B4-BE49-F238E27FC236}">
                <a16:creationId xmlns:a16="http://schemas.microsoft.com/office/drawing/2014/main" id="{C479C50E-20AE-914E-86D1-878DB67C4992}"/>
              </a:ext>
            </a:extLst>
          </p:cNvPr>
          <p:cNvPicPr>
            <a:picLocks noChangeAspect="1"/>
          </p:cNvPicPr>
          <p:nvPr/>
        </p:nvPicPr>
        <p:blipFill rotWithShape="1">
          <a:blip r:embed="rId5"/>
          <a:srcRect l="1593" t="26141" r="136" b="16466"/>
          <a:stretch/>
        </p:blipFill>
        <p:spPr>
          <a:xfrm>
            <a:off x="6900042" y="3748995"/>
            <a:ext cx="5087613" cy="1951390"/>
          </a:xfrm>
          <a:prstGeom prst="rect">
            <a:avLst/>
          </a:prstGeom>
        </p:spPr>
      </p:pic>
      <p:sp>
        <p:nvSpPr>
          <p:cNvPr id="9" name="TextBox 5">
            <a:extLst>
              <a:ext uri="{FF2B5EF4-FFF2-40B4-BE49-F238E27FC236}">
                <a16:creationId xmlns:a16="http://schemas.microsoft.com/office/drawing/2014/main" id="{E6A27315-A490-44B7-2EEF-E0148CBD130B}"/>
              </a:ext>
            </a:extLst>
          </p:cNvPr>
          <p:cNvSpPr txBox="1"/>
          <p:nvPr/>
        </p:nvSpPr>
        <p:spPr>
          <a:xfrm>
            <a:off x="538842" y="6413552"/>
            <a:ext cx="2955040" cy="369332"/>
          </a:xfrm>
          <a:prstGeom prst="rect">
            <a:avLst/>
          </a:prstGeom>
          <a:noFill/>
        </p:spPr>
        <p:txBody>
          <a:bodyPr wrap="none" lIns="91440" tIns="45720" rIns="91440" bIns="45720" rtlCol="0" anchor="t">
            <a:spAutoFit/>
          </a:bodyPr>
          <a:lstStyle/>
          <a:p>
            <a:r>
              <a:rPr lang="it-IT">
                <a:latin typeface="Calibri"/>
                <a:cs typeface="Calibri"/>
              </a:rPr>
              <a:t>Filiera legno, Sesto Fiorentino</a:t>
            </a:r>
            <a:endParaRPr lang="it-I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286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19F64F-D1FD-C028-1A01-DDD458A3D872}"/>
              </a:ext>
            </a:extLst>
          </p:cNvPr>
          <p:cNvSpPr>
            <a:spLocks noGrp="1"/>
          </p:cNvSpPr>
          <p:nvPr>
            <p:ph type="title"/>
          </p:nvPr>
        </p:nvSpPr>
        <p:spPr>
          <a:xfrm>
            <a:off x="261719" y="-2737"/>
            <a:ext cx="10515600" cy="1325563"/>
          </a:xfrm>
        </p:spPr>
        <p:txBody>
          <a:bodyPr/>
          <a:lstStyle/>
          <a:p>
            <a:r>
              <a:rPr lang="en-GB" err="1"/>
              <a:t>Attrezzature</a:t>
            </a:r>
            <a:r>
              <a:rPr lang="en-GB"/>
              <a:t> e </a:t>
            </a:r>
            <a:r>
              <a:rPr lang="en-GB" err="1"/>
              <a:t>sviluppi</a:t>
            </a:r>
            <a:r>
              <a:rPr lang="en-GB"/>
              <a:t> </a:t>
            </a:r>
            <a:r>
              <a:rPr lang="en-GB" err="1"/>
              <a:t>futuri</a:t>
            </a:r>
            <a:endParaRPr lang="en-GB"/>
          </a:p>
        </p:txBody>
      </p:sp>
      <p:sp>
        <p:nvSpPr>
          <p:cNvPr id="2" name="Segnaposto testo 1">
            <a:extLst>
              <a:ext uri="{FF2B5EF4-FFF2-40B4-BE49-F238E27FC236}">
                <a16:creationId xmlns:a16="http://schemas.microsoft.com/office/drawing/2014/main" id="{36D262E5-D912-597B-CB56-4F37BDAE01A1}"/>
              </a:ext>
            </a:extLst>
          </p:cNvPr>
          <p:cNvSpPr>
            <a:spLocks noGrp="1"/>
          </p:cNvSpPr>
          <p:nvPr>
            <p:ph type="body" idx="1"/>
          </p:nvPr>
        </p:nvSpPr>
        <p:spPr/>
        <p:txBody>
          <a:bodyPr/>
          <a:lstStyle/>
          <a:p>
            <a:r>
              <a:rPr lang="it-IT"/>
              <a:t>Facilities</a:t>
            </a:r>
          </a:p>
        </p:txBody>
      </p:sp>
      <p:sp>
        <p:nvSpPr>
          <p:cNvPr id="8" name="Content Placeholder 7">
            <a:extLst>
              <a:ext uri="{FF2B5EF4-FFF2-40B4-BE49-F238E27FC236}">
                <a16:creationId xmlns:a16="http://schemas.microsoft.com/office/drawing/2014/main" id="{9239A744-2B04-0E86-4D7C-0F7C25CEA27A}"/>
              </a:ext>
            </a:extLst>
          </p:cNvPr>
          <p:cNvSpPr>
            <a:spLocks noGrp="1"/>
          </p:cNvSpPr>
          <p:nvPr>
            <p:ph sz="half" idx="2"/>
          </p:nvPr>
        </p:nvSpPr>
        <p:spPr/>
        <p:txBody>
          <a:bodyPr vert="horz" lIns="91440" tIns="45720" rIns="91440" bIns="45720" rtlCol="0" anchor="t">
            <a:normAutofit fontScale="77500" lnSpcReduction="20000"/>
          </a:bodyPr>
          <a:lstStyle/>
          <a:p>
            <a:r>
              <a:rPr lang="en-GB" dirty="0" err="1"/>
              <a:t>Impianti</a:t>
            </a:r>
            <a:r>
              <a:rPr lang="en-GB" dirty="0"/>
              <a:t> per </a:t>
            </a:r>
            <a:r>
              <a:rPr lang="en-GB" dirty="0" err="1"/>
              <a:t>impregnazione</a:t>
            </a:r>
            <a:r>
              <a:rPr lang="en-GB" dirty="0"/>
              <a:t> del legno, </a:t>
            </a:r>
          </a:p>
          <a:p>
            <a:r>
              <a:rPr lang="en-GB" dirty="0"/>
              <a:t>Autoclave per </a:t>
            </a:r>
            <a:r>
              <a:rPr lang="en-GB" dirty="0" err="1"/>
              <a:t>sterilizzazione</a:t>
            </a:r>
            <a:endParaRPr lang="en-GB" dirty="0"/>
          </a:p>
          <a:p>
            <a:r>
              <a:rPr lang="en-GB" dirty="0" err="1"/>
              <a:t>Cappe</a:t>
            </a:r>
            <a:r>
              <a:rPr lang="en-GB" dirty="0"/>
              <a:t> a </a:t>
            </a:r>
            <a:r>
              <a:rPr lang="en-GB" dirty="0" err="1"/>
              <a:t>flusso</a:t>
            </a:r>
            <a:r>
              <a:rPr lang="en-GB" dirty="0"/>
              <a:t> </a:t>
            </a:r>
            <a:r>
              <a:rPr lang="en-GB" dirty="0" err="1"/>
              <a:t>laminare</a:t>
            </a:r>
            <a:endParaRPr lang="en-GB" dirty="0"/>
          </a:p>
          <a:p>
            <a:r>
              <a:rPr lang="en-GB" dirty="0"/>
              <a:t>Celle </a:t>
            </a:r>
            <a:r>
              <a:rPr lang="en-GB" dirty="0" err="1"/>
              <a:t>climatiche</a:t>
            </a:r>
            <a:endParaRPr lang="en-GB" dirty="0"/>
          </a:p>
          <a:p>
            <a:r>
              <a:rPr lang="en-GB" dirty="0" err="1"/>
              <a:t>Radiografi</a:t>
            </a:r>
            <a:r>
              <a:rPr lang="en-GB" dirty="0"/>
              <a:t>  e scanner </a:t>
            </a:r>
            <a:r>
              <a:rPr lang="en-GB" dirty="0" err="1"/>
              <a:t>digitale</a:t>
            </a:r>
            <a:r>
              <a:rPr lang="en-GB" dirty="0"/>
              <a:t> per </a:t>
            </a:r>
            <a:r>
              <a:rPr lang="en-GB" dirty="0" err="1"/>
              <a:t>sviluppo</a:t>
            </a:r>
            <a:r>
              <a:rPr lang="en-GB" dirty="0"/>
              <a:t> di </a:t>
            </a:r>
            <a:r>
              <a:rPr lang="en-GB" dirty="0" err="1"/>
              <a:t>radiografie</a:t>
            </a:r>
            <a:endParaRPr lang="en-GB" dirty="0"/>
          </a:p>
          <a:p>
            <a:r>
              <a:rPr lang="en-GB" dirty="0"/>
              <a:t>Camera  per </a:t>
            </a:r>
            <a:r>
              <a:rPr lang="en-GB" dirty="0" err="1"/>
              <a:t>invecchiamento</a:t>
            </a:r>
            <a:r>
              <a:rPr lang="en-GB" dirty="0"/>
              <a:t> del legno </a:t>
            </a:r>
            <a:r>
              <a:rPr lang="en-GB" dirty="0" err="1"/>
              <a:t>mediante</a:t>
            </a:r>
            <a:r>
              <a:rPr lang="en-GB" dirty="0"/>
              <a:t> </a:t>
            </a:r>
            <a:r>
              <a:rPr lang="en-GB" dirty="0" err="1"/>
              <a:t>lampada</a:t>
            </a:r>
            <a:r>
              <a:rPr lang="en-GB" dirty="0"/>
              <a:t> a arco di xenon  </a:t>
            </a:r>
            <a:r>
              <a:rPr lang="en-GB" dirty="0" err="1"/>
              <a:t>che</a:t>
            </a:r>
            <a:r>
              <a:rPr lang="en-GB" dirty="0"/>
              <a:t> </a:t>
            </a:r>
            <a:r>
              <a:rPr lang="en-GB" dirty="0" err="1"/>
              <a:t>riproduce</a:t>
            </a:r>
            <a:r>
              <a:rPr lang="en-GB" dirty="0"/>
              <a:t> lo </a:t>
            </a:r>
            <a:r>
              <a:rPr lang="en-GB" dirty="0" err="1"/>
              <a:t>spettro</a:t>
            </a:r>
            <a:r>
              <a:rPr lang="en-GB" dirty="0"/>
              <a:t> </a:t>
            </a:r>
            <a:r>
              <a:rPr lang="en-GB" dirty="0" err="1"/>
              <a:t>solare</a:t>
            </a:r>
            <a:endParaRPr lang="en-GB" dirty="0"/>
          </a:p>
          <a:p>
            <a:r>
              <a:rPr lang="en-GB" dirty="0" err="1"/>
              <a:t>Termoflussimetro</a:t>
            </a:r>
            <a:r>
              <a:rPr lang="en-GB" dirty="0"/>
              <a:t>  </a:t>
            </a:r>
          </a:p>
          <a:p>
            <a:pPr marL="0" indent="0">
              <a:buNone/>
            </a:pPr>
            <a:endParaRPr lang="en-GB" dirty="0"/>
          </a:p>
        </p:txBody>
      </p:sp>
      <p:sp>
        <p:nvSpPr>
          <p:cNvPr id="3" name="Segnaposto testo 2">
            <a:extLst>
              <a:ext uri="{FF2B5EF4-FFF2-40B4-BE49-F238E27FC236}">
                <a16:creationId xmlns:a16="http://schemas.microsoft.com/office/drawing/2014/main" id="{5B70F182-362E-3F1D-308A-4FE01791D3F7}"/>
              </a:ext>
            </a:extLst>
          </p:cNvPr>
          <p:cNvSpPr>
            <a:spLocks noGrp="1"/>
          </p:cNvSpPr>
          <p:nvPr>
            <p:ph type="body" sz="quarter" idx="3"/>
          </p:nvPr>
        </p:nvSpPr>
        <p:spPr>
          <a:xfrm>
            <a:off x="6172200" y="2508212"/>
            <a:ext cx="5183188" cy="823912"/>
          </a:xfrm>
        </p:spPr>
        <p:txBody>
          <a:bodyPr/>
          <a:lstStyle/>
          <a:p>
            <a:r>
              <a:rPr lang="it-IT"/>
              <a:t>Sviluppi futuri</a:t>
            </a:r>
          </a:p>
        </p:txBody>
      </p:sp>
      <p:sp>
        <p:nvSpPr>
          <p:cNvPr id="4" name="Segnaposto contenuto 3">
            <a:extLst>
              <a:ext uri="{FF2B5EF4-FFF2-40B4-BE49-F238E27FC236}">
                <a16:creationId xmlns:a16="http://schemas.microsoft.com/office/drawing/2014/main" id="{5B798060-F8AC-4144-D599-FC6166A901B9}"/>
              </a:ext>
            </a:extLst>
          </p:cNvPr>
          <p:cNvSpPr>
            <a:spLocks noGrp="1"/>
          </p:cNvSpPr>
          <p:nvPr>
            <p:ph sz="quarter" idx="4"/>
          </p:nvPr>
        </p:nvSpPr>
        <p:spPr>
          <a:xfrm>
            <a:off x="6172200" y="3499392"/>
            <a:ext cx="5173896" cy="1844637"/>
          </a:xfrm>
        </p:spPr>
        <p:txBody>
          <a:bodyPr vert="horz" lIns="91440" tIns="45720" rIns="91440" bIns="45720" rtlCol="0" anchor="t">
            <a:normAutofit fontScale="77500" lnSpcReduction="20000"/>
          </a:bodyPr>
          <a:lstStyle/>
          <a:p>
            <a:r>
              <a:rPr lang="it-IT" sz="2400"/>
              <a:t>Utilizzo del biomateriale per la produzione di incubatori per piante forestali in ambiente arido</a:t>
            </a:r>
          </a:p>
          <a:p>
            <a:r>
              <a:rPr lang="it-IT" sz="2400"/>
              <a:t>Biomateriali con substrato lignocellulosico impregnato con materiali a cambiamento di fase per prodotti da costruzione</a:t>
            </a:r>
          </a:p>
        </p:txBody>
      </p:sp>
      <p:sp>
        <p:nvSpPr>
          <p:cNvPr id="5" name="TextBox 4">
            <a:extLst>
              <a:ext uri="{FF2B5EF4-FFF2-40B4-BE49-F238E27FC236}">
                <a16:creationId xmlns:a16="http://schemas.microsoft.com/office/drawing/2014/main" id="{DA0E32EE-43C5-D633-B199-65BBF7719BEE}"/>
              </a:ext>
            </a:extLst>
          </p:cNvPr>
          <p:cNvSpPr txBox="1"/>
          <p:nvPr/>
        </p:nvSpPr>
        <p:spPr>
          <a:xfrm>
            <a:off x="8739739" y="6413552"/>
            <a:ext cx="2680157" cy="369332"/>
          </a:xfrm>
          <a:prstGeom prst="rect">
            <a:avLst/>
          </a:prstGeom>
          <a:noFill/>
        </p:spPr>
        <p:txBody>
          <a:bodyPr wrap="none" rtlCol="0">
            <a:spAutoFit/>
          </a:bodyPr>
          <a:lstStyle/>
          <a:p>
            <a:r>
              <a:rPr lang="it-IT"/>
              <a:t>Livorno 10-11 Aprile 2024</a:t>
            </a:r>
            <a:endParaRPr lang="en-GB"/>
          </a:p>
        </p:txBody>
      </p:sp>
      <p:pic>
        <p:nvPicPr>
          <p:cNvPr id="6" name="Graphic 5">
            <a:extLst>
              <a:ext uri="{FF2B5EF4-FFF2-40B4-BE49-F238E27FC236}">
                <a16:creationId xmlns:a16="http://schemas.microsoft.com/office/drawing/2014/main" id="{26ECD408-B318-3276-67BB-EC9BE48106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08831" y="6218413"/>
            <a:ext cx="2574337" cy="639587"/>
          </a:xfrm>
          <a:prstGeom prst="rect">
            <a:avLst/>
          </a:prstGeom>
        </p:spPr>
      </p:pic>
      <p:pic>
        <p:nvPicPr>
          <p:cNvPr id="10" name="Immagine 9" descr="Immagine che contiene orologio, interno, macchina, Elettrodomestico&#10;&#10;Descrizione generata automaticamente">
            <a:extLst>
              <a:ext uri="{FF2B5EF4-FFF2-40B4-BE49-F238E27FC236}">
                <a16:creationId xmlns:a16="http://schemas.microsoft.com/office/drawing/2014/main" id="{2B08029D-30FA-0700-BFBE-934D06ED3409}"/>
              </a:ext>
            </a:extLst>
          </p:cNvPr>
          <p:cNvPicPr>
            <a:picLocks noChangeAspect="1"/>
          </p:cNvPicPr>
          <p:nvPr/>
        </p:nvPicPr>
        <p:blipFill>
          <a:blip r:embed="rId4"/>
          <a:stretch>
            <a:fillRect/>
          </a:stretch>
        </p:blipFill>
        <p:spPr>
          <a:xfrm>
            <a:off x="6553729" y="755207"/>
            <a:ext cx="2533650" cy="1905000"/>
          </a:xfrm>
          <a:prstGeom prst="rect">
            <a:avLst/>
          </a:prstGeom>
        </p:spPr>
      </p:pic>
      <p:pic>
        <p:nvPicPr>
          <p:cNvPr id="11" name="Immagine 10" descr="Immagine che contiene cilindro, interno&#10;&#10;Descrizione generata automaticamente">
            <a:extLst>
              <a:ext uri="{FF2B5EF4-FFF2-40B4-BE49-F238E27FC236}">
                <a16:creationId xmlns:a16="http://schemas.microsoft.com/office/drawing/2014/main" id="{BD519770-0B66-5C3A-D4D6-C09D4B5A074E}"/>
              </a:ext>
            </a:extLst>
          </p:cNvPr>
          <p:cNvPicPr>
            <a:picLocks noChangeAspect="1"/>
          </p:cNvPicPr>
          <p:nvPr/>
        </p:nvPicPr>
        <p:blipFill>
          <a:blip r:embed="rId5"/>
          <a:stretch>
            <a:fillRect/>
          </a:stretch>
        </p:blipFill>
        <p:spPr>
          <a:xfrm>
            <a:off x="9211989" y="197725"/>
            <a:ext cx="2439057" cy="1266497"/>
          </a:xfrm>
          <a:prstGeom prst="rect">
            <a:avLst/>
          </a:prstGeom>
        </p:spPr>
      </p:pic>
      <p:pic>
        <p:nvPicPr>
          <p:cNvPr id="12" name="Immagine 11" descr="Immagine che contiene elettronica, interno, Dispositivo elettronico, computer&#10;&#10;Descrizione generata automaticamente">
            <a:extLst>
              <a:ext uri="{FF2B5EF4-FFF2-40B4-BE49-F238E27FC236}">
                <a16:creationId xmlns:a16="http://schemas.microsoft.com/office/drawing/2014/main" id="{71E9DE19-12D4-0796-8AF8-43C6C5C5A1EA}"/>
              </a:ext>
            </a:extLst>
          </p:cNvPr>
          <p:cNvPicPr>
            <a:picLocks noChangeAspect="1"/>
          </p:cNvPicPr>
          <p:nvPr/>
        </p:nvPicPr>
        <p:blipFill>
          <a:blip r:embed="rId6"/>
          <a:stretch>
            <a:fillRect/>
          </a:stretch>
        </p:blipFill>
        <p:spPr>
          <a:xfrm>
            <a:off x="9675030" y="1464878"/>
            <a:ext cx="2179645" cy="1666596"/>
          </a:xfrm>
          <a:prstGeom prst="rect">
            <a:avLst/>
          </a:prstGeom>
        </p:spPr>
      </p:pic>
      <p:sp>
        <p:nvSpPr>
          <p:cNvPr id="13" name="TextBox 5">
            <a:extLst>
              <a:ext uri="{FF2B5EF4-FFF2-40B4-BE49-F238E27FC236}">
                <a16:creationId xmlns:a16="http://schemas.microsoft.com/office/drawing/2014/main" id="{C805453E-6A33-8CA8-9099-805789628F32}"/>
              </a:ext>
            </a:extLst>
          </p:cNvPr>
          <p:cNvSpPr txBox="1"/>
          <p:nvPr/>
        </p:nvSpPr>
        <p:spPr>
          <a:xfrm>
            <a:off x="538842" y="6413552"/>
            <a:ext cx="2955040" cy="369332"/>
          </a:xfrm>
          <a:prstGeom prst="rect">
            <a:avLst/>
          </a:prstGeom>
          <a:noFill/>
        </p:spPr>
        <p:txBody>
          <a:bodyPr wrap="none" lIns="91440" tIns="45720" rIns="91440" bIns="45720" rtlCol="0" anchor="t">
            <a:spAutoFit/>
          </a:bodyPr>
          <a:lstStyle/>
          <a:p>
            <a:r>
              <a:rPr lang="it-IT">
                <a:latin typeface="Calibri"/>
                <a:cs typeface="Calibri"/>
              </a:rPr>
              <a:t>Filiera legno, Sesto Fiorentino</a:t>
            </a:r>
            <a:endParaRPr lang="it-I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3236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D11C269-A18C-F562-1AFA-C93726E437EC}"/>
              </a:ext>
            </a:extLst>
          </p:cNvPr>
          <p:cNvSpPr txBox="1"/>
          <p:nvPr/>
        </p:nvSpPr>
        <p:spPr>
          <a:xfrm>
            <a:off x="644517" y="198863"/>
            <a:ext cx="89325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3200" b="1" dirty="0"/>
              <a:t>Personale coinvolto nel laboratorio</a:t>
            </a:r>
            <a:r>
              <a:rPr lang="it-IT" sz="3200" dirty="0"/>
              <a:t>:</a:t>
            </a:r>
            <a:endParaRPr lang="en-US" sz="3200" dirty="0"/>
          </a:p>
        </p:txBody>
      </p:sp>
      <p:pic>
        <p:nvPicPr>
          <p:cNvPr id="3" name="Immagine 2" descr="Immagine che contiene albero, Viso umano, persona, aria aperta&#10;&#10;Descrizione generata automaticamente">
            <a:extLst>
              <a:ext uri="{FF2B5EF4-FFF2-40B4-BE49-F238E27FC236}">
                <a16:creationId xmlns:a16="http://schemas.microsoft.com/office/drawing/2014/main" id="{54CA5855-E818-CD16-33C7-4CB622E7F9A0}"/>
              </a:ext>
            </a:extLst>
          </p:cNvPr>
          <p:cNvPicPr>
            <a:picLocks noChangeAspect="1"/>
          </p:cNvPicPr>
          <p:nvPr/>
        </p:nvPicPr>
        <p:blipFill>
          <a:blip r:embed="rId2"/>
          <a:stretch>
            <a:fillRect/>
          </a:stretch>
        </p:blipFill>
        <p:spPr>
          <a:xfrm>
            <a:off x="7708454" y="1245392"/>
            <a:ext cx="1886183" cy="1923121"/>
          </a:xfrm>
          <a:prstGeom prst="rect">
            <a:avLst/>
          </a:prstGeom>
        </p:spPr>
      </p:pic>
      <p:pic>
        <p:nvPicPr>
          <p:cNvPr id="4" name="Immagine 3" descr="Immagine che contiene persona, aria aperta, cielo, Viso umano&#10;&#10;Descrizione generata automaticamente">
            <a:extLst>
              <a:ext uri="{FF2B5EF4-FFF2-40B4-BE49-F238E27FC236}">
                <a16:creationId xmlns:a16="http://schemas.microsoft.com/office/drawing/2014/main" id="{54A043C1-6233-5296-A672-A3CBCCE26666}"/>
              </a:ext>
            </a:extLst>
          </p:cNvPr>
          <p:cNvPicPr>
            <a:picLocks noChangeAspect="1"/>
          </p:cNvPicPr>
          <p:nvPr/>
        </p:nvPicPr>
        <p:blipFill>
          <a:blip r:embed="rId3"/>
          <a:stretch>
            <a:fillRect/>
          </a:stretch>
        </p:blipFill>
        <p:spPr>
          <a:xfrm>
            <a:off x="1955483" y="1144574"/>
            <a:ext cx="1688049" cy="2116874"/>
          </a:xfrm>
          <a:prstGeom prst="rect">
            <a:avLst/>
          </a:prstGeom>
        </p:spPr>
      </p:pic>
      <p:sp>
        <p:nvSpPr>
          <p:cNvPr id="5" name="CasellaDiTesto 4">
            <a:extLst>
              <a:ext uri="{FF2B5EF4-FFF2-40B4-BE49-F238E27FC236}">
                <a16:creationId xmlns:a16="http://schemas.microsoft.com/office/drawing/2014/main" id="{FC01C6DA-81EA-345E-1B32-8609F94056DB}"/>
              </a:ext>
            </a:extLst>
          </p:cNvPr>
          <p:cNvSpPr txBox="1"/>
          <p:nvPr/>
        </p:nvSpPr>
        <p:spPr>
          <a:xfrm>
            <a:off x="1375154" y="3261448"/>
            <a:ext cx="37356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3200" dirty="0">
                <a:cs typeface="Arial"/>
              </a:rPr>
              <a:t>Sabrina Palanti</a:t>
            </a:r>
            <a:endParaRPr lang="it-IT" dirty="0"/>
          </a:p>
        </p:txBody>
      </p:sp>
      <p:sp>
        <p:nvSpPr>
          <p:cNvPr id="6" name="CasellaDiTesto 5">
            <a:extLst>
              <a:ext uri="{FF2B5EF4-FFF2-40B4-BE49-F238E27FC236}">
                <a16:creationId xmlns:a16="http://schemas.microsoft.com/office/drawing/2014/main" id="{35AD97B1-955E-6A1A-F41F-03A78B6C7EBB}"/>
              </a:ext>
            </a:extLst>
          </p:cNvPr>
          <p:cNvSpPr txBox="1"/>
          <p:nvPr/>
        </p:nvSpPr>
        <p:spPr>
          <a:xfrm>
            <a:off x="6799374" y="3168521"/>
            <a:ext cx="401629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3200"/>
              <a:t>Fabio De Francesco </a:t>
            </a:r>
            <a:endParaRPr lang="it-IT"/>
          </a:p>
        </p:txBody>
      </p:sp>
      <p:sp>
        <p:nvSpPr>
          <p:cNvPr id="7" name="CasellaDiTesto 6">
            <a:extLst>
              <a:ext uri="{FF2B5EF4-FFF2-40B4-BE49-F238E27FC236}">
                <a16:creationId xmlns:a16="http://schemas.microsoft.com/office/drawing/2014/main" id="{BCBB0EA6-9E52-D216-7031-54E7B6376E66}"/>
              </a:ext>
            </a:extLst>
          </p:cNvPr>
          <p:cNvSpPr txBox="1"/>
          <p:nvPr/>
        </p:nvSpPr>
        <p:spPr>
          <a:xfrm>
            <a:off x="1156009" y="5870004"/>
            <a:ext cx="349590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3200" dirty="0"/>
              <a:t>Emanuele </a:t>
            </a:r>
            <a:r>
              <a:rPr lang="it-IT" sz="3200" dirty="0" err="1"/>
              <a:t>Nigrone</a:t>
            </a:r>
            <a:endParaRPr lang="it-IT" dirty="0"/>
          </a:p>
        </p:txBody>
      </p:sp>
      <p:sp>
        <p:nvSpPr>
          <p:cNvPr id="8" name="CasellaDiTesto 7">
            <a:extLst>
              <a:ext uri="{FF2B5EF4-FFF2-40B4-BE49-F238E27FC236}">
                <a16:creationId xmlns:a16="http://schemas.microsoft.com/office/drawing/2014/main" id="{ADADDC12-B43F-DD9D-AC3D-27E368620998}"/>
              </a:ext>
            </a:extLst>
          </p:cNvPr>
          <p:cNvSpPr txBox="1"/>
          <p:nvPr/>
        </p:nvSpPr>
        <p:spPr>
          <a:xfrm>
            <a:off x="7233424" y="5820936"/>
            <a:ext cx="31427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3200" dirty="0"/>
              <a:t>Federico Stefani</a:t>
            </a:r>
            <a:endParaRPr lang="it-IT" dirty="0"/>
          </a:p>
        </p:txBody>
      </p:sp>
      <p:pic>
        <p:nvPicPr>
          <p:cNvPr id="9" name="Immagine 8" descr="Immagine che contiene Viso umano, Barba umana, persona, vestiti&#10;&#10;Descrizione generata automaticamente">
            <a:extLst>
              <a:ext uri="{FF2B5EF4-FFF2-40B4-BE49-F238E27FC236}">
                <a16:creationId xmlns:a16="http://schemas.microsoft.com/office/drawing/2014/main" id="{FBF6F02F-9DBA-2852-B272-D6460C3D25D8}"/>
              </a:ext>
            </a:extLst>
          </p:cNvPr>
          <p:cNvPicPr>
            <a:picLocks noChangeAspect="1"/>
          </p:cNvPicPr>
          <p:nvPr/>
        </p:nvPicPr>
        <p:blipFill>
          <a:blip r:embed="rId4"/>
          <a:stretch>
            <a:fillRect/>
          </a:stretch>
        </p:blipFill>
        <p:spPr>
          <a:xfrm>
            <a:off x="7706384" y="3954494"/>
            <a:ext cx="1875265" cy="1875265"/>
          </a:xfrm>
          <a:prstGeom prst="rect">
            <a:avLst/>
          </a:prstGeom>
        </p:spPr>
      </p:pic>
      <p:pic>
        <p:nvPicPr>
          <p:cNvPr id="10" name="Immagine 9" descr="Immagine che contiene vestiti, pianta, aria aperta, albero&#10;&#10;Descrizione generata automaticamente">
            <a:extLst>
              <a:ext uri="{FF2B5EF4-FFF2-40B4-BE49-F238E27FC236}">
                <a16:creationId xmlns:a16="http://schemas.microsoft.com/office/drawing/2014/main" id="{FFBBEF58-EAA3-70D3-60F2-28A887E6C7F0}"/>
              </a:ext>
            </a:extLst>
          </p:cNvPr>
          <p:cNvPicPr>
            <a:picLocks noChangeAspect="1"/>
          </p:cNvPicPr>
          <p:nvPr/>
        </p:nvPicPr>
        <p:blipFill rotWithShape="1">
          <a:blip r:embed="rId5"/>
          <a:srcRect l="15565" t="12551" r="9502"/>
          <a:stretch/>
        </p:blipFill>
        <p:spPr>
          <a:xfrm>
            <a:off x="1955695" y="3957831"/>
            <a:ext cx="1683836" cy="1953444"/>
          </a:xfrm>
          <a:prstGeom prst="rect">
            <a:avLst/>
          </a:prstGeom>
        </p:spPr>
      </p:pic>
    </p:spTree>
    <p:extLst>
      <p:ext uri="{BB962C8B-B14F-4D97-AF65-F5344CB8AC3E}">
        <p14:creationId xmlns:p14="http://schemas.microsoft.com/office/powerpoint/2010/main" val="3128381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08E33D-59AB-7FAF-78C8-ED2986DE78AD}"/>
              </a:ext>
            </a:extLst>
          </p:cNvPr>
          <p:cNvSpPr>
            <a:spLocks noGrp="1"/>
          </p:cNvSpPr>
          <p:nvPr>
            <p:ph type="title"/>
          </p:nvPr>
        </p:nvSpPr>
        <p:spPr>
          <a:xfrm>
            <a:off x="1130733" y="75117"/>
            <a:ext cx="10515600" cy="909660"/>
          </a:xfrm>
        </p:spPr>
        <p:txBody>
          <a:bodyPr/>
          <a:lstStyle/>
          <a:p>
            <a:r>
              <a:rPr lang="it-IT"/>
              <a:t>Caratterizzazione e valorizzazione legno</a:t>
            </a:r>
          </a:p>
        </p:txBody>
      </p:sp>
      <p:sp>
        <p:nvSpPr>
          <p:cNvPr id="9" name="Content Placeholder 8">
            <a:extLst>
              <a:ext uri="{FF2B5EF4-FFF2-40B4-BE49-F238E27FC236}">
                <a16:creationId xmlns:a16="http://schemas.microsoft.com/office/drawing/2014/main" id="{36FEB974-5AD1-7105-A8D0-9815D509C761}"/>
              </a:ext>
            </a:extLst>
          </p:cNvPr>
          <p:cNvSpPr>
            <a:spLocks noGrp="1"/>
          </p:cNvSpPr>
          <p:nvPr>
            <p:ph sz="half" idx="2"/>
          </p:nvPr>
        </p:nvSpPr>
        <p:spPr>
          <a:xfrm>
            <a:off x="166254" y="1249125"/>
            <a:ext cx="11819420" cy="4624099"/>
          </a:xfrm>
        </p:spPr>
        <p:txBody>
          <a:bodyPr/>
          <a:lstStyle/>
          <a:p>
            <a:r>
              <a:rPr lang="it-IT" sz="2600"/>
              <a:t>Caratterizzazione del legno e prodotti derivati</a:t>
            </a:r>
          </a:p>
          <a:p>
            <a:r>
              <a:rPr lang="it-IT" sz="2600"/>
              <a:t>Sviluppo di metodi di classificazione per impieghi strutturali</a:t>
            </a:r>
          </a:p>
          <a:p>
            <a:r>
              <a:rPr lang="it-IT" sz="2600"/>
              <a:t>Metodologie non distruttive per la valutazione del legno in laboratorio ed in situ: alberi in piedi, tronchi, segati, edifici di nuova costruzione, strutture antiche.</a:t>
            </a:r>
          </a:p>
          <a:p>
            <a:r>
              <a:rPr lang="it-IT" sz="2600"/>
              <a:t>Formazione tecnico-specialistica</a:t>
            </a:r>
            <a:br>
              <a:rPr lang="it-IT" sz="2600"/>
            </a:br>
            <a:r>
              <a:rPr lang="it-IT" sz="2600"/>
              <a:t>sul legno nelle costruzioni</a:t>
            </a:r>
          </a:p>
          <a:p>
            <a:endParaRPr lang="it-IT"/>
          </a:p>
        </p:txBody>
      </p:sp>
      <p:sp>
        <p:nvSpPr>
          <p:cNvPr id="5" name="TextBox 4">
            <a:extLst>
              <a:ext uri="{FF2B5EF4-FFF2-40B4-BE49-F238E27FC236}">
                <a16:creationId xmlns:a16="http://schemas.microsoft.com/office/drawing/2014/main" id="{5447EE89-E21E-03D7-CB88-717EE97A3B0A}"/>
              </a:ext>
            </a:extLst>
          </p:cNvPr>
          <p:cNvSpPr txBox="1"/>
          <p:nvPr/>
        </p:nvSpPr>
        <p:spPr>
          <a:xfrm>
            <a:off x="8739739" y="6413552"/>
            <a:ext cx="2680157" cy="369332"/>
          </a:xfrm>
          <a:prstGeom prst="rect">
            <a:avLst/>
          </a:prstGeom>
          <a:noFill/>
        </p:spPr>
        <p:txBody>
          <a:bodyPr wrap="none" rtlCol="0">
            <a:spAutoFit/>
          </a:bodyPr>
          <a:lstStyle/>
          <a:p>
            <a:r>
              <a:rPr lang="it-IT"/>
              <a:t>Livorno 10-11 Aprile 2024</a:t>
            </a:r>
            <a:endParaRPr lang="en-GB"/>
          </a:p>
        </p:txBody>
      </p:sp>
      <p:pic>
        <p:nvPicPr>
          <p:cNvPr id="6" name="Graphic 5">
            <a:extLst>
              <a:ext uri="{FF2B5EF4-FFF2-40B4-BE49-F238E27FC236}">
                <a16:creationId xmlns:a16="http://schemas.microsoft.com/office/drawing/2014/main" id="{4A17D9D6-9DF5-CAD1-F73A-4C00359BC1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8831" y="6218413"/>
            <a:ext cx="2574337" cy="639587"/>
          </a:xfrm>
          <a:prstGeom prst="rect">
            <a:avLst/>
          </a:prstGeom>
        </p:spPr>
      </p:pic>
      <p:pic>
        <p:nvPicPr>
          <p:cNvPr id="2" name="Immagine 1" descr="Macintosh HD:Users:Michela:Desktop:esempio.jpg">
            <a:extLst>
              <a:ext uri="{FF2B5EF4-FFF2-40B4-BE49-F238E27FC236}">
                <a16:creationId xmlns:a16="http://schemas.microsoft.com/office/drawing/2014/main" id="{B3E27760-B9AF-2D57-6D85-C9DEB0C5E5C2}"/>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4666793" y="3567546"/>
            <a:ext cx="3729299" cy="2305678"/>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pic>
        <p:nvPicPr>
          <p:cNvPr id="4" name="Immagine 3">
            <a:extLst>
              <a:ext uri="{FF2B5EF4-FFF2-40B4-BE49-F238E27FC236}">
                <a16:creationId xmlns:a16="http://schemas.microsoft.com/office/drawing/2014/main" id="{57CA87B4-E80D-ACDD-6DE9-D0747B054FB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529"/>
                    </a14:imgEffect>
                    <a14:imgEffect>
                      <a14:saturation sat="131000"/>
                    </a14:imgEffect>
                    <a14:imgEffect>
                      <a14:brightnessContrast bright="51000" contrast="14000"/>
                    </a14:imgEffect>
                  </a14:imgLayer>
                </a14:imgProps>
              </a:ext>
              <a:ext uri="{28A0092B-C50C-407E-A947-70E740481C1C}">
                <a14:useLocalDpi xmlns:a14="http://schemas.microsoft.com/office/drawing/2010/main"/>
              </a:ext>
            </a:extLst>
          </a:blip>
          <a:stretch>
            <a:fillRect/>
          </a:stretch>
        </p:blipFill>
        <p:spPr>
          <a:xfrm>
            <a:off x="8981322" y="3011067"/>
            <a:ext cx="2131146" cy="3034752"/>
          </a:xfrm>
          <a:prstGeom prst="rect">
            <a:avLst/>
          </a:prstGeom>
          <a:ln>
            <a:noFill/>
          </a:ln>
          <a:effectLst>
            <a:outerShdw blurRad="292100" dist="139700" dir="2700000" algn="tl" rotWithShape="0">
              <a:srgbClr val="333333">
                <a:alpha val="65000"/>
              </a:srgbClr>
            </a:outerShdw>
          </a:effectLst>
        </p:spPr>
      </p:pic>
      <p:sp>
        <p:nvSpPr>
          <p:cNvPr id="8" name="TextBox 5">
            <a:extLst>
              <a:ext uri="{FF2B5EF4-FFF2-40B4-BE49-F238E27FC236}">
                <a16:creationId xmlns:a16="http://schemas.microsoft.com/office/drawing/2014/main" id="{CF2414F2-BAEE-338B-3546-6D398A7E9FF1}"/>
              </a:ext>
            </a:extLst>
          </p:cNvPr>
          <p:cNvSpPr txBox="1"/>
          <p:nvPr/>
        </p:nvSpPr>
        <p:spPr>
          <a:xfrm>
            <a:off x="538842" y="6413552"/>
            <a:ext cx="2955040" cy="369332"/>
          </a:xfrm>
          <a:prstGeom prst="rect">
            <a:avLst/>
          </a:prstGeom>
          <a:noFill/>
        </p:spPr>
        <p:txBody>
          <a:bodyPr wrap="none" lIns="91440" tIns="45720" rIns="91440" bIns="45720" rtlCol="0" anchor="t">
            <a:spAutoFit/>
          </a:bodyPr>
          <a:lstStyle/>
          <a:p>
            <a:r>
              <a:rPr lang="it-IT">
                <a:latin typeface="Calibri"/>
                <a:cs typeface="Calibri"/>
              </a:rPr>
              <a:t>Filiera legno, Sesto Fiorentino</a:t>
            </a:r>
            <a:endParaRPr lang="it-I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1604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F38AF177-D048-CA26-4188-E7B1A36264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48380" y="3783445"/>
            <a:ext cx="2559756" cy="2629605"/>
          </a:xfrm>
          <a:prstGeom prst="rect">
            <a:avLst/>
          </a:prstGeom>
          <a:ln>
            <a:noFill/>
          </a:ln>
          <a:effectLst>
            <a:outerShdw blurRad="292100" dist="139700" dir="2700000" algn="tl" rotWithShape="0">
              <a:srgbClr val="333333">
                <a:alpha val="65000"/>
              </a:srgbClr>
            </a:outerShdw>
          </a:effectLst>
        </p:spPr>
      </p:pic>
      <p:sp>
        <p:nvSpPr>
          <p:cNvPr id="7" name="Title 6">
            <a:extLst>
              <a:ext uri="{FF2B5EF4-FFF2-40B4-BE49-F238E27FC236}">
                <a16:creationId xmlns:a16="http://schemas.microsoft.com/office/drawing/2014/main" id="{FB4BE0C9-D88E-AB7C-7410-A8B2286EBAD8}"/>
              </a:ext>
            </a:extLst>
          </p:cNvPr>
          <p:cNvSpPr>
            <a:spLocks noGrp="1"/>
          </p:cNvSpPr>
          <p:nvPr>
            <p:ph type="title"/>
          </p:nvPr>
        </p:nvSpPr>
        <p:spPr>
          <a:xfrm>
            <a:off x="242934" y="114094"/>
            <a:ext cx="5848946" cy="637309"/>
          </a:xfrm>
        </p:spPr>
        <p:txBody>
          <a:bodyPr vert="horz" lIns="91440" tIns="45720" rIns="91440" bIns="45720" rtlCol="0" anchor="b">
            <a:normAutofit/>
          </a:bodyPr>
          <a:lstStyle/>
          <a:p>
            <a:r>
              <a:rPr lang="it-IT" sz="2600" b="1"/>
              <a:t>Laboratorio prove fisico-meccaniche</a:t>
            </a:r>
          </a:p>
        </p:txBody>
      </p:sp>
      <p:sp>
        <p:nvSpPr>
          <p:cNvPr id="9" name="Text Placeholder 8">
            <a:extLst>
              <a:ext uri="{FF2B5EF4-FFF2-40B4-BE49-F238E27FC236}">
                <a16:creationId xmlns:a16="http://schemas.microsoft.com/office/drawing/2014/main" id="{A7E32DA7-78DF-C2AC-C98C-F2FF79ECDBAF}"/>
              </a:ext>
            </a:extLst>
          </p:cNvPr>
          <p:cNvSpPr>
            <a:spLocks noGrp="1"/>
          </p:cNvSpPr>
          <p:nvPr>
            <p:ph type="body" sz="half" idx="2"/>
          </p:nvPr>
        </p:nvSpPr>
        <p:spPr>
          <a:xfrm>
            <a:off x="113872" y="824838"/>
            <a:ext cx="6696520" cy="1515477"/>
          </a:xfrm>
        </p:spPr>
        <p:txBody>
          <a:bodyPr>
            <a:noAutofit/>
          </a:bodyPr>
          <a:lstStyle/>
          <a:p>
            <a:pPr marL="285750" indent="-285750">
              <a:buFont typeface="Arial" panose="020B0604020202020204" pitchFamily="34" charset="0"/>
              <a:buChar char="•"/>
            </a:pPr>
            <a:r>
              <a:rPr lang="it-IT" sz="2000"/>
              <a:t>Macchine prova materiali universali (30-50-100-600  kN)</a:t>
            </a:r>
          </a:p>
          <a:p>
            <a:pPr marL="285750" indent="-285750">
              <a:buFont typeface="Arial" panose="020B0604020202020204" pitchFamily="34" charset="0"/>
              <a:buChar char="•"/>
            </a:pPr>
            <a:r>
              <a:rPr lang="it-IT" sz="2000"/>
              <a:t>Camere climatiche</a:t>
            </a:r>
          </a:p>
          <a:p>
            <a:pPr marL="285750" indent="-285750">
              <a:buFont typeface="Arial" panose="020B0604020202020204" pitchFamily="34" charset="0"/>
              <a:buChar char="•"/>
            </a:pPr>
            <a:r>
              <a:rPr lang="it-IT" sz="2000"/>
              <a:t>Stufe</a:t>
            </a:r>
          </a:p>
          <a:p>
            <a:pPr marL="285750" indent="-285750">
              <a:buFont typeface="Arial" panose="020B0604020202020204" pitchFamily="34" charset="0"/>
              <a:buChar char="•"/>
            </a:pPr>
            <a:r>
              <a:rPr lang="it-IT" sz="2000"/>
              <a:t>Autoclave</a:t>
            </a:r>
          </a:p>
        </p:txBody>
      </p:sp>
      <p:sp>
        <p:nvSpPr>
          <p:cNvPr id="5" name="TextBox 4">
            <a:extLst>
              <a:ext uri="{FF2B5EF4-FFF2-40B4-BE49-F238E27FC236}">
                <a16:creationId xmlns:a16="http://schemas.microsoft.com/office/drawing/2014/main" id="{F2557D34-55ED-467E-6D15-7F3001D2052E}"/>
              </a:ext>
            </a:extLst>
          </p:cNvPr>
          <p:cNvSpPr txBox="1"/>
          <p:nvPr/>
        </p:nvSpPr>
        <p:spPr>
          <a:xfrm>
            <a:off x="8739739" y="6413552"/>
            <a:ext cx="2680157" cy="369332"/>
          </a:xfrm>
          <a:prstGeom prst="rect">
            <a:avLst/>
          </a:prstGeom>
          <a:noFill/>
        </p:spPr>
        <p:txBody>
          <a:bodyPr wrap="none" rtlCol="0">
            <a:spAutoFit/>
          </a:bodyPr>
          <a:lstStyle/>
          <a:p>
            <a:r>
              <a:rPr lang="it-IT"/>
              <a:t>Livorno 10-11 Aprile 2024</a:t>
            </a:r>
            <a:endParaRPr lang="en-GB"/>
          </a:p>
        </p:txBody>
      </p:sp>
      <p:pic>
        <p:nvPicPr>
          <p:cNvPr id="6" name="Graphic 5">
            <a:extLst>
              <a:ext uri="{FF2B5EF4-FFF2-40B4-BE49-F238E27FC236}">
                <a16:creationId xmlns:a16="http://schemas.microsoft.com/office/drawing/2014/main" id="{ACDA45CC-2EED-5E83-6FAB-125E92BCA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08831" y="6218413"/>
            <a:ext cx="2574337" cy="639587"/>
          </a:xfrm>
          <a:prstGeom prst="rect">
            <a:avLst/>
          </a:prstGeom>
        </p:spPr>
      </p:pic>
      <p:sp>
        <p:nvSpPr>
          <p:cNvPr id="2" name="Title 6">
            <a:extLst>
              <a:ext uri="{FF2B5EF4-FFF2-40B4-BE49-F238E27FC236}">
                <a16:creationId xmlns:a16="http://schemas.microsoft.com/office/drawing/2014/main" id="{C776897B-8DE0-D9B8-39F2-56C090257B9F}"/>
              </a:ext>
            </a:extLst>
          </p:cNvPr>
          <p:cNvSpPr txBox="1">
            <a:spLocks/>
          </p:cNvSpPr>
          <p:nvPr/>
        </p:nvSpPr>
        <p:spPr>
          <a:xfrm>
            <a:off x="5283721" y="2231864"/>
            <a:ext cx="4796096" cy="63730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it-IT" sz="2600" b="1"/>
              <a:t>Laboratorio prove non distruttive</a:t>
            </a:r>
          </a:p>
        </p:txBody>
      </p:sp>
      <p:sp>
        <p:nvSpPr>
          <p:cNvPr id="3" name="Title 6">
            <a:extLst>
              <a:ext uri="{FF2B5EF4-FFF2-40B4-BE49-F238E27FC236}">
                <a16:creationId xmlns:a16="http://schemas.microsoft.com/office/drawing/2014/main" id="{AD8E760A-97B1-4A5A-46BC-03E8F96E1EED}"/>
              </a:ext>
            </a:extLst>
          </p:cNvPr>
          <p:cNvSpPr txBox="1">
            <a:spLocks/>
          </p:cNvSpPr>
          <p:nvPr/>
        </p:nvSpPr>
        <p:spPr>
          <a:xfrm>
            <a:off x="113872" y="4279735"/>
            <a:ext cx="4514399" cy="544094"/>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it-IT" b="1"/>
              <a:t>Laboratorio Lavorazione legno</a:t>
            </a:r>
          </a:p>
        </p:txBody>
      </p:sp>
      <p:sp>
        <p:nvSpPr>
          <p:cNvPr id="4" name="Text Placeholder 8">
            <a:extLst>
              <a:ext uri="{FF2B5EF4-FFF2-40B4-BE49-F238E27FC236}">
                <a16:creationId xmlns:a16="http://schemas.microsoft.com/office/drawing/2014/main" id="{0B429A6A-0CCC-DFEE-21B5-1684FC8CF279}"/>
              </a:ext>
            </a:extLst>
          </p:cNvPr>
          <p:cNvSpPr txBox="1">
            <a:spLocks/>
          </p:cNvSpPr>
          <p:nvPr/>
        </p:nvSpPr>
        <p:spPr>
          <a:xfrm>
            <a:off x="5436605" y="2954767"/>
            <a:ext cx="5607334" cy="29299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it-IT" sz="2000"/>
              <a:t>Strumenti portatili per analisi soniche e ultrasoniche (HM220, </a:t>
            </a:r>
            <a:r>
              <a:rPr lang="it-IT" sz="2000" err="1"/>
              <a:t>Sylvatest</a:t>
            </a:r>
            <a:r>
              <a:rPr lang="it-IT" sz="2000"/>
              <a:t>, MTG, </a:t>
            </a:r>
            <a:r>
              <a:rPr lang="it-IT" sz="2000" err="1"/>
              <a:t>ViSCAN</a:t>
            </a:r>
            <a:r>
              <a:rPr lang="it-IT" sz="2000"/>
              <a:t> </a:t>
            </a:r>
            <a:r>
              <a:rPr lang="it-IT" sz="2000" err="1"/>
              <a:t>Portable</a:t>
            </a:r>
            <a:r>
              <a:rPr lang="it-IT" sz="2000"/>
              <a:t>)</a:t>
            </a:r>
          </a:p>
          <a:p>
            <a:pPr marL="285750" indent="-285750">
              <a:buFont typeface="Arial" panose="020B0604020202020204" pitchFamily="34" charset="0"/>
              <a:buChar char="•"/>
            </a:pPr>
            <a:r>
              <a:rPr lang="it-IT" sz="2000"/>
              <a:t>Scanner portatile (</a:t>
            </a:r>
            <a:r>
              <a:rPr lang="it-IT" sz="2000" err="1"/>
              <a:t>vSLAM</a:t>
            </a:r>
            <a:r>
              <a:rPr lang="it-IT" sz="2000"/>
              <a:t> 3D)</a:t>
            </a:r>
          </a:p>
          <a:p>
            <a:pPr marL="285750" indent="-285750">
              <a:buFont typeface="Arial" panose="020B0604020202020204" pitchFamily="34" charset="0"/>
              <a:buChar char="•"/>
            </a:pPr>
            <a:r>
              <a:rPr lang="it-IT" sz="2000"/>
              <a:t>Trapano dinamometrico</a:t>
            </a:r>
            <a:br>
              <a:rPr lang="it-IT" sz="2000"/>
            </a:br>
            <a:r>
              <a:rPr lang="it-IT" sz="2000"/>
              <a:t>(Resi PD 500)</a:t>
            </a:r>
          </a:p>
          <a:p>
            <a:pPr marL="285750" indent="-285750">
              <a:buFont typeface="Arial" panose="020B0604020202020204" pitchFamily="34" charset="0"/>
              <a:buChar char="•"/>
            </a:pPr>
            <a:r>
              <a:rPr lang="it-IT" sz="2000"/>
              <a:t>Tomografo  a raggi X (</a:t>
            </a:r>
            <a:r>
              <a:rPr lang="it-IT" sz="2000" err="1"/>
              <a:t>MiTO</a:t>
            </a:r>
            <a:r>
              <a:rPr lang="it-IT" sz="2000"/>
              <a:t>)</a:t>
            </a:r>
          </a:p>
          <a:p>
            <a:pPr marL="285750" indent="-285750">
              <a:buFont typeface="Arial" panose="020B0604020202020204" pitchFamily="34" charset="0"/>
              <a:buChar char="•"/>
            </a:pPr>
            <a:r>
              <a:rPr lang="it-IT" sz="2000"/>
              <a:t>Scanner </a:t>
            </a:r>
            <a:r>
              <a:rPr lang="it-IT" sz="2000" err="1"/>
              <a:t>multisensore</a:t>
            </a:r>
            <a:r>
              <a:rPr lang="it-IT" sz="2000"/>
              <a:t> (</a:t>
            </a:r>
            <a:r>
              <a:rPr lang="it-IT" sz="2000" err="1"/>
              <a:t>Goldeneye</a:t>
            </a:r>
            <a:r>
              <a:rPr lang="it-IT" sz="2000"/>
              <a:t>)</a:t>
            </a:r>
          </a:p>
          <a:p>
            <a:pPr marL="285750" indent="-285750">
              <a:buFont typeface="Arial" panose="020B0604020202020204" pitchFamily="34" charset="0"/>
              <a:buChar char="•"/>
            </a:pPr>
            <a:endParaRPr lang="it-IT" sz="2000"/>
          </a:p>
          <a:p>
            <a:pPr marL="285750" indent="-285750">
              <a:buFont typeface="Arial" panose="020B0604020202020204" pitchFamily="34" charset="0"/>
              <a:buChar char="•"/>
            </a:pPr>
            <a:endParaRPr lang="it-IT" sz="2000"/>
          </a:p>
          <a:p>
            <a:endParaRPr lang="it-IT" sz="2000"/>
          </a:p>
        </p:txBody>
      </p:sp>
      <p:sp>
        <p:nvSpPr>
          <p:cNvPr id="10" name="Text Placeholder 8">
            <a:extLst>
              <a:ext uri="{FF2B5EF4-FFF2-40B4-BE49-F238E27FC236}">
                <a16:creationId xmlns:a16="http://schemas.microsoft.com/office/drawing/2014/main" id="{BC35F05D-57D2-DD87-EA8F-F5DBEAFF7881}"/>
              </a:ext>
            </a:extLst>
          </p:cNvPr>
          <p:cNvSpPr txBox="1">
            <a:spLocks/>
          </p:cNvSpPr>
          <p:nvPr/>
        </p:nvSpPr>
        <p:spPr>
          <a:xfrm>
            <a:off x="183864" y="4838176"/>
            <a:ext cx="3767866" cy="19776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it-IT" sz="2000"/>
              <a:t>Sega a nastro</a:t>
            </a:r>
          </a:p>
          <a:p>
            <a:pPr marL="285750" indent="-285750">
              <a:buFont typeface="Arial" panose="020B0604020202020204" pitchFamily="34" charset="0"/>
              <a:buChar char="•"/>
            </a:pPr>
            <a:r>
              <a:rPr lang="it-IT" sz="2000"/>
              <a:t>Sega circolare</a:t>
            </a:r>
          </a:p>
          <a:p>
            <a:pPr marL="285750" indent="-285750">
              <a:buFont typeface="Arial" panose="020B0604020202020204" pitchFamily="34" charset="0"/>
              <a:buChar char="•"/>
            </a:pPr>
            <a:r>
              <a:rPr lang="it-IT" sz="2000"/>
              <a:t>Pialla </a:t>
            </a:r>
          </a:p>
          <a:p>
            <a:pPr marL="285750" indent="-285750">
              <a:buFont typeface="Arial" panose="020B0604020202020204" pitchFamily="34" charset="0"/>
              <a:buChar char="•"/>
            </a:pPr>
            <a:r>
              <a:rPr lang="it-IT" sz="2000" err="1"/>
              <a:t>Scartatrice</a:t>
            </a:r>
            <a:endParaRPr lang="it-IT" sz="2000"/>
          </a:p>
          <a:p>
            <a:pPr marL="285750" indent="-285750">
              <a:buFont typeface="Arial" panose="020B0604020202020204" pitchFamily="34" charset="0"/>
              <a:buChar char="•"/>
            </a:pPr>
            <a:r>
              <a:rPr lang="it-IT" sz="2000"/>
              <a:t>Trapano a colonna</a:t>
            </a:r>
          </a:p>
          <a:p>
            <a:pPr marL="285750" indent="-285750">
              <a:buFont typeface="Arial" panose="020B0604020202020204" pitchFamily="34" charset="0"/>
              <a:buChar char="•"/>
            </a:pPr>
            <a:endParaRPr lang="it-IT" sz="2000"/>
          </a:p>
          <a:p>
            <a:endParaRPr lang="it-IT" sz="2000"/>
          </a:p>
        </p:txBody>
      </p:sp>
      <p:pic>
        <p:nvPicPr>
          <p:cNvPr id="11" name="Immagine 10" descr="IMG_2910.JPG">
            <a:extLst>
              <a:ext uri="{FF2B5EF4-FFF2-40B4-BE49-F238E27FC236}">
                <a16:creationId xmlns:a16="http://schemas.microsoft.com/office/drawing/2014/main" id="{87766AEA-BCF0-4FF0-677D-CA8F990A194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16956" y="1398208"/>
            <a:ext cx="1876279" cy="2501705"/>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id="{3FAD25A5-2272-CB18-471C-3712F74A24A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2536"/>
          <a:stretch/>
        </p:blipFill>
        <p:spPr bwMode="auto">
          <a:xfrm>
            <a:off x="9895542" y="201161"/>
            <a:ext cx="2112594" cy="233926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5" name="Picture 2" descr="Timber Grader MTG">
            <a:extLst>
              <a:ext uri="{FF2B5EF4-FFF2-40B4-BE49-F238E27FC236}">
                <a16:creationId xmlns:a16="http://schemas.microsoft.com/office/drawing/2014/main" id="{5B576369-4BD0-D86B-6494-3755EBBAA77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810392" y="210662"/>
            <a:ext cx="2442251" cy="1829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Immagine 7" descr="castagno_8926.JPG">
            <a:extLst>
              <a:ext uri="{FF2B5EF4-FFF2-40B4-BE49-F238E27FC236}">
                <a16:creationId xmlns:a16="http://schemas.microsoft.com/office/drawing/2014/main" id="{FCFE68B7-2A1F-9ED6-66C0-430BCD358F0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7315" y="2386258"/>
            <a:ext cx="2494063" cy="18705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60863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add191a-05d6-4cdd-935b-319f6e9fc145">
      <Terms xmlns="http://schemas.microsoft.com/office/infopath/2007/PartnerControls"/>
    </lcf76f155ced4ddcb4097134ff3c332f>
    <TaxCatchAll xmlns="e13f0aa7-a3a4-4c0e-a85c-c46f6459d38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806AA0CFF73CCD47B616C6D7FE75A3F4" ma:contentTypeVersion="11" ma:contentTypeDescription="Creare un nuovo documento." ma:contentTypeScope="" ma:versionID="58de89d0597e58c0a7fa3cc0ce26d4f3">
  <xsd:schema xmlns:xsd="http://www.w3.org/2001/XMLSchema" xmlns:xs="http://www.w3.org/2001/XMLSchema" xmlns:p="http://schemas.microsoft.com/office/2006/metadata/properties" xmlns:ns2="6add191a-05d6-4cdd-935b-319f6e9fc145" xmlns:ns3="e13f0aa7-a3a4-4c0e-a85c-c46f6459d38c" targetNamespace="http://schemas.microsoft.com/office/2006/metadata/properties" ma:root="true" ma:fieldsID="d6b5d2329cca937a3d9044ed7186956a" ns2:_="" ns3:_="">
    <xsd:import namespace="6add191a-05d6-4cdd-935b-319f6e9fc145"/>
    <xsd:import namespace="e13f0aa7-a3a4-4c0e-a85c-c46f6459d38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dd191a-05d6-4cdd-935b-319f6e9fc1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Tag immagine" ma:readOnly="false" ma:fieldId="{5cf76f15-5ced-4ddc-b409-7134ff3c332f}" ma:taxonomyMulti="true" ma:sspId="e5505f8f-da62-40e5-a116-f08e7003152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3f0aa7-a3a4-4c0e-a85c-c46f6459d38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8723c98-50ef-4ecd-ab6b-621a9cd02500}" ma:internalName="TaxCatchAll" ma:showField="CatchAllData" ma:web="e13f0aa7-a3a4-4c0e-a85c-c46f6459d3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E48051-1432-4707-B87B-5022369C27F5}">
  <ds:schemaRefs>
    <ds:schemaRef ds:uri="6add191a-05d6-4cdd-935b-319f6e9fc145"/>
    <ds:schemaRef ds:uri="e13f0aa7-a3a4-4c0e-a85c-c46f6459d3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9025521-A2B1-42FE-ABF8-9BCB6DC1E0CA}">
  <ds:schemaRefs>
    <ds:schemaRef ds:uri="6add191a-05d6-4cdd-935b-319f6e9fc145"/>
    <ds:schemaRef ds:uri="e13f0aa7-a3a4-4c0e-a85c-c46f6459d3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57A8605-91AB-4D54-8E15-E203372628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115</TotalTime>
  <Words>1667</Words>
  <Application>Microsoft Macintosh PowerPoint</Application>
  <PresentationFormat>Widescreen</PresentationFormat>
  <Paragraphs>174</Paragraphs>
  <Slides>16</Slides>
  <Notes>6</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16</vt:i4>
      </vt:variant>
    </vt:vector>
  </HeadingPairs>
  <TitlesOfParts>
    <vt:vector size="21" baseType="lpstr">
      <vt:lpstr>Aptos</vt:lpstr>
      <vt:lpstr>Aptos Display</vt:lpstr>
      <vt:lpstr>Arial</vt:lpstr>
      <vt:lpstr>Calibri</vt:lpstr>
      <vt:lpstr>Office Theme</vt:lpstr>
      <vt:lpstr>Laboratori Filiera legno IBE-Sesto</vt:lpstr>
      <vt:lpstr>Laboratorio di:</vt:lpstr>
      <vt:lpstr>Utilizzazioni forestali</vt:lpstr>
      <vt:lpstr>Attrezzature e personale</vt:lpstr>
      <vt:lpstr>Biodegradazione e Preservazione del legno</vt:lpstr>
      <vt:lpstr>Attrezzature e sviluppi futuri</vt:lpstr>
      <vt:lpstr>Presentazione standard di PowerPoint</vt:lpstr>
      <vt:lpstr>Caratterizzazione e valorizzazione legno</vt:lpstr>
      <vt:lpstr>Laboratorio prove fisico-meccaniche</vt:lpstr>
      <vt:lpstr>Presentazione standard di PowerPoint</vt:lpstr>
      <vt:lpstr>Presentazione standard di PowerPoint</vt:lpstr>
      <vt:lpstr>Presentazione standard di PowerPoint</vt:lpstr>
      <vt:lpstr>Caratterizzazione anatomica del legno: esperienze e attività</vt:lpstr>
      <vt:lpstr>Caratterizzazione del legno archeologico imbibito</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Nicola Macchioni</cp:lastModifiedBy>
  <cp:revision>91</cp:revision>
  <dcterms:created xsi:type="dcterms:W3CDTF">2024-03-18T16:27:36Z</dcterms:created>
  <dcterms:modified xsi:type="dcterms:W3CDTF">2024-04-10T07:38:16Z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0x010100806AA0CFF73CCD47B616C6D7FE75A3F4</vt:lpwstr>
  </property>
  <property fmtid="{D5CDD505-2E9C-101B-9397-08002B2CF9AE}" pid="3" name="MediaServiceImageTags">
    <vt:lpwstr/>
  </property>
</Properties>
</file>