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822" r:id="rId2"/>
    <p:sldId id="409" r:id="rId3"/>
    <p:sldId id="277" r:id="rId4"/>
    <p:sldId id="819" r:id="rId5"/>
    <p:sldId id="264" r:id="rId6"/>
    <p:sldId id="266" r:id="rId7"/>
    <p:sldId id="821" r:id="rId8"/>
    <p:sldId id="823" r:id="rId9"/>
    <p:sldId id="415" r:id="rId10"/>
    <p:sldId id="269" r:id="rId11"/>
    <p:sldId id="270" r:id="rId12"/>
    <p:sldId id="274" r:id="rId13"/>
  </p:sldIdLst>
  <p:sldSz cx="243713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7F7F7F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7F7F7F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7F7F7F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7F7F7F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7F7F7F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7F7F7F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7F7F7F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7F7F7F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7F7F7F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300"/>
    <a:srgbClr val="B152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7F7F7F"/>
        </a:fontRef>
        <a:srgbClr val="7F7F7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7F7F7F"/>
        </a:fontRef>
        <a:srgbClr val="7F7F7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7F7F7F"/>
        </a:fontRef>
        <a:srgbClr val="7F7F7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/>
      <a:tcStyle>
        <a:tcBdr/>
        <a:fill>
          <a:solidFill>
            <a:srgbClr val="FCE9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7F7F7F"/>
        </a:fontRef>
        <a:srgbClr val="7F7F7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CECEC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7F7F7F"/>
        </a:fontRef>
        <a:srgbClr val="7F7F7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7F7F7F"/>
              </a:solidFill>
              <a:prstDash val="solid"/>
              <a:round/>
            </a:ln>
          </a:top>
          <a:bottom>
            <a:ln w="25400" cap="flat">
              <a:solidFill>
                <a:srgbClr val="7F7F7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F7F7F"/>
              </a:solidFill>
              <a:prstDash val="solid"/>
              <a:round/>
            </a:ln>
          </a:top>
          <a:bottom>
            <a:ln w="25400" cap="flat">
              <a:solidFill>
                <a:srgbClr val="7F7F7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7F7F7F"/>
        </a:fontRef>
        <a:srgbClr val="7F7F7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7D7D7"/>
          </a:solidFill>
        </a:fill>
      </a:tcStyle>
    </a:wholeTbl>
    <a:band2H>
      <a:tcTxStyle/>
      <a:tcStyle>
        <a:tcBdr/>
        <a:fill>
          <a:solidFill>
            <a:srgbClr val="ECEC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7F7F7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7F7F7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7F7F7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7F7F7F"/>
        </a:fontRef>
        <a:srgbClr val="7F7F7F"/>
      </a:tcTxStyle>
      <a:tcStyle>
        <a:tcBdr>
          <a:left>
            <a:ln w="12700" cap="flat">
              <a:solidFill>
                <a:srgbClr val="7F7F7F"/>
              </a:solidFill>
              <a:prstDash val="solid"/>
              <a:round/>
            </a:ln>
          </a:left>
          <a:right>
            <a:ln w="12700" cap="flat">
              <a:solidFill>
                <a:srgbClr val="7F7F7F"/>
              </a:solidFill>
              <a:prstDash val="solid"/>
              <a:round/>
            </a:ln>
          </a:right>
          <a:top>
            <a:ln w="12700" cap="flat">
              <a:solidFill>
                <a:srgbClr val="7F7F7F"/>
              </a:solidFill>
              <a:prstDash val="solid"/>
              <a:round/>
            </a:ln>
          </a:top>
          <a:bottom>
            <a:ln w="12700" cap="flat">
              <a:solidFill>
                <a:srgbClr val="7F7F7F"/>
              </a:solidFill>
              <a:prstDash val="solid"/>
              <a:round/>
            </a:ln>
          </a:bottom>
          <a:insideH>
            <a:ln w="12700" cap="flat">
              <a:solidFill>
                <a:srgbClr val="7F7F7F"/>
              </a:solidFill>
              <a:prstDash val="solid"/>
              <a:round/>
            </a:ln>
          </a:insideH>
          <a:insideV>
            <a:ln w="12700" cap="flat">
              <a:solidFill>
                <a:srgbClr val="7F7F7F"/>
              </a:solidFill>
              <a:prstDash val="solid"/>
              <a:round/>
            </a:ln>
          </a:insideV>
        </a:tcBdr>
        <a:fill>
          <a:solidFill>
            <a:srgbClr val="7F7F7F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7F7F7F"/>
        </a:fontRef>
        <a:srgbClr val="7F7F7F"/>
      </a:tcTxStyle>
      <a:tcStyle>
        <a:tcBdr>
          <a:left>
            <a:ln w="12700" cap="flat">
              <a:solidFill>
                <a:srgbClr val="7F7F7F"/>
              </a:solidFill>
              <a:prstDash val="solid"/>
              <a:round/>
            </a:ln>
          </a:left>
          <a:right>
            <a:ln w="12700" cap="flat">
              <a:solidFill>
                <a:srgbClr val="7F7F7F"/>
              </a:solidFill>
              <a:prstDash val="solid"/>
              <a:round/>
            </a:ln>
          </a:right>
          <a:top>
            <a:ln w="12700" cap="flat">
              <a:solidFill>
                <a:srgbClr val="7F7F7F"/>
              </a:solidFill>
              <a:prstDash val="solid"/>
              <a:round/>
            </a:ln>
          </a:top>
          <a:bottom>
            <a:ln w="12700" cap="flat">
              <a:solidFill>
                <a:srgbClr val="7F7F7F"/>
              </a:solidFill>
              <a:prstDash val="solid"/>
              <a:round/>
            </a:ln>
          </a:bottom>
          <a:insideH>
            <a:ln w="12700" cap="flat">
              <a:solidFill>
                <a:srgbClr val="7F7F7F"/>
              </a:solidFill>
              <a:prstDash val="solid"/>
              <a:round/>
            </a:ln>
          </a:insideH>
          <a:insideV>
            <a:ln w="12700" cap="flat">
              <a:solidFill>
                <a:srgbClr val="7F7F7F"/>
              </a:solidFill>
              <a:prstDash val="solid"/>
              <a:round/>
            </a:ln>
          </a:insideV>
        </a:tcBdr>
        <a:fill>
          <a:solidFill>
            <a:srgbClr val="7F7F7F">
              <a:alpha val="20000"/>
            </a:srgbClr>
          </a:solidFill>
        </a:fill>
      </a:tcStyle>
    </a:firstCol>
    <a:lastRow>
      <a:tcTxStyle b="on" i="off">
        <a:fontRef idx="minor">
          <a:srgbClr val="7F7F7F"/>
        </a:fontRef>
        <a:srgbClr val="7F7F7F"/>
      </a:tcTxStyle>
      <a:tcStyle>
        <a:tcBdr>
          <a:left>
            <a:ln w="12700" cap="flat">
              <a:solidFill>
                <a:srgbClr val="7F7F7F"/>
              </a:solidFill>
              <a:prstDash val="solid"/>
              <a:round/>
            </a:ln>
          </a:left>
          <a:right>
            <a:ln w="12700" cap="flat">
              <a:solidFill>
                <a:srgbClr val="7F7F7F"/>
              </a:solidFill>
              <a:prstDash val="solid"/>
              <a:round/>
            </a:ln>
          </a:right>
          <a:top>
            <a:ln w="50800" cap="flat">
              <a:solidFill>
                <a:srgbClr val="7F7F7F"/>
              </a:solidFill>
              <a:prstDash val="solid"/>
              <a:round/>
            </a:ln>
          </a:top>
          <a:bottom>
            <a:ln w="12700" cap="flat">
              <a:solidFill>
                <a:srgbClr val="7F7F7F"/>
              </a:solidFill>
              <a:prstDash val="solid"/>
              <a:round/>
            </a:ln>
          </a:bottom>
          <a:insideH>
            <a:ln w="12700" cap="flat">
              <a:solidFill>
                <a:srgbClr val="7F7F7F"/>
              </a:solidFill>
              <a:prstDash val="solid"/>
              <a:round/>
            </a:ln>
          </a:insideH>
          <a:insideV>
            <a:ln w="12700" cap="flat">
              <a:solidFill>
                <a:srgbClr val="7F7F7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7F7F7F"/>
        </a:fontRef>
        <a:srgbClr val="7F7F7F"/>
      </a:tcTxStyle>
      <a:tcStyle>
        <a:tcBdr>
          <a:left>
            <a:ln w="12700" cap="flat">
              <a:solidFill>
                <a:srgbClr val="7F7F7F"/>
              </a:solidFill>
              <a:prstDash val="solid"/>
              <a:round/>
            </a:ln>
          </a:left>
          <a:right>
            <a:ln w="12700" cap="flat">
              <a:solidFill>
                <a:srgbClr val="7F7F7F"/>
              </a:solidFill>
              <a:prstDash val="solid"/>
              <a:round/>
            </a:ln>
          </a:right>
          <a:top>
            <a:ln w="12700" cap="flat">
              <a:solidFill>
                <a:srgbClr val="7F7F7F"/>
              </a:solidFill>
              <a:prstDash val="solid"/>
              <a:round/>
            </a:ln>
          </a:top>
          <a:bottom>
            <a:ln w="25400" cap="flat">
              <a:solidFill>
                <a:srgbClr val="7F7F7F"/>
              </a:solidFill>
              <a:prstDash val="solid"/>
              <a:round/>
            </a:ln>
          </a:bottom>
          <a:insideH>
            <a:ln w="12700" cap="flat">
              <a:solidFill>
                <a:srgbClr val="7F7F7F"/>
              </a:solidFill>
              <a:prstDash val="solid"/>
              <a:round/>
            </a:ln>
          </a:insideH>
          <a:insideV>
            <a:ln w="12700" cap="flat">
              <a:solidFill>
                <a:srgbClr val="7F7F7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80"/>
    <p:restoredTop sz="90785"/>
  </p:normalViewPr>
  <p:slideViewPr>
    <p:cSldViewPr snapToGrid="0" snapToObjects="1">
      <p:cViewPr>
        <p:scale>
          <a:sx n="40" d="100"/>
          <a:sy n="40" d="100"/>
        </p:scale>
        <p:origin x="1016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" name="Shape 4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1217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21346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400" i="1" noProof="0" dirty="0">
              <a:effectLst/>
              <a:latin typeface="+mn-lt"/>
              <a:ea typeface="+mn-ea"/>
              <a:cs typeface="+mn-cs"/>
              <a:sym typeface="Arial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7270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8740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 sz="1600">
                <a:latin typeface="+mj-lt"/>
                <a:ea typeface="+mj-ea"/>
                <a:cs typeface="+mj-cs"/>
                <a:sym typeface="Helvetica"/>
              </a:defRPr>
            </a:pPr>
            <a:endParaRPr lang="en-GB" sz="1400" noProof="0"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181596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2" name="Shape 3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Clr>
                <a:srgbClr val="151515"/>
              </a:buClr>
              <a:buSzPts val="1800"/>
              <a:buFont typeface="Helvetica"/>
              <a:buNone/>
              <a:defRPr sz="1800">
                <a:solidFill>
                  <a:srgbClr val="151515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lang="en-GB" noProof="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3" name="Shape 3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Clr>
                <a:srgbClr val="151515"/>
              </a:buClr>
              <a:buSzPts val="1800"/>
              <a:buFont typeface="Helvetica"/>
              <a:buNone/>
              <a:defRPr sz="1800">
                <a:solidFill>
                  <a:srgbClr val="151515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lang="en-GB" sz="2800" b="0" noProof="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5" name="Shape 39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>
                <a:latin typeface="+mj-lt"/>
                <a:ea typeface="+mj-ea"/>
                <a:cs typeface="+mj-cs"/>
                <a:sym typeface="Helvetica"/>
              </a:defRPr>
            </a:pPr>
            <a:endParaRPr lang="en-GB" sz="2200" noProof="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hape 51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2" name="Shape 5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indent="-139700">
              <a:buClr>
                <a:srgbClr val="000000"/>
              </a:buClr>
              <a:buSzPts val="2200"/>
              <a:buFont typeface="Helvetica"/>
              <a:buChar char="●"/>
              <a:defRPr sz="22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hape 51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2" name="Shape 5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indent="-139700">
              <a:buClr>
                <a:srgbClr val="000000"/>
              </a:buClr>
              <a:buSzPts val="2200"/>
              <a:buFont typeface="Helvetica"/>
              <a:buChar char="●"/>
              <a:defRPr sz="22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208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2000" b="0" noProof="0" dirty="0"/>
          </a:p>
        </p:txBody>
      </p:sp>
    </p:spTree>
    <p:extLst>
      <p:ext uri="{BB962C8B-B14F-4D97-AF65-F5344CB8AC3E}">
        <p14:creationId xmlns:p14="http://schemas.microsoft.com/office/powerpoint/2010/main" val="710667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>
            <a:spLocks noGrp="1"/>
          </p:cNvSpPr>
          <p:nvPr>
            <p:ph type="title"/>
          </p:nvPr>
        </p:nvSpPr>
        <p:spPr>
          <a:xfrm>
            <a:off x="1218564" y="184149"/>
            <a:ext cx="21934171" cy="301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 anchor="ctr"/>
          <a:lstStyle/>
          <a:p>
            <a:r>
              <a:t>Titolo Testo</a:t>
            </a:r>
          </a:p>
        </p:txBody>
      </p:sp>
      <p:sp>
        <p:nvSpPr>
          <p:cNvPr id="3" name="Corpo livello uno…"/>
          <p:cNvSpPr txBox="1">
            <a:spLocks noGrp="1"/>
          </p:cNvSpPr>
          <p:nvPr>
            <p:ph type="body" idx="1"/>
          </p:nvPr>
        </p:nvSpPr>
        <p:spPr>
          <a:xfrm>
            <a:off x="1218564" y="3200400"/>
            <a:ext cx="21934171" cy="1051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779461" y="12344400"/>
            <a:ext cx="5686638" cy="7366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22860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22860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22860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22860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22860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22860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22860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22860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22860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gif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5.png"/><Relationship Id="rId4" Type="http://schemas.openxmlformats.org/officeDocument/2006/relationships/image" Target="../media/image41.png"/><Relationship Id="rId9" Type="http://schemas.openxmlformats.org/officeDocument/2006/relationships/image" Target="../media/image4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6.png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image" Target="../media/image29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r.magno@ibimet.cnr.it" TargetMode="External"/><Relationship Id="rId11" Type="http://schemas.openxmlformats.org/officeDocument/2006/relationships/image" Target="../media/image34.png"/><Relationship Id="rId5" Type="http://schemas.openxmlformats.org/officeDocument/2006/relationships/hyperlink" Target="mailto:drought@climateservices.it" TargetMode="External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hyperlink" Target="http://yourdomain.com/" TargetMode="External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orcia">
            <a:extLst>
              <a:ext uri="{FF2B5EF4-FFF2-40B4-BE49-F238E27FC236}">
                <a16:creationId xmlns:a16="http://schemas.microsoft.com/office/drawing/2014/main" id="{DF16BB7B-4B8E-0B0F-14DF-34BEE8BD91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 crackSpacing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265" b="24329"/>
          <a:stretch/>
        </p:blipFill>
        <p:spPr bwMode="auto">
          <a:xfrm>
            <a:off x="-1" y="-57150"/>
            <a:ext cx="24435881" cy="13831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hape 59">
            <a:extLst>
              <a:ext uri="{FF2B5EF4-FFF2-40B4-BE49-F238E27FC236}">
                <a16:creationId xmlns:a16="http://schemas.microsoft.com/office/drawing/2014/main" id="{DDD83570-EFDA-471C-8CF3-85525819138F}"/>
              </a:ext>
            </a:extLst>
          </p:cNvPr>
          <p:cNvSpPr/>
          <p:nvPr/>
        </p:nvSpPr>
        <p:spPr>
          <a:xfrm>
            <a:off x="-1" y="-57150"/>
            <a:ext cx="24428458" cy="13831516"/>
          </a:xfrm>
          <a:prstGeom prst="rect">
            <a:avLst/>
          </a:prstGeom>
          <a:solidFill>
            <a:srgbClr val="151515">
              <a:alpha val="50075"/>
            </a:srgbClr>
          </a:solidFill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Lato Light"/>
              <a:buNone/>
            </a:pPr>
            <a:endParaRPr sz="3600" b="0" i="0" u="none" strike="noStrike" cap="none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0" name="Google Shape;20;p1"/>
          <p:cNvSpPr txBox="1"/>
          <p:nvPr/>
        </p:nvSpPr>
        <p:spPr>
          <a:xfrm>
            <a:off x="2900918" y="2937968"/>
            <a:ext cx="18257282" cy="2811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8000" b="1">
                <a:solidFill>
                  <a:srgbClr val="FFFFFF"/>
                </a:solidFill>
              </a:defRPr>
            </a:pPr>
            <a:r>
              <a:rPr lang="it-IT" sz="8800"/>
              <a:t>L’Osservatorio Siccità:</a:t>
            </a:r>
          </a:p>
          <a:p>
            <a:pPr>
              <a:defRPr sz="8000" b="1">
                <a:solidFill>
                  <a:srgbClr val="FFFFFF"/>
                </a:solidFill>
              </a:defRPr>
            </a:pPr>
            <a:r>
              <a:rPr lang="it-IT" sz="8800"/>
              <a:t>un servizio climatico multi-utente</a:t>
            </a:r>
          </a:p>
        </p:txBody>
      </p:sp>
      <p:pic>
        <p:nvPicPr>
          <p:cNvPr id="53" name="Google Shape;23;p1" descr="Google Shape;23;p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34309" y="11555138"/>
            <a:ext cx="5963396" cy="1544592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4140941-710B-DA2B-177E-01C6DBC1AA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95" y="11379200"/>
            <a:ext cx="7432992" cy="172053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3EE522D8-2173-C0FE-F0D6-A6423D539F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3" b="430"/>
          <a:stretch/>
        </p:blipFill>
        <p:spPr>
          <a:xfrm>
            <a:off x="3331638" y="8367205"/>
            <a:ext cx="5090883" cy="5049053"/>
          </a:xfrm>
          <a:prstGeom prst="rect">
            <a:avLst/>
          </a:prstGeom>
        </p:spPr>
      </p:pic>
      <p:pic>
        <p:nvPicPr>
          <p:cNvPr id="3" name="Immagine 2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1B0FDF15-AF7B-87D3-9FFD-C952BEF7E2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5"/>
          <a:stretch/>
        </p:blipFill>
        <p:spPr>
          <a:xfrm>
            <a:off x="2668771" y="988787"/>
            <a:ext cx="5068759" cy="4385175"/>
          </a:xfrm>
          <a:prstGeom prst="rect">
            <a:avLst/>
          </a:prstGeom>
        </p:spPr>
      </p:pic>
      <p:grpSp>
        <p:nvGrpSpPr>
          <p:cNvPr id="424" name="Gruppo"/>
          <p:cNvGrpSpPr/>
          <p:nvPr/>
        </p:nvGrpSpPr>
        <p:grpSpPr>
          <a:xfrm>
            <a:off x="2227771" y="338076"/>
            <a:ext cx="7087374" cy="5625646"/>
            <a:chOff x="0" y="-1"/>
            <a:chExt cx="7087372" cy="5625645"/>
          </a:xfrm>
        </p:grpSpPr>
        <p:sp>
          <p:nvSpPr>
            <p:cNvPr id="419" name="Rettangolo"/>
            <p:cNvSpPr/>
            <p:nvPr/>
          </p:nvSpPr>
          <p:spPr>
            <a:xfrm>
              <a:off x="0" y="-1"/>
              <a:ext cx="7087372" cy="5625645"/>
            </a:xfrm>
            <a:prstGeom prst="rect">
              <a:avLst/>
            </a:prstGeom>
            <a:noFill/>
            <a:ln w="25400" cap="flat">
              <a:solidFill>
                <a:srgbClr val="ED48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lang="en-GB"/>
            </a:p>
          </p:txBody>
        </p:sp>
        <p:sp>
          <p:nvSpPr>
            <p:cNvPr id="420" name="Google Shape;351;p10"/>
            <p:cNvSpPr/>
            <p:nvPr/>
          </p:nvSpPr>
          <p:spPr>
            <a:xfrm>
              <a:off x="942055" y="68397"/>
              <a:ext cx="5898322" cy="523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/>
            <a:p>
              <a:pPr>
                <a:defRPr sz="2800" b="1">
                  <a:solidFill>
                    <a:srgbClr val="000000"/>
                  </a:solidFill>
                </a:defRPr>
              </a:pPr>
              <a:r>
                <a:rPr lang="en-GB" dirty="0"/>
                <a:t>Standardized Precipitation Index</a:t>
              </a:r>
            </a:p>
          </p:txBody>
        </p:sp>
        <p:sp>
          <p:nvSpPr>
            <p:cNvPr id="421" name="Google Shape;360;p10"/>
            <p:cNvSpPr/>
            <p:nvPr/>
          </p:nvSpPr>
          <p:spPr>
            <a:xfrm>
              <a:off x="180129" y="95427"/>
              <a:ext cx="558801" cy="482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5855"/>
                  </a:moveTo>
                  <a:lnTo>
                    <a:pt x="1633" y="10800"/>
                  </a:lnTo>
                  <a:lnTo>
                    <a:pt x="4615" y="9156"/>
                  </a:lnTo>
                  <a:lnTo>
                    <a:pt x="10589" y="12450"/>
                  </a:lnTo>
                  <a:lnTo>
                    <a:pt x="10591" y="12446"/>
                  </a:lnTo>
                  <a:cubicBezTo>
                    <a:pt x="10654" y="12482"/>
                    <a:pt x="10724" y="12505"/>
                    <a:pt x="10800" y="12505"/>
                  </a:cubicBezTo>
                  <a:cubicBezTo>
                    <a:pt x="10876" y="12505"/>
                    <a:pt x="10946" y="12482"/>
                    <a:pt x="11009" y="12446"/>
                  </a:cubicBezTo>
                  <a:lnTo>
                    <a:pt x="11011" y="12450"/>
                  </a:lnTo>
                  <a:lnTo>
                    <a:pt x="16985" y="9156"/>
                  </a:lnTo>
                  <a:lnTo>
                    <a:pt x="19967" y="10800"/>
                  </a:lnTo>
                  <a:cubicBezTo>
                    <a:pt x="19967" y="10800"/>
                    <a:pt x="10800" y="15855"/>
                    <a:pt x="10800" y="15855"/>
                  </a:cubicBezTo>
                  <a:close/>
                  <a:moveTo>
                    <a:pt x="19967" y="15347"/>
                  </a:moveTo>
                  <a:lnTo>
                    <a:pt x="10800" y="20402"/>
                  </a:lnTo>
                  <a:lnTo>
                    <a:pt x="1633" y="15347"/>
                  </a:lnTo>
                  <a:lnTo>
                    <a:pt x="4615" y="13703"/>
                  </a:lnTo>
                  <a:lnTo>
                    <a:pt x="10589" y="16997"/>
                  </a:lnTo>
                  <a:lnTo>
                    <a:pt x="10591" y="16994"/>
                  </a:lnTo>
                  <a:cubicBezTo>
                    <a:pt x="10654" y="17029"/>
                    <a:pt x="10724" y="17053"/>
                    <a:pt x="10800" y="17053"/>
                  </a:cubicBezTo>
                  <a:cubicBezTo>
                    <a:pt x="10876" y="17053"/>
                    <a:pt x="10946" y="17029"/>
                    <a:pt x="11009" y="16994"/>
                  </a:cubicBezTo>
                  <a:lnTo>
                    <a:pt x="11011" y="16997"/>
                  </a:lnTo>
                  <a:lnTo>
                    <a:pt x="16985" y="13703"/>
                  </a:lnTo>
                  <a:cubicBezTo>
                    <a:pt x="16985" y="13703"/>
                    <a:pt x="19967" y="15347"/>
                    <a:pt x="19967" y="15347"/>
                  </a:cubicBezTo>
                  <a:close/>
                  <a:moveTo>
                    <a:pt x="1633" y="6253"/>
                  </a:moveTo>
                  <a:lnTo>
                    <a:pt x="10800" y="1198"/>
                  </a:lnTo>
                  <a:lnTo>
                    <a:pt x="19967" y="6253"/>
                  </a:lnTo>
                  <a:lnTo>
                    <a:pt x="10800" y="11307"/>
                  </a:lnTo>
                  <a:cubicBezTo>
                    <a:pt x="10800" y="11307"/>
                    <a:pt x="1633" y="6253"/>
                    <a:pt x="1633" y="6253"/>
                  </a:cubicBezTo>
                  <a:close/>
                  <a:moveTo>
                    <a:pt x="21600" y="10800"/>
                  </a:moveTo>
                  <a:cubicBezTo>
                    <a:pt x="21600" y="10574"/>
                    <a:pt x="21484" y="10383"/>
                    <a:pt x="21319" y="10290"/>
                  </a:cubicBezTo>
                  <a:lnTo>
                    <a:pt x="21320" y="10287"/>
                  </a:lnTo>
                  <a:lnTo>
                    <a:pt x="18127" y="8526"/>
                  </a:lnTo>
                  <a:lnTo>
                    <a:pt x="21320" y="6766"/>
                  </a:lnTo>
                  <a:lnTo>
                    <a:pt x="21319" y="6762"/>
                  </a:lnTo>
                  <a:cubicBezTo>
                    <a:pt x="21484" y="6671"/>
                    <a:pt x="21600" y="6479"/>
                    <a:pt x="21600" y="6253"/>
                  </a:cubicBezTo>
                  <a:cubicBezTo>
                    <a:pt x="21600" y="6027"/>
                    <a:pt x="21484" y="5835"/>
                    <a:pt x="21319" y="5743"/>
                  </a:cubicBezTo>
                  <a:lnTo>
                    <a:pt x="21320" y="5740"/>
                  </a:lnTo>
                  <a:lnTo>
                    <a:pt x="11011" y="56"/>
                  </a:lnTo>
                  <a:lnTo>
                    <a:pt x="11009" y="59"/>
                  </a:lnTo>
                  <a:cubicBezTo>
                    <a:pt x="10946" y="23"/>
                    <a:pt x="10876" y="0"/>
                    <a:pt x="10800" y="0"/>
                  </a:cubicBezTo>
                  <a:cubicBezTo>
                    <a:pt x="10724" y="0"/>
                    <a:pt x="10654" y="23"/>
                    <a:pt x="10591" y="59"/>
                  </a:cubicBezTo>
                  <a:lnTo>
                    <a:pt x="10589" y="56"/>
                  </a:lnTo>
                  <a:lnTo>
                    <a:pt x="280" y="5740"/>
                  </a:lnTo>
                  <a:lnTo>
                    <a:pt x="281" y="5743"/>
                  </a:lnTo>
                  <a:cubicBezTo>
                    <a:pt x="116" y="5835"/>
                    <a:pt x="0" y="6027"/>
                    <a:pt x="0" y="6253"/>
                  </a:cubicBezTo>
                  <a:cubicBezTo>
                    <a:pt x="0" y="6479"/>
                    <a:pt x="116" y="6671"/>
                    <a:pt x="281" y="6762"/>
                  </a:cubicBezTo>
                  <a:lnTo>
                    <a:pt x="280" y="6766"/>
                  </a:lnTo>
                  <a:lnTo>
                    <a:pt x="3473" y="8526"/>
                  </a:lnTo>
                  <a:lnTo>
                    <a:pt x="280" y="10287"/>
                  </a:lnTo>
                  <a:lnTo>
                    <a:pt x="281" y="10290"/>
                  </a:lnTo>
                  <a:cubicBezTo>
                    <a:pt x="116" y="10383"/>
                    <a:pt x="0" y="10574"/>
                    <a:pt x="0" y="10800"/>
                  </a:cubicBezTo>
                  <a:cubicBezTo>
                    <a:pt x="0" y="11026"/>
                    <a:pt x="116" y="11218"/>
                    <a:pt x="281" y="11310"/>
                  </a:cubicBezTo>
                  <a:lnTo>
                    <a:pt x="280" y="11313"/>
                  </a:lnTo>
                  <a:lnTo>
                    <a:pt x="3473" y="13074"/>
                  </a:lnTo>
                  <a:lnTo>
                    <a:pt x="280" y="14834"/>
                  </a:lnTo>
                  <a:lnTo>
                    <a:pt x="281" y="14838"/>
                  </a:lnTo>
                  <a:cubicBezTo>
                    <a:pt x="116" y="14930"/>
                    <a:pt x="0" y="15121"/>
                    <a:pt x="0" y="15347"/>
                  </a:cubicBezTo>
                  <a:cubicBezTo>
                    <a:pt x="0" y="15574"/>
                    <a:pt x="116" y="15765"/>
                    <a:pt x="281" y="15857"/>
                  </a:cubicBezTo>
                  <a:lnTo>
                    <a:pt x="280" y="15860"/>
                  </a:lnTo>
                  <a:lnTo>
                    <a:pt x="10589" y="21544"/>
                  </a:lnTo>
                  <a:lnTo>
                    <a:pt x="10591" y="21541"/>
                  </a:lnTo>
                  <a:cubicBezTo>
                    <a:pt x="10654" y="21577"/>
                    <a:pt x="10724" y="21600"/>
                    <a:pt x="10800" y="21600"/>
                  </a:cubicBezTo>
                  <a:cubicBezTo>
                    <a:pt x="10876" y="21600"/>
                    <a:pt x="10946" y="21577"/>
                    <a:pt x="11009" y="21541"/>
                  </a:cubicBezTo>
                  <a:lnTo>
                    <a:pt x="11011" y="21544"/>
                  </a:lnTo>
                  <a:lnTo>
                    <a:pt x="21320" y="15860"/>
                  </a:lnTo>
                  <a:lnTo>
                    <a:pt x="21319" y="15857"/>
                  </a:lnTo>
                  <a:cubicBezTo>
                    <a:pt x="21484" y="15765"/>
                    <a:pt x="21600" y="15574"/>
                    <a:pt x="21600" y="15347"/>
                  </a:cubicBezTo>
                  <a:cubicBezTo>
                    <a:pt x="21600" y="15121"/>
                    <a:pt x="21484" y="14930"/>
                    <a:pt x="21319" y="14838"/>
                  </a:cubicBezTo>
                  <a:lnTo>
                    <a:pt x="21320" y="14834"/>
                  </a:lnTo>
                  <a:lnTo>
                    <a:pt x="18127" y="13074"/>
                  </a:lnTo>
                  <a:lnTo>
                    <a:pt x="21320" y="11313"/>
                  </a:lnTo>
                  <a:lnTo>
                    <a:pt x="21319" y="11310"/>
                  </a:lnTo>
                  <a:cubicBezTo>
                    <a:pt x="21484" y="11218"/>
                    <a:pt x="21600" y="11026"/>
                    <a:pt x="21600" y="10800"/>
                  </a:cubicBezTo>
                </a:path>
              </a:pathLst>
            </a:custGeom>
            <a:solidFill>
              <a:srgbClr val="ED482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 lang="en-GB"/>
            </a:p>
          </p:txBody>
        </p:sp>
        <p:sp>
          <p:nvSpPr>
            <p:cNvPr id="423" name="Google Shape;363;p10"/>
            <p:cNvSpPr/>
            <p:nvPr/>
          </p:nvSpPr>
          <p:spPr>
            <a:xfrm>
              <a:off x="5084999" y="950946"/>
              <a:ext cx="1839728" cy="707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 marL="993775" indent="-993775" algn="r">
                <a:defRPr sz="2000" b="1">
                  <a:solidFill>
                    <a:srgbClr val="000000"/>
                  </a:solidFill>
                </a:defRPr>
              </a:lvl1pPr>
            </a:lstStyle>
            <a:p>
              <a:r>
                <a:rPr lang="en-GB" dirty="0"/>
                <a:t>(1, 3, 6, 12, 24 </a:t>
              </a:r>
              <a:r>
                <a:rPr lang="en-GB" dirty="0" err="1"/>
                <a:t>mesi</a:t>
              </a:r>
              <a:r>
                <a:rPr lang="en-GB" dirty="0"/>
                <a:t>)</a:t>
              </a:r>
            </a:p>
          </p:txBody>
        </p:sp>
      </p:grpSp>
      <p:grpSp>
        <p:nvGrpSpPr>
          <p:cNvPr id="430" name="Gruppo"/>
          <p:cNvGrpSpPr/>
          <p:nvPr/>
        </p:nvGrpSpPr>
        <p:grpSpPr>
          <a:xfrm>
            <a:off x="9590196" y="338076"/>
            <a:ext cx="7084138" cy="5625646"/>
            <a:chOff x="0" y="-1"/>
            <a:chExt cx="7084136" cy="5625645"/>
          </a:xfrm>
        </p:grpSpPr>
        <p:sp>
          <p:nvSpPr>
            <p:cNvPr id="425" name="Rettangolo"/>
            <p:cNvSpPr/>
            <p:nvPr/>
          </p:nvSpPr>
          <p:spPr>
            <a:xfrm>
              <a:off x="0" y="-1"/>
              <a:ext cx="7084136" cy="5625645"/>
            </a:xfrm>
            <a:prstGeom prst="rect">
              <a:avLst/>
            </a:prstGeom>
            <a:noFill/>
            <a:ln w="25400" cap="flat">
              <a:solidFill>
                <a:srgbClr val="ED48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lang="en-GB"/>
            </a:p>
          </p:txBody>
        </p:sp>
        <p:sp>
          <p:nvSpPr>
            <p:cNvPr id="427" name="Google Shape;357;p10"/>
            <p:cNvSpPr/>
            <p:nvPr/>
          </p:nvSpPr>
          <p:spPr>
            <a:xfrm>
              <a:off x="1021102" y="102669"/>
              <a:ext cx="5855462" cy="523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>
                <a:defRPr sz="2800" b="1">
                  <a:solidFill>
                    <a:srgbClr val="000000"/>
                  </a:solidFill>
                </a:defRPr>
              </a:lvl1pPr>
            </a:lstStyle>
            <a:p>
              <a:r>
                <a:rPr lang="en-GB" dirty="0"/>
                <a:t>LST anomalies</a:t>
              </a:r>
            </a:p>
          </p:txBody>
        </p:sp>
        <p:sp>
          <p:nvSpPr>
            <p:cNvPr id="428" name="Google Shape;358;p10"/>
            <p:cNvSpPr/>
            <p:nvPr/>
          </p:nvSpPr>
          <p:spPr>
            <a:xfrm>
              <a:off x="208424" y="99344"/>
              <a:ext cx="612530" cy="503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5855"/>
                  </a:moveTo>
                  <a:lnTo>
                    <a:pt x="1633" y="10800"/>
                  </a:lnTo>
                  <a:lnTo>
                    <a:pt x="4615" y="9156"/>
                  </a:lnTo>
                  <a:lnTo>
                    <a:pt x="10589" y="12450"/>
                  </a:lnTo>
                  <a:lnTo>
                    <a:pt x="10591" y="12446"/>
                  </a:lnTo>
                  <a:cubicBezTo>
                    <a:pt x="10654" y="12482"/>
                    <a:pt x="10724" y="12505"/>
                    <a:pt x="10800" y="12505"/>
                  </a:cubicBezTo>
                  <a:cubicBezTo>
                    <a:pt x="10876" y="12505"/>
                    <a:pt x="10946" y="12482"/>
                    <a:pt x="11009" y="12446"/>
                  </a:cubicBezTo>
                  <a:lnTo>
                    <a:pt x="11011" y="12450"/>
                  </a:lnTo>
                  <a:lnTo>
                    <a:pt x="16985" y="9156"/>
                  </a:lnTo>
                  <a:lnTo>
                    <a:pt x="19967" y="10800"/>
                  </a:lnTo>
                  <a:cubicBezTo>
                    <a:pt x="19967" y="10800"/>
                    <a:pt x="10800" y="15855"/>
                    <a:pt x="10800" y="15855"/>
                  </a:cubicBezTo>
                  <a:close/>
                  <a:moveTo>
                    <a:pt x="19967" y="15347"/>
                  </a:moveTo>
                  <a:lnTo>
                    <a:pt x="10800" y="20402"/>
                  </a:lnTo>
                  <a:lnTo>
                    <a:pt x="1633" y="15347"/>
                  </a:lnTo>
                  <a:lnTo>
                    <a:pt x="4615" y="13703"/>
                  </a:lnTo>
                  <a:lnTo>
                    <a:pt x="10589" y="16997"/>
                  </a:lnTo>
                  <a:lnTo>
                    <a:pt x="10591" y="16994"/>
                  </a:lnTo>
                  <a:cubicBezTo>
                    <a:pt x="10654" y="17029"/>
                    <a:pt x="10724" y="17053"/>
                    <a:pt x="10800" y="17053"/>
                  </a:cubicBezTo>
                  <a:cubicBezTo>
                    <a:pt x="10876" y="17053"/>
                    <a:pt x="10946" y="17029"/>
                    <a:pt x="11009" y="16994"/>
                  </a:cubicBezTo>
                  <a:lnTo>
                    <a:pt x="11011" y="16997"/>
                  </a:lnTo>
                  <a:lnTo>
                    <a:pt x="16985" y="13703"/>
                  </a:lnTo>
                  <a:cubicBezTo>
                    <a:pt x="16985" y="13703"/>
                    <a:pt x="19967" y="15347"/>
                    <a:pt x="19967" y="15347"/>
                  </a:cubicBezTo>
                  <a:close/>
                  <a:moveTo>
                    <a:pt x="1633" y="6253"/>
                  </a:moveTo>
                  <a:lnTo>
                    <a:pt x="10800" y="1198"/>
                  </a:lnTo>
                  <a:lnTo>
                    <a:pt x="19967" y="6253"/>
                  </a:lnTo>
                  <a:lnTo>
                    <a:pt x="10800" y="11307"/>
                  </a:lnTo>
                  <a:cubicBezTo>
                    <a:pt x="10800" y="11307"/>
                    <a:pt x="1633" y="6253"/>
                    <a:pt x="1633" y="6253"/>
                  </a:cubicBezTo>
                  <a:close/>
                  <a:moveTo>
                    <a:pt x="21600" y="10800"/>
                  </a:moveTo>
                  <a:cubicBezTo>
                    <a:pt x="21600" y="10574"/>
                    <a:pt x="21484" y="10383"/>
                    <a:pt x="21319" y="10290"/>
                  </a:cubicBezTo>
                  <a:lnTo>
                    <a:pt x="21320" y="10287"/>
                  </a:lnTo>
                  <a:lnTo>
                    <a:pt x="18127" y="8526"/>
                  </a:lnTo>
                  <a:lnTo>
                    <a:pt x="21320" y="6766"/>
                  </a:lnTo>
                  <a:lnTo>
                    <a:pt x="21319" y="6762"/>
                  </a:lnTo>
                  <a:cubicBezTo>
                    <a:pt x="21484" y="6671"/>
                    <a:pt x="21600" y="6479"/>
                    <a:pt x="21600" y="6253"/>
                  </a:cubicBezTo>
                  <a:cubicBezTo>
                    <a:pt x="21600" y="6027"/>
                    <a:pt x="21484" y="5835"/>
                    <a:pt x="21319" y="5743"/>
                  </a:cubicBezTo>
                  <a:lnTo>
                    <a:pt x="21320" y="5740"/>
                  </a:lnTo>
                  <a:lnTo>
                    <a:pt x="11011" y="56"/>
                  </a:lnTo>
                  <a:lnTo>
                    <a:pt x="11009" y="59"/>
                  </a:lnTo>
                  <a:cubicBezTo>
                    <a:pt x="10946" y="23"/>
                    <a:pt x="10876" y="0"/>
                    <a:pt x="10800" y="0"/>
                  </a:cubicBezTo>
                  <a:cubicBezTo>
                    <a:pt x="10724" y="0"/>
                    <a:pt x="10654" y="23"/>
                    <a:pt x="10591" y="59"/>
                  </a:cubicBezTo>
                  <a:lnTo>
                    <a:pt x="10589" y="56"/>
                  </a:lnTo>
                  <a:lnTo>
                    <a:pt x="280" y="5740"/>
                  </a:lnTo>
                  <a:lnTo>
                    <a:pt x="281" y="5743"/>
                  </a:lnTo>
                  <a:cubicBezTo>
                    <a:pt x="116" y="5835"/>
                    <a:pt x="0" y="6027"/>
                    <a:pt x="0" y="6253"/>
                  </a:cubicBezTo>
                  <a:cubicBezTo>
                    <a:pt x="0" y="6479"/>
                    <a:pt x="116" y="6671"/>
                    <a:pt x="281" y="6762"/>
                  </a:cubicBezTo>
                  <a:lnTo>
                    <a:pt x="280" y="6766"/>
                  </a:lnTo>
                  <a:lnTo>
                    <a:pt x="3473" y="8526"/>
                  </a:lnTo>
                  <a:lnTo>
                    <a:pt x="280" y="10287"/>
                  </a:lnTo>
                  <a:lnTo>
                    <a:pt x="281" y="10290"/>
                  </a:lnTo>
                  <a:cubicBezTo>
                    <a:pt x="116" y="10383"/>
                    <a:pt x="0" y="10574"/>
                    <a:pt x="0" y="10800"/>
                  </a:cubicBezTo>
                  <a:cubicBezTo>
                    <a:pt x="0" y="11026"/>
                    <a:pt x="116" y="11218"/>
                    <a:pt x="281" y="11310"/>
                  </a:cubicBezTo>
                  <a:lnTo>
                    <a:pt x="280" y="11313"/>
                  </a:lnTo>
                  <a:lnTo>
                    <a:pt x="3473" y="13074"/>
                  </a:lnTo>
                  <a:lnTo>
                    <a:pt x="280" y="14834"/>
                  </a:lnTo>
                  <a:lnTo>
                    <a:pt x="281" y="14838"/>
                  </a:lnTo>
                  <a:cubicBezTo>
                    <a:pt x="116" y="14930"/>
                    <a:pt x="0" y="15121"/>
                    <a:pt x="0" y="15347"/>
                  </a:cubicBezTo>
                  <a:cubicBezTo>
                    <a:pt x="0" y="15574"/>
                    <a:pt x="116" y="15765"/>
                    <a:pt x="281" y="15857"/>
                  </a:cubicBezTo>
                  <a:lnTo>
                    <a:pt x="280" y="15860"/>
                  </a:lnTo>
                  <a:lnTo>
                    <a:pt x="10589" y="21544"/>
                  </a:lnTo>
                  <a:lnTo>
                    <a:pt x="10591" y="21541"/>
                  </a:lnTo>
                  <a:cubicBezTo>
                    <a:pt x="10654" y="21577"/>
                    <a:pt x="10724" y="21600"/>
                    <a:pt x="10800" y="21600"/>
                  </a:cubicBezTo>
                  <a:cubicBezTo>
                    <a:pt x="10876" y="21600"/>
                    <a:pt x="10946" y="21577"/>
                    <a:pt x="11009" y="21541"/>
                  </a:cubicBezTo>
                  <a:lnTo>
                    <a:pt x="11011" y="21544"/>
                  </a:lnTo>
                  <a:lnTo>
                    <a:pt x="21320" y="15860"/>
                  </a:lnTo>
                  <a:lnTo>
                    <a:pt x="21319" y="15857"/>
                  </a:lnTo>
                  <a:cubicBezTo>
                    <a:pt x="21484" y="15765"/>
                    <a:pt x="21600" y="15574"/>
                    <a:pt x="21600" y="15347"/>
                  </a:cubicBezTo>
                  <a:cubicBezTo>
                    <a:pt x="21600" y="15121"/>
                    <a:pt x="21484" y="14930"/>
                    <a:pt x="21319" y="14838"/>
                  </a:cubicBezTo>
                  <a:lnTo>
                    <a:pt x="21320" y="14834"/>
                  </a:lnTo>
                  <a:lnTo>
                    <a:pt x="18127" y="13074"/>
                  </a:lnTo>
                  <a:lnTo>
                    <a:pt x="21320" y="11313"/>
                  </a:lnTo>
                  <a:lnTo>
                    <a:pt x="21319" y="11310"/>
                  </a:lnTo>
                  <a:cubicBezTo>
                    <a:pt x="21484" y="11218"/>
                    <a:pt x="21600" y="11026"/>
                    <a:pt x="21600" y="10800"/>
                  </a:cubicBezTo>
                </a:path>
              </a:pathLst>
            </a:custGeom>
            <a:solidFill>
              <a:srgbClr val="ED482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2800">
                  <a:solidFill>
                    <a:srgbClr val="FFFFFF"/>
                  </a:solidFill>
                  <a:latin typeface="Poppins Light"/>
                  <a:ea typeface="Poppins Light"/>
                  <a:cs typeface="Poppins Light"/>
                  <a:sym typeface="Poppins Light"/>
                </a:defRPr>
              </a:pPr>
              <a:endParaRPr lang="en-GB"/>
            </a:p>
          </p:txBody>
        </p:sp>
      </p:grpSp>
      <p:sp>
        <p:nvSpPr>
          <p:cNvPr id="431" name="Rettangolo"/>
          <p:cNvSpPr/>
          <p:nvPr/>
        </p:nvSpPr>
        <p:spPr>
          <a:xfrm>
            <a:off x="9653390" y="7752278"/>
            <a:ext cx="7083911" cy="5625646"/>
          </a:xfrm>
          <a:prstGeom prst="rect">
            <a:avLst/>
          </a:prstGeom>
          <a:noFill/>
          <a:ln w="25400" cap="flat">
            <a:solidFill>
              <a:srgbClr val="ED482F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lang="en-GB"/>
          </a:p>
        </p:txBody>
      </p:sp>
      <p:sp>
        <p:nvSpPr>
          <p:cNvPr id="433" name="Google Shape;355;p10"/>
          <p:cNvSpPr/>
          <p:nvPr/>
        </p:nvSpPr>
        <p:spPr>
          <a:xfrm>
            <a:off x="10741945" y="7824960"/>
            <a:ext cx="5694077" cy="5231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 numCol="1" anchor="ctr">
            <a:spAutoFit/>
          </a:bodyPr>
          <a:lstStyle>
            <a:lvl1pPr>
              <a:defRPr sz="2800" b="1">
                <a:solidFill>
                  <a:srgbClr val="000000"/>
                </a:solidFill>
              </a:defRPr>
            </a:lvl1pPr>
          </a:lstStyle>
          <a:p>
            <a:r>
              <a:rPr lang="en-GB" dirty="0"/>
              <a:t>VPD anomalies</a:t>
            </a:r>
          </a:p>
        </p:txBody>
      </p:sp>
      <p:sp>
        <p:nvSpPr>
          <p:cNvPr id="434" name="Google Shape;356;p10"/>
          <p:cNvSpPr/>
          <p:nvPr/>
        </p:nvSpPr>
        <p:spPr>
          <a:xfrm>
            <a:off x="9980068" y="7831644"/>
            <a:ext cx="612530" cy="5031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5855"/>
                </a:moveTo>
                <a:lnTo>
                  <a:pt x="1633" y="10800"/>
                </a:lnTo>
                <a:lnTo>
                  <a:pt x="4615" y="9156"/>
                </a:lnTo>
                <a:lnTo>
                  <a:pt x="10589" y="12450"/>
                </a:lnTo>
                <a:lnTo>
                  <a:pt x="10591" y="12446"/>
                </a:lnTo>
                <a:cubicBezTo>
                  <a:pt x="10654" y="12482"/>
                  <a:pt x="10724" y="12505"/>
                  <a:pt x="10800" y="12505"/>
                </a:cubicBezTo>
                <a:cubicBezTo>
                  <a:pt x="10876" y="12505"/>
                  <a:pt x="10946" y="12482"/>
                  <a:pt x="11009" y="12446"/>
                </a:cubicBezTo>
                <a:lnTo>
                  <a:pt x="11011" y="12450"/>
                </a:lnTo>
                <a:lnTo>
                  <a:pt x="16985" y="9156"/>
                </a:lnTo>
                <a:lnTo>
                  <a:pt x="19967" y="10800"/>
                </a:lnTo>
                <a:cubicBezTo>
                  <a:pt x="19967" y="10800"/>
                  <a:pt x="10800" y="15855"/>
                  <a:pt x="10800" y="15855"/>
                </a:cubicBezTo>
                <a:close/>
                <a:moveTo>
                  <a:pt x="19967" y="15347"/>
                </a:moveTo>
                <a:lnTo>
                  <a:pt x="10800" y="20402"/>
                </a:lnTo>
                <a:lnTo>
                  <a:pt x="1633" y="15347"/>
                </a:lnTo>
                <a:lnTo>
                  <a:pt x="4615" y="13703"/>
                </a:lnTo>
                <a:lnTo>
                  <a:pt x="10589" y="16997"/>
                </a:lnTo>
                <a:lnTo>
                  <a:pt x="10591" y="16994"/>
                </a:lnTo>
                <a:cubicBezTo>
                  <a:pt x="10654" y="17029"/>
                  <a:pt x="10724" y="17053"/>
                  <a:pt x="10800" y="17053"/>
                </a:cubicBezTo>
                <a:cubicBezTo>
                  <a:pt x="10876" y="17053"/>
                  <a:pt x="10946" y="17029"/>
                  <a:pt x="11009" y="16994"/>
                </a:cubicBezTo>
                <a:lnTo>
                  <a:pt x="11011" y="16997"/>
                </a:lnTo>
                <a:lnTo>
                  <a:pt x="16985" y="13703"/>
                </a:lnTo>
                <a:cubicBezTo>
                  <a:pt x="16985" y="13703"/>
                  <a:pt x="19967" y="15347"/>
                  <a:pt x="19967" y="15347"/>
                </a:cubicBezTo>
                <a:close/>
                <a:moveTo>
                  <a:pt x="1633" y="6253"/>
                </a:moveTo>
                <a:lnTo>
                  <a:pt x="10800" y="1198"/>
                </a:lnTo>
                <a:lnTo>
                  <a:pt x="19967" y="6253"/>
                </a:lnTo>
                <a:lnTo>
                  <a:pt x="10800" y="11307"/>
                </a:lnTo>
                <a:cubicBezTo>
                  <a:pt x="10800" y="11307"/>
                  <a:pt x="1633" y="6253"/>
                  <a:pt x="1633" y="6253"/>
                </a:cubicBezTo>
                <a:close/>
                <a:moveTo>
                  <a:pt x="21600" y="10800"/>
                </a:moveTo>
                <a:cubicBezTo>
                  <a:pt x="21600" y="10574"/>
                  <a:pt x="21484" y="10383"/>
                  <a:pt x="21319" y="10290"/>
                </a:cubicBezTo>
                <a:lnTo>
                  <a:pt x="21320" y="10287"/>
                </a:lnTo>
                <a:lnTo>
                  <a:pt x="18127" y="8526"/>
                </a:lnTo>
                <a:lnTo>
                  <a:pt x="21320" y="6766"/>
                </a:lnTo>
                <a:lnTo>
                  <a:pt x="21319" y="6762"/>
                </a:lnTo>
                <a:cubicBezTo>
                  <a:pt x="21484" y="6671"/>
                  <a:pt x="21600" y="6479"/>
                  <a:pt x="21600" y="6253"/>
                </a:cubicBezTo>
                <a:cubicBezTo>
                  <a:pt x="21600" y="6027"/>
                  <a:pt x="21484" y="5835"/>
                  <a:pt x="21319" y="5743"/>
                </a:cubicBezTo>
                <a:lnTo>
                  <a:pt x="21320" y="5740"/>
                </a:lnTo>
                <a:lnTo>
                  <a:pt x="11011" y="56"/>
                </a:lnTo>
                <a:lnTo>
                  <a:pt x="11009" y="59"/>
                </a:lnTo>
                <a:cubicBezTo>
                  <a:pt x="10946" y="23"/>
                  <a:pt x="10876" y="0"/>
                  <a:pt x="10800" y="0"/>
                </a:cubicBezTo>
                <a:cubicBezTo>
                  <a:pt x="10724" y="0"/>
                  <a:pt x="10654" y="23"/>
                  <a:pt x="10591" y="59"/>
                </a:cubicBezTo>
                <a:lnTo>
                  <a:pt x="10589" y="56"/>
                </a:lnTo>
                <a:lnTo>
                  <a:pt x="280" y="5740"/>
                </a:lnTo>
                <a:lnTo>
                  <a:pt x="281" y="5743"/>
                </a:lnTo>
                <a:cubicBezTo>
                  <a:pt x="116" y="5835"/>
                  <a:pt x="0" y="6027"/>
                  <a:pt x="0" y="6253"/>
                </a:cubicBezTo>
                <a:cubicBezTo>
                  <a:pt x="0" y="6479"/>
                  <a:pt x="116" y="6671"/>
                  <a:pt x="281" y="6762"/>
                </a:cubicBezTo>
                <a:lnTo>
                  <a:pt x="280" y="6766"/>
                </a:lnTo>
                <a:lnTo>
                  <a:pt x="3473" y="8526"/>
                </a:lnTo>
                <a:lnTo>
                  <a:pt x="280" y="10287"/>
                </a:lnTo>
                <a:lnTo>
                  <a:pt x="281" y="10290"/>
                </a:lnTo>
                <a:cubicBezTo>
                  <a:pt x="116" y="10383"/>
                  <a:pt x="0" y="10574"/>
                  <a:pt x="0" y="10800"/>
                </a:cubicBezTo>
                <a:cubicBezTo>
                  <a:pt x="0" y="11026"/>
                  <a:pt x="116" y="11218"/>
                  <a:pt x="281" y="11310"/>
                </a:cubicBezTo>
                <a:lnTo>
                  <a:pt x="280" y="11313"/>
                </a:lnTo>
                <a:lnTo>
                  <a:pt x="3473" y="13074"/>
                </a:lnTo>
                <a:lnTo>
                  <a:pt x="280" y="14834"/>
                </a:lnTo>
                <a:lnTo>
                  <a:pt x="281" y="14838"/>
                </a:lnTo>
                <a:cubicBezTo>
                  <a:pt x="116" y="14930"/>
                  <a:pt x="0" y="15121"/>
                  <a:pt x="0" y="15347"/>
                </a:cubicBezTo>
                <a:cubicBezTo>
                  <a:pt x="0" y="15574"/>
                  <a:pt x="116" y="15765"/>
                  <a:pt x="281" y="15857"/>
                </a:cubicBezTo>
                <a:lnTo>
                  <a:pt x="280" y="15860"/>
                </a:lnTo>
                <a:lnTo>
                  <a:pt x="10589" y="21544"/>
                </a:lnTo>
                <a:lnTo>
                  <a:pt x="10591" y="21541"/>
                </a:lnTo>
                <a:cubicBezTo>
                  <a:pt x="10654" y="21577"/>
                  <a:pt x="10724" y="21600"/>
                  <a:pt x="10800" y="21600"/>
                </a:cubicBezTo>
                <a:cubicBezTo>
                  <a:pt x="10876" y="21600"/>
                  <a:pt x="10946" y="21577"/>
                  <a:pt x="11009" y="21541"/>
                </a:cubicBezTo>
                <a:lnTo>
                  <a:pt x="11011" y="21544"/>
                </a:lnTo>
                <a:lnTo>
                  <a:pt x="21320" y="15860"/>
                </a:lnTo>
                <a:lnTo>
                  <a:pt x="21319" y="15857"/>
                </a:lnTo>
                <a:cubicBezTo>
                  <a:pt x="21484" y="15765"/>
                  <a:pt x="21600" y="15574"/>
                  <a:pt x="21600" y="15347"/>
                </a:cubicBezTo>
                <a:cubicBezTo>
                  <a:pt x="21600" y="15121"/>
                  <a:pt x="21484" y="14930"/>
                  <a:pt x="21319" y="14838"/>
                </a:cubicBezTo>
                <a:lnTo>
                  <a:pt x="21320" y="14834"/>
                </a:lnTo>
                <a:lnTo>
                  <a:pt x="18127" y="13074"/>
                </a:lnTo>
                <a:lnTo>
                  <a:pt x="21320" y="11313"/>
                </a:lnTo>
                <a:lnTo>
                  <a:pt x="21319" y="11310"/>
                </a:lnTo>
                <a:cubicBezTo>
                  <a:pt x="21484" y="11218"/>
                  <a:pt x="21600" y="11026"/>
                  <a:pt x="21600" y="10800"/>
                </a:cubicBezTo>
              </a:path>
            </a:pathLst>
          </a:custGeom>
          <a:solidFill>
            <a:srgbClr val="ED482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280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defRPr>
            </a:pPr>
            <a:endParaRPr lang="en-GB"/>
          </a:p>
        </p:txBody>
      </p:sp>
      <p:grpSp>
        <p:nvGrpSpPr>
          <p:cNvPr id="442" name="Gruppo"/>
          <p:cNvGrpSpPr/>
          <p:nvPr/>
        </p:nvGrpSpPr>
        <p:grpSpPr>
          <a:xfrm>
            <a:off x="16996821" y="7752279"/>
            <a:ext cx="7083911" cy="5625645"/>
            <a:chOff x="0" y="0"/>
            <a:chExt cx="7083909" cy="5625644"/>
          </a:xfrm>
        </p:grpSpPr>
        <p:sp>
          <p:nvSpPr>
            <p:cNvPr id="437" name="Rettangolo"/>
            <p:cNvSpPr/>
            <p:nvPr/>
          </p:nvSpPr>
          <p:spPr>
            <a:xfrm>
              <a:off x="0" y="0"/>
              <a:ext cx="7083909" cy="5625644"/>
            </a:xfrm>
            <a:prstGeom prst="rect">
              <a:avLst/>
            </a:prstGeom>
            <a:noFill/>
            <a:ln w="25400" cap="flat">
              <a:solidFill>
                <a:srgbClr val="ED48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 lang="en-GB"/>
            </a:p>
          </p:txBody>
        </p:sp>
        <p:sp>
          <p:nvSpPr>
            <p:cNvPr id="438" name="Google Shape;361;p10"/>
            <p:cNvSpPr txBox="1"/>
            <p:nvPr/>
          </p:nvSpPr>
          <p:spPr>
            <a:xfrm>
              <a:off x="1086734" y="80029"/>
              <a:ext cx="5768887" cy="5231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>
                <a:defRPr sz="2800" b="1">
                  <a:solidFill>
                    <a:srgbClr val="000000"/>
                  </a:solidFill>
                </a:defRPr>
              </a:lvl1pPr>
            </a:lstStyle>
            <a:p>
              <a:r>
                <a:rPr lang="en-GB" dirty="0"/>
                <a:t>VCI - Vegetation Condition Index</a:t>
              </a:r>
            </a:p>
          </p:txBody>
        </p:sp>
        <p:sp>
          <p:nvSpPr>
            <p:cNvPr id="439" name="Google Shape;362;p10"/>
            <p:cNvSpPr/>
            <p:nvPr/>
          </p:nvSpPr>
          <p:spPr>
            <a:xfrm>
              <a:off x="288546" y="90039"/>
              <a:ext cx="565974" cy="503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5855"/>
                  </a:moveTo>
                  <a:lnTo>
                    <a:pt x="1633" y="10800"/>
                  </a:lnTo>
                  <a:lnTo>
                    <a:pt x="4615" y="9156"/>
                  </a:lnTo>
                  <a:lnTo>
                    <a:pt x="10589" y="12450"/>
                  </a:lnTo>
                  <a:lnTo>
                    <a:pt x="10591" y="12446"/>
                  </a:lnTo>
                  <a:cubicBezTo>
                    <a:pt x="10654" y="12482"/>
                    <a:pt x="10724" y="12505"/>
                    <a:pt x="10800" y="12505"/>
                  </a:cubicBezTo>
                  <a:cubicBezTo>
                    <a:pt x="10876" y="12505"/>
                    <a:pt x="10946" y="12482"/>
                    <a:pt x="11009" y="12446"/>
                  </a:cubicBezTo>
                  <a:lnTo>
                    <a:pt x="11011" y="12450"/>
                  </a:lnTo>
                  <a:lnTo>
                    <a:pt x="16985" y="9156"/>
                  </a:lnTo>
                  <a:lnTo>
                    <a:pt x="19967" y="10800"/>
                  </a:lnTo>
                  <a:cubicBezTo>
                    <a:pt x="19967" y="10800"/>
                    <a:pt x="10800" y="15855"/>
                    <a:pt x="10800" y="15855"/>
                  </a:cubicBezTo>
                  <a:close/>
                  <a:moveTo>
                    <a:pt x="19967" y="15347"/>
                  </a:moveTo>
                  <a:lnTo>
                    <a:pt x="10800" y="20402"/>
                  </a:lnTo>
                  <a:lnTo>
                    <a:pt x="1633" y="15347"/>
                  </a:lnTo>
                  <a:lnTo>
                    <a:pt x="4615" y="13703"/>
                  </a:lnTo>
                  <a:lnTo>
                    <a:pt x="10589" y="16997"/>
                  </a:lnTo>
                  <a:lnTo>
                    <a:pt x="10591" y="16994"/>
                  </a:lnTo>
                  <a:cubicBezTo>
                    <a:pt x="10654" y="17029"/>
                    <a:pt x="10724" y="17053"/>
                    <a:pt x="10800" y="17053"/>
                  </a:cubicBezTo>
                  <a:cubicBezTo>
                    <a:pt x="10876" y="17053"/>
                    <a:pt x="10946" y="17029"/>
                    <a:pt x="11009" y="16994"/>
                  </a:cubicBezTo>
                  <a:lnTo>
                    <a:pt x="11011" y="16997"/>
                  </a:lnTo>
                  <a:lnTo>
                    <a:pt x="16985" y="13703"/>
                  </a:lnTo>
                  <a:cubicBezTo>
                    <a:pt x="16985" y="13703"/>
                    <a:pt x="19967" y="15347"/>
                    <a:pt x="19967" y="15347"/>
                  </a:cubicBezTo>
                  <a:close/>
                  <a:moveTo>
                    <a:pt x="1633" y="6253"/>
                  </a:moveTo>
                  <a:lnTo>
                    <a:pt x="10800" y="1198"/>
                  </a:lnTo>
                  <a:lnTo>
                    <a:pt x="19967" y="6253"/>
                  </a:lnTo>
                  <a:lnTo>
                    <a:pt x="10800" y="11307"/>
                  </a:lnTo>
                  <a:cubicBezTo>
                    <a:pt x="10800" y="11307"/>
                    <a:pt x="1633" y="6253"/>
                    <a:pt x="1633" y="6253"/>
                  </a:cubicBezTo>
                  <a:close/>
                  <a:moveTo>
                    <a:pt x="21600" y="10800"/>
                  </a:moveTo>
                  <a:cubicBezTo>
                    <a:pt x="21600" y="10574"/>
                    <a:pt x="21484" y="10383"/>
                    <a:pt x="21319" y="10290"/>
                  </a:cubicBezTo>
                  <a:lnTo>
                    <a:pt x="21320" y="10287"/>
                  </a:lnTo>
                  <a:lnTo>
                    <a:pt x="18127" y="8526"/>
                  </a:lnTo>
                  <a:lnTo>
                    <a:pt x="21320" y="6766"/>
                  </a:lnTo>
                  <a:lnTo>
                    <a:pt x="21319" y="6762"/>
                  </a:lnTo>
                  <a:cubicBezTo>
                    <a:pt x="21484" y="6671"/>
                    <a:pt x="21600" y="6479"/>
                    <a:pt x="21600" y="6253"/>
                  </a:cubicBezTo>
                  <a:cubicBezTo>
                    <a:pt x="21600" y="6027"/>
                    <a:pt x="21484" y="5835"/>
                    <a:pt x="21319" y="5743"/>
                  </a:cubicBezTo>
                  <a:lnTo>
                    <a:pt x="21320" y="5740"/>
                  </a:lnTo>
                  <a:lnTo>
                    <a:pt x="11011" y="56"/>
                  </a:lnTo>
                  <a:lnTo>
                    <a:pt x="11009" y="59"/>
                  </a:lnTo>
                  <a:cubicBezTo>
                    <a:pt x="10946" y="23"/>
                    <a:pt x="10876" y="0"/>
                    <a:pt x="10800" y="0"/>
                  </a:cubicBezTo>
                  <a:cubicBezTo>
                    <a:pt x="10724" y="0"/>
                    <a:pt x="10654" y="23"/>
                    <a:pt x="10591" y="59"/>
                  </a:cubicBezTo>
                  <a:lnTo>
                    <a:pt x="10589" y="56"/>
                  </a:lnTo>
                  <a:lnTo>
                    <a:pt x="280" y="5740"/>
                  </a:lnTo>
                  <a:lnTo>
                    <a:pt x="281" y="5743"/>
                  </a:lnTo>
                  <a:cubicBezTo>
                    <a:pt x="116" y="5835"/>
                    <a:pt x="0" y="6027"/>
                    <a:pt x="0" y="6253"/>
                  </a:cubicBezTo>
                  <a:cubicBezTo>
                    <a:pt x="0" y="6479"/>
                    <a:pt x="116" y="6671"/>
                    <a:pt x="281" y="6762"/>
                  </a:cubicBezTo>
                  <a:lnTo>
                    <a:pt x="280" y="6766"/>
                  </a:lnTo>
                  <a:lnTo>
                    <a:pt x="3473" y="8526"/>
                  </a:lnTo>
                  <a:lnTo>
                    <a:pt x="280" y="10287"/>
                  </a:lnTo>
                  <a:lnTo>
                    <a:pt x="281" y="10290"/>
                  </a:lnTo>
                  <a:cubicBezTo>
                    <a:pt x="116" y="10383"/>
                    <a:pt x="0" y="10574"/>
                    <a:pt x="0" y="10800"/>
                  </a:cubicBezTo>
                  <a:cubicBezTo>
                    <a:pt x="0" y="11026"/>
                    <a:pt x="116" y="11218"/>
                    <a:pt x="281" y="11310"/>
                  </a:cubicBezTo>
                  <a:lnTo>
                    <a:pt x="280" y="11313"/>
                  </a:lnTo>
                  <a:lnTo>
                    <a:pt x="3473" y="13074"/>
                  </a:lnTo>
                  <a:lnTo>
                    <a:pt x="280" y="14834"/>
                  </a:lnTo>
                  <a:lnTo>
                    <a:pt x="281" y="14838"/>
                  </a:lnTo>
                  <a:cubicBezTo>
                    <a:pt x="116" y="14930"/>
                    <a:pt x="0" y="15121"/>
                    <a:pt x="0" y="15347"/>
                  </a:cubicBezTo>
                  <a:cubicBezTo>
                    <a:pt x="0" y="15574"/>
                    <a:pt x="116" y="15765"/>
                    <a:pt x="281" y="15857"/>
                  </a:cubicBezTo>
                  <a:lnTo>
                    <a:pt x="280" y="15860"/>
                  </a:lnTo>
                  <a:lnTo>
                    <a:pt x="10589" y="21544"/>
                  </a:lnTo>
                  <a:lnTo>
                    <a:pt x="10591" y="21541"/>
                  </a:lnTo>
                  <a:cubicBezTo>
                    <a:pt x="10654" y="21577"/>
                    <a:pt x="10724" y="21600"/>
                    <a:pt x="10800" y="21600"/>
                  </a:cubicBezTo>
                  <a:cubicBezTo>
                    <a:pt x="10876" y="21600"/>
                    <a:pt x="10946" y="21577"/>
                    <a:pt x="11009" y="21541"/>
                  </a:cubicBezTo>
                  <a:lnTo>
                    <a:pt x="11011" y="21544"/>
                  </a:lnTo>
                  <a:lnTo>
                    <a:pt x="21320" y="15860"/>
                  </a:lnTo>
                  <a:lnTo>
                    <a:pt x="21319" y="15857"/>
                  </a:lnTo>
                  <a:cubicBezTo>
                    <a:pt x="21484" y="15765"/>
                    <a:pt x="21600" y="15574"/>
                    <a:pt x="21600" y="15347"/>
                  </a:cubicBezTo>
                  <a:cubicBezTo>
                    <a:pt x="21600" y="15121"/>
                    <a:pt x="21484" y="14930"/>
                    <a:pt x="21319" y="14838"/>
                  </a:cubicBezTo>
                  <a:lnTo>
                    <a:pt x="21320" y="14834"/>
                  </a:lnTo>
                  <a:lnTo>
                    <a:pt x="18127" y="13074"/>
                  </a:lnTo>
                  <a:lnTo>
                    <a:pt x="21320" y="11313"/>
                  </a:lnTo>
                  <a:lnTo>
                    <a:pt x="21319" y="11310"/>
                  </a:lnTo>
                  <a:cubicBezTo>
                    <a:pt x="21484" y="11218"/>
                    <a:pt x="21600" y="11026"/>
                    <a:pt x="21600" y="10800"/>
                  </a:cubicBezTo>
                </a:path>
              </a:pathLst>
            </a:custGeom>
            <a:solidFill>
              <a:srgbClr val="ED482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2800">
                  <a:solidFill>
                    <a:srgbClr val="ED482F"/>
                  </a:solidFill>
                  <a:latin typeface="Poppins Light"/>
                  <a:ea typeface="Poppins Light"/>
                  <a:cs typeface="Poppins Light"/>
                  <a:sym typeface="Poppins Light"/>
                </a:defRPr>
              </a:pPr>
              <a:endParaRPr lang="en-GB"/>
            </a:p>
          </p:txBody>
        </p:sp>
      </p:grpSp>
      <p:sp>
        <p:nvSpPr>
          <p:cNvPr id="443" name="Google Shape;257;p8"/>
          <p:cNvSpPr/>
          <p:nvPr/>
        </p:nvSpPr>
        <p:spPr>
          <a:xfrm>
            <a:off x="0" y="-1"/>
            <a:ext cx="1905285" cy="13716001"/>
          </a:xfrm>
          <a:prstGeom prst="rect">
            <a:avLst/>
          </a:prstGeom>
          <a:solidFill>
            <a:srgbClr val="1F1F1F">
              <a:alpha val="84622"/>
            </a:srgbClr>
          </a:solidFill>
          <a:ln w="25400">
            <a:solidFill>
              <a:srgbClr val="ED482F"/>
            </a:solidFill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4" name="Google Shape;304;p9"/>
          <p:cNvSpPr txBox="1"/>
          <p:nvPr/>
        </p:nvSpPr>
        <p:spPr>
          <a:xfrm rot="16200000">
            <a:off x="-4750286" y="7604363"/>
            <a:ext cx="11299947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algn="r">
              <a:defRPr sz="6600" b="1">
                <a:solidFill>
                  <a:srgbClr val="FFFFFF"/>
                </a:solidFill>
              </a:defRPr>
            </a:lvl1pPr>
          </a:lstStyle>
          <a:p>
            <a:r>
              <a:rPr lang="it-IT" sz="6000" dirty="0"/>
              <a:t>L’i</a:t>
            </a:r>
            <a:r>
              <a:rPr sz="6000" dirty="0" err="1"/>
              <a:t>nforma</a:t>
            </a:r>
            <a:r>
              <a:rPr lang="it-IT" sz="6000" dirty="0"/>
              <a:t>zione - monitoraggio</a:t>
            </a:r>
            <a:r>
              <a:rPr sz="6000" dirty="0"/>
              <a:t> </a:t>
            </a:r>
          </a:p>
        </p:txBody>
      </p:sp>
      <p:pic>
        <p:nvPicPr>
          <p:cNvPr id="445" name="logo_round.ai" descr="logo_round.ai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32" y="597665"/>
            <a:ext cx="1405711" cy="14057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1" name="Gruppo"/>
          <p:cNvGrpSpPr/>
          <p:nvPr/>
        </p:nvGrpSpPr>
        <p:grpSpPr>
          <a:xfrm>
            <a:off x="2322364" y="7752279"/>
            <a:ext cx="7030515" cy="5625645"/>
            <a:chOff x="124692" y="0"/>
            <a:chExt cx="7030514" cy="5625644"/>
          </a:xfrm>
        </p:grpSpPr>
        <p:sp>
          <p:nvSpPr>
            <p:cNvPr id="446" name="Rettangolo"/>
            <p:cNvSpPr/>
            <p:nvPr/>
          </p:nvSpPr>
          <p:spPr>
            <a:xfrm>
              <a:off x="124692" y="0"/>
              <a:ext cx="7030514" cy="5625644"/>
            </a:xfrm>
            <a:prstGeom prst="rect">
              <a:avLst/>
            </a:prstGeom>
            <a:noFill/>
            <a:ln w="25400" cap="flat">
              <a:solidFill>
                <a:srgbClr val="ED482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447" name="Google Shape;359;p10"/>
            <p:cNvSpPr txBox="1"/>
            <p:nvPr/>
          </p:nvSpPr>
          <p:spPr>
            <a:xfrm>
              <a:off x="1193572" y="105670"/>
              <a:ext cx="5352811" cy="5231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ctr">
              <a:spAutoFit/>
            </a:bodyPr>
            <a:lstStyle>
              <a:lvl1pPr>
                <a:defRPr sz="2800" b="1">
                  <a:solidFill>
                    <a:srgbClr val="000000"/>
                  </a:solidFill>
                </a:defRPr>
              </a:lvl1pPr>
            </a:lstStyle>
            <a:p>
              <a:r>
                <a:rPr dirty="0"/>
                <a:t>ESI - Evaporative Stress Index</a:t>
              </a:r>
            </a:p>
          </p:txBody>
        </p:sp>
        <p:sp>
          <p:nvSpPr>
            <p:cNvPr id="448" name="Google Shape;364;p10"/>
            <p:cNvSpPr txBox="1"/>
            <p:nvPr/>
          </p:nvSpPr>
          <p:spPr>
            <a:xfrm>
              <a:off x="4509787" y="800064"/>
              <a:ext cx="2036596" cy="3751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>
              <a:lvl1pPr marL="993775" indent="-993775" algn="r">
                <a:defRPr sz="2000" b="1">
                  <a:solidFill>
                    <a:srgbClr val="000000"/>
                  </a:solidFill>
                </a:defRPr>
              </a:lvl1pPr>
            </a:lstStyle>
            <a:p>
              <a:r>
                <a:rPr dirty="0"/>
                <a:t>(4, 12 weeks)</a:t>
              </a:r>
            </a:p>
          </p:txBody>
        </p:sp>
        <p:sp>
          <p:nvSpPr>
            <p:cNvPr id="450" name="Google Shape;353;p10"/>
            <p:cNvSpPr/>
            <p:nvPr/>
          </p:nvSpPr>
          <p:spPr>
            <a:xfrm>
              <a:off x="410324" y="115044"/>
              <a:ext cx="558801" cy="482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5855"/>
                  </a:moveTo>
                  <a:lnTo>
                    <a:pt x="1633" y="10800"/>
                  </a:lnTo>
                  <a:lnTo>
                    <a:pt x="4615" y="9156"/>
                  </a:lnTo>
                  <a:lnTo>
                    <a:pt x="10589" y="12450"/>
                  </a:lnTo>
                  <a:lnTo>
                    <a:pt x="10591" y="12446"/>
                  </a:lnTo>
                  <a:cubicBezTo>
                    <a:pt x="10654" y="12482"/>
                    <a:pt x="10724" y="12505"/>
                    <a:pt x="10800" y="12505"/>
                  </a:cubicBezTo>
                  <a:cubicBezTo>
                    <a:pt x="10876" y="12505"/>
                    <a:pt x="10946" y="12482"/>
                    <a:pt x="11009" y="12446"/>
                  </a:cubicBezTo>
                  <a:lnTo>
                    <a:pt x="11011" y="12450"/>
                  </a:lnTo>
                  <a:lnTo>
                    <a:pt x="16985" y="9156"/>
                  </a:lnTo>
                  <a:lnTo>
                    <a:pt x="19967" y="10800"/>
                  </a:lnTo>
                  <a:cubicBezTo>
                    <a:pt x="19967" y="10800"/>
                    <a:pt x="10800" y="15855"/>
                    <a:pt x="10800" y="15855"/>
                  </a:cubicBezTo>
                  <a:close/>
                  <a:moveTo>
                    <a:pt x="19967" y="15347"/>
                  </a:moveTo>
                  <a:lnTo>
                    <a:pt x="10800" y="20402"/>
                  </a:lnTo>
                  <a:lnTo>
                    <a:pt x="1633" y="15347"/>
                  </a:lnTo>
                  <a:lnTo>
                    <a:pt x="4615" y="13703"/>
                  </a:lnTo>
                  <a:lnTo>
                    <a:pt x="10589" y="16997"/>
                  </a:lnTo>
                  <a:lnTo>
                    <a:pt x="10591" y="16994"/>
                  </a:lnTo>
                  <a:cubicBezTo>
                    <a:pt x="10654" y="17029"/>
                    <a:pt x="10724" y="17053"/>
                    <a:pt x="10800" y="17053"/>
                  </a:cubicBezTo>
                  <a:cubicBezTo>
                    <a:pt x="10876" y="17053"/>
                    <a:pt x="10946" y="17029"/>
                    <a:pt x="11009" y="16994"/>
                  </a:cubicBezTo>
                  <a:lnTo>
                    <a:pt x="11011" y="16997"/>
                  </a:lnTo>
                  <a:lnTo>
                    <a:pt x="16985" y="13703"/>
                  </a:lnTo>
                  <a:cubicBezTo>
                    <a:pt x="16985" y="13703"/>
                    <a:pt x="19967" y="15347"/>
                    <a:pt x="19967" y="15347"/>
                  </a:cubicBezTo>
                  <a:close/>
                  <a:moveTo>
                    <a:pt x="1633" y="6253"/>
                  </a:moveTo>
                  <a:lnTo>
                    <a:pt x="10800" y="1198"/>
                  </a:lnTo>
                  <a:lnTo>
                    <a:pt x="19967" y="6253"/>
                  </a:lnTo>
                  <a:lnTo>
                    <a:pt x="10800" y="11307"/>
                  </a:lnTo>
                  <a:cubicBezTo>
                    <a:pt x="10800" y="11307"/>
                    <a:pt x="1633" y="6253"/>
                    <a:pt x="1633" y="6253"/>
                  </a:cubicBezTo>
                  <a:close/>
                  <a:moveTo>
                    <a:pt x="21600" y="10800"/>
                  </a:moveTo>
                  <a:cubicBezTo>
                    <a:pt x="21600" y="10574"/>
                    <a:pt x="21484" y="10383"/>
                    <a:pt x="21319" y="10290"/>
                  </a:cubicBezTo>
                  <a:lnTo>
                    <a:pt x="21320" y="10287"/>
                  </a:lnTo>
                  <a:lnTo>
                    <a:pt x="18127" y="8526"/>
                  </a:lnTo>
                  <a:lnTo>
                    <a:pt x="21320" y="6766"/>
                  </a:lnTo>
                  <a:lnTo>
                    <a:pt x="21319" y="6762"/>
                  </a:lnTo>
                  <a:cubicBezTo>
                    <a:pt x="21484" y="6671"/>
                    <a:pt x="21600" y="6479"/>
                    <a:pt x="21600" y="6253"/>
                  </a:cubicBezTo>
                  <a:cubicBezTo>
                    <a:pt x="21600" y="6027"/>
                    <a:pt x="21484" y="5835"/>
                    <a:pt x="21319" y="5743"/>
                  </a:cubicBezTo>
                  <a:lnTo>
                    <a:pt x="21320" y="5740"/>
                  </a:lnTo>
                  <a:lnTo>
                    <a:pt x="11011" y="56"/>
                  </a:lnTo>
                  <a:lnTo>
                    <a:pt x="11009" y="59"/>
                  </a:lnTo>
                  <a:cubicBezTo>
                    <a:pt x="10946" y="23"/>
                    <a:pt x="10876" y="0"/>
                    <a:pt x="10800" y="0"/>
                  </a:cubicBezTo>
                  <a:cubicBezTo>
                    <a:pt x="10724" y="0"/>
                    <a:pt x="10654" y="23"/>
                    <a:pt x="10591" y="59"/>
                  </a:cubicBezTo>
                  <a:lnTo>
                    <a:pt x="10589" y="56"/>
                  </a:lnTo>
                  <a:lnTo>
                    <a:pt x="280" y="5740"/>
                  </a:lnTo>
                  <a:lnTo>
                    <a:pt x="281" y="5743"/>
                  </a:lnTo>
                  <a:cubicBezTo>
                    <a:pt x="116" y="5835"/>
                    <a:pt x="0" y="6027"/>
                    <a:pt x="0" y="6253"/>
                  </a:cubicBezTo>
                  <a:cubicBezTo>
                    <a:pt x="0" y="6479"/>
                    <a:pt x="116" y="6671"/>
                    <a:pt x="281" y="6762"/>
                  </a:cubicBezTo>
                  <a:lnTo>
                    <a:pt x="280" y="6766"/>
                  </a:lnTo>
                  <a:lnTo>
                    <a:pt x="3473" y="8526"/>
                  </a:lnTo>
                  <a:lnTo>
                    <a:pt x="280" y="10287"/>
                  </a:lnTo>
                  <a:lnTo>
                    <a:pt x="281" y="10290"/>
                  </a:lnTo>
                  <a:cubicBezTo>
                    <a:pt x="116" y="10383"/>
                    <a:pt x="0" y="10574"/>
                    <a:pt x="0" y="10800"/>
                  </a:cubicBezTo>
                  <a:cubicBezTo>
                    <a:pt x="0" y="11026"/>
                    <a:pt x="116" y="11218"/>
                    <a:pt x="281" y="11310"/>
                  </a:cubicBezTo>
                  <a:lnTo>
                    <a:pt x="280" y="11313"/>
                  </a:lnTo>
                  <a:lnTo>
                    <a:pt x="3473" y="13074"/>
                  </a:lnTo>
                  <a:lnTo>
                    <a:pt x="280" y="14834"/>
                  </a:lnTo>
                  <a:lnTo>
                    <a:pt x="281" y="14838"/>
                  </a:lnTo>
                  <a:cubicBezTo>
                    <a:pt x="116" y="14930"/>
                    <a:pt x="0" y="15121"/>
                    <a:pt x="0" y="15347"/>
                  </a:cubicBezTo>
                  <a:cubicBezTo>
                    <a:pt x="0" y="15574"/>
                    <a:pt x="116" y="15765"/>
                    <a:pt x="281" y="15857"/>
                  </a:cubicBezTo>
                  <a:lnTo>
                    <a:pt x="280" y="15860"/>
                  </a:lnTo>
                  <a:lnTo>
                    <a:pt x="10589" y="21544"/>
                  </a:lnTo>
                  <a:lnTo>
                    <a:pt x="10591" y="21541"/>
                  </a:lnTo>
                  <a:cubicBezTo>
                    <a:pt x="10654" y="21577"/>
                    <a:pt x="10724" y="21600"/>
                    <a:pt x="10800" y="21600"/>
                  </a:cubicBezTo>
                  <a:cubicBezTo>
                    <a:pt x="10876" y="21600"/>
                    <a:pt x="10946" y="21577"/>
                    <a:pt x="11009" y="21541"/>
                  </a:cubicBezTo>
                  <a:lnTo>
                    <a:pt x="11011" y="21544"/>
                  </a:lnTo>
                  <a:lnTo>
                    <a:pt x="21320" y="15860"/>
                  </a:lnTo>
                  <a:lnTo>
                    <a:pt x="21319" y="15857"/>
                  </a:lnTo>
                  <a:cubicBezTo>
                    <a:pt x="21484" y="15765"/>
                    <a:pt x="21600" y="15574"/>
                    <a:pt x="21600" y="15347"/>
                  </a:cubicBezTo>
                  <a:cubicBezTo>
                    <a:pt x="21600" y="15121"/>
                    <a:pt x="21484" y="14930"/>
                    <a:pt x="21319" y="14838"/>
                  </a:cubicBezTo>
                  <a:lnTo>
                    <a:pt x="21320" y="14834"/>
                  </a:lnTo>
                  <a:lnTo>
                    <a:pt x="18127" y="13074"/>
                  </a:lnTo>
                  <a:lnTo>
                    <a:pt x="21320" y="11313"/>
                  </a:lnTo>
                  <a:lnTo>
                    <a:pt x="21319" y="11310"/>
                  </a:lnTo>
                  <a:cubicBezTo>
                    <a:pt x="21484" y="11218"/>
                    <a:pt x="21600" y="11026"/>
                    <a:pt x="21600" y="10800"/>
                  </a:cubicBezTo>
                </a:path>
              </a:pathLst>
            </a:custGeom>
            <a:solidFill>
              <a:srgbClr val="ED482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pic>
        <p:nvPicPr>
          <p:cNvPr id="9" name="Immagine 8" descr="Immagine che contiene testo, mappa, diagramma&#10;&#10;Descrizione generata automaticamente">
            <a:extLst>
              <a:ext uri="{FF2B5EF4-FFF2-40B4-BE49-F238E27FC236}">
                <a16:creationId xmlns:a16="http://schemas.microsoft.com/office/drawing/2014/main" id="{3A22C3B9-78AF-4891-6C34-75D4C669AE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8"/>
          <a:stretch/>
        </p:blipFill>
        <p:spPr>
          <a:xfrm>
            <a:off x="18047634" y="8381127"/>
            <a:ext cx="5224164" cy="4902991"/>
          </a:xfrm>
          <a:prstGeom prst="rect">
            <a:avLst/>
          </a:prstGeom>
        </p:spPr>
      </p:pic>
      <p:pic>
        <p:nvPicPr>
          <p:cNvPr id="10" name="Immagine 9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ACF706DE-108A-69EF-678B-0D1B2F9F39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403"/>
          <a:stretch/>
        </p:blipFill>
        <p:spPr>
          <a:xfrm>
            <a:off x="2778124" y="5337963"/>
            <a:ext cx="5068759" cy="523178"/>
          </a:xfrm>
          <a:prstGeom prst="rect">
            <a:avLst/>
          </a:prstGeom>
        </p:spPr>
      </p:pic>
      <p:pic>
        <p:nvPicPr>
          <p:cNvPr id="12" name="Immagine 11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0E0B23A2-C91B-B08E-41DA-3BB32F569DF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7"/>
          <a:stretch/>
        </p:blipFill>
        <p:spPr>
          <a:xfrm>
            <a:off x="10588950" y="1039924"/>
            <a:ext cx="5111521" cy="4797079"/>
          </a:xfrm>
          <a:prstGeom prst="rect">
            <a:avLst/>
          </a:prstGeom>
        </p:spPr>
      </p:pic>
      <p:pic>
        <p:nvPicPr>
          <p:cNvPr id="13" name="Immagine 12" descr="Immagine che contiene mappa, testo&#10;&#10;Descrizione generata automaticamente">
            <a:extLst>
              <a:ext uri="{FF2B5EF4-FFF2-40B4-BE49-F238E27FC236}">
                <a16:creationId xmlns:a16="http://schemas.microsoft.com/office/drawing/2014/main" id="{18DE259A-C0F6-BDCB-AF2F-7FFCCA0F54E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" r="4282" b="4180"/>
          <a:stretch/>
        </p:blipFill>
        <p:spPr>
          <a:xfrm>
            <a:off x="17586911" y="940579"/>
            <a:ext cx="6265533" cy="6602626"/>
          </a:xfrm>
          <a:prstGeom prst="rect">
            <a:avLst/>
          </a:prstGeom>
        </p:spPr>
      </p:pic>
      <p:sp>
        <p:nvSpPr>
          <p:cNvPr id="14" name="Google Shape;357;p10">
            <a:extLst>
              <a:ext uri="{FF2B5EF4-FFF2-40B4-BE49-F238E27FC236}">
                <a16:creationId xmlns:a16="http://schemas.microsoft.com/office/drawing/2014/main" id="{985ABA8F-3D63-16B4-5E9F-33259A63F151}"/>
              </a:ext>
            </a:extLst>
          </p:cNvPr>
          <p:cNvSpPr/>
          <p:nvPr/>
        </p:nvSpPr>
        <p:spPr>
          <a:xfrm>
            <a:off x="17851341" y="347892"/>
            <a:ext cx="5855464" cy="5231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 numCol="1" anchor="ctr">
            <a:spAutoFit/>
          </a:bodyPr>
          <a:lstStyle>
            <a:lvl1pPr>
              <a:defRPr sz="2800" b="1">
                <a:solidFill>
                  <a:srgbClr val="000000"/>
                </a:solidFill>
              </a:defRPr>
            </a:lvl1pPr>
          </a:lstStyle>
          <a:p>
            <a:pPr algn="ctr"/>
            <a:r>
              <a:rPr lang="it-IT"/>
              <a:t>Analisi accoppiate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1989899-1321-B3B8-5FDC-8C92206DD15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3"/>
          <a:stretch/>
        </p:blipFill>
        <p:spPr>
          <a:xfrm>
            <a:off x="10672632" y="8296702"/>
            <a:ext cx="5027839" cy="502743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378;p11"/>
          <p:cNvSpPr/>
          <p:nvPr/>
        </p:nvSpPr>
        <p:spPr>
          <a:xfrm flipH="1">
            <a:off x="12185650" y="1942311"/>
            <a:ext cx="1" cy="10597869"/>
          </a:xfrm>
          <a:prstGeom prst="line">
            <a:avLst/>
          </a:prstGeom>
          <a:ln>
            <a:solidFill>
              <a:srgbClr val="ED482F"/>
            </a:solidFill>
            <a:miter lim="8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455" name="Google Shape;379;p11"/>
          <p:cNvSpPr txBox="1"/>
          <p:nvPr/>
        </p:nvSpPr>
        <p:spPr>
          <a:xfrm>
            <a:off x="8749422" y="244879"/>
            <a:ext cx="7855230" cy="937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6600" b="1">
                <a:solidFill>
                  <a:srgbClr val="1F1F1F"/>
                </a:solidFill>
              </a:defRPr>
            </a:lvl1pPr>
          </a:lstStyle>
          <a:p>
            <a:r>
              <a:rPr dirty="0"/>
              <a:t>Seasonal Forecast</a:t>
            </a:r>
          </a:p>
        </p:txBody>
      </p:sp>
      <p:sp>
        <p:nvSpPr>
          <p:cNvPr id="458" name="Google Shape;382;p11"/>
          <p:cNvSpPr txBox="1"/>
          <p:nvPr/>
        </p:nvSpPr>
        <p:spPr>
          <a:xfrm>
            <a:off x="19831974" y="12616380"/>
            <a:ext cx="4348825" cy="830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/>
          <a:p>
            <a:pPr>
              <a:defRPr sz="1600">
                <a:solidFill>
                  <a:srgbClr val="5F5F5F"/>
                </a:solidFill>
              </a:defRPr>
            </a:pPr>
            <a:r>
              <a:rPr dirty="0"/>
              <a:t>Authors:      </a:t>
            </a:r>
            <a:r>
              <a:rPr u="sng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massimiliano.pasqui@ibe.cnr.it</a:t>
            </a:r>
            <a:r>
              <a:rPr dirty="0">
                <a:solidFill>
                  <a:schemeClr val="bg2">
                    <a:lumMod val="60000"/>
                    <a:lumOff val="40000"/>
                  </a:schemeClr>
                </a:solidFill>
              </a:rPr>
              <a:t>             	</a:t>
            </a:r>
            <a:r>
              <a:rPr lang="it-IT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  </a:t>
            </a:r>
            <a:r>
              <a:rPr sz="1600" u="sng" dirty="0">
                <a:solidFill>
                  <a:schemeClr val="bg2">
                    <a:lumMod val="60000"/>
                    <a:lumOff val="40000"/>
                  </a:schemeClr>
                </a:solidFill>
              </a:rPr>
              <a:t>edmondo.digiuseppe@ibe.cnr.it</a:t>
            </a:r>
            <a:endParaRPr lang="it-IT" sz="1600" u="sng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>
              <a:defRPr sz="1600">
                <a:solidFill>
                  <a:srgbClr val="5F5F5F"/>
                </a:solidFill>
              </a:defRPr>
            </a:pPr>
            <a:r>
              <a:rPr lang="it-IT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                  </a:t>
            </a:r>
            <a:r>
              <a:rPr lang="it-IT" u="sng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sara.quaresima@ibe.cnr.it</a:t>
            </a:r>
            <a:r>
              <a:rPr u="sng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sp>
        <p:nvSpPr>
          <p:cNvPr id="461" name="Google Shape;257;p8"/>
          <p:cNvSpPr/>
          <p:nvPr/>
        </p:nvSpPr>
        <p:spPr>
          <a:xfrm>
            <a:off x="-105910" y="-332909"/>
            <a:ext cx="2011195" cy="14615106"/>
          </a:xfrm>
          <a:prstGeom prst="rect">
            <a:avLst/>
          </a:prstGeom>
          <a:solidFill>
            <a:srgbClr val="1F1F1F">
              <a:alpha val="84622"/>
            </a:srgbClr>
          </a:solidFill>
          <a:ln w="25400">
            <a:solidFill>
              <a:srgbClr val="ED482F"/>
            </a:solidFill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62" name="Google Shape;304;p9"/>
          <p:cNvSpPr txBox="1"/>
          <p:nvPr/>
        </p:nvSpPr>
        <p:spPr>
          <a:xfrm rot="16200000">
            <a:off x="-3390125" y="6844748"/>
            <a:ext cx="8579624" cy="9377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6600" b="1">
                <a:solidFill>
                  <a:srgbClr val="FFFFFF"/>
                </a:solidFill>
              </a:defRPr>
            </a:lvl1pPr>
          </a:lstStyle>
          <a:p>
            <a:r>
              <a:t>Information </a:t>
            </a:r>
          </a:p>
        </p:txBody>
      </p:sp>
      <p:pic>
        <p:nvPicPr>
          <p:cNvPr id="463" name="logo_round.ai" descr="logo_round.a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32" y="673865"/>
            <a:ext cx="1405711" cy="1405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Google Shape;511;p11">
            <a:extLst>
              <a:ext uri="{FF2B5EF4-FFF2-40B4-BE49-F238E27FC236}">
                <a16:creationId xmlns:a16="http://schemas.microsoft.com/office/drawing/2014/main" id="{BEEB2C80-FFB1-FF85-7BE2-FDB42C6E951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4161" r="2746"/>
          <a:stretch/>
        </p:blipFill>
        <p:spPr>
          <a:xfrm>
            <a:off x="2243818" y="3183892"/>
            <a:ext cx="7180920" cy="5307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12;p11">
            <a:extLst>
              <a:ext uri="{FF2B5EF4-FFF2-40B4-BE49-F238E27FC236}">
                <a16:creationId xmlns:a16="http://schemas.microsoft.com/office/drawing/2014/main" id="{F3015464-1E13-9163-CCE6-48F16CC6EF2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4460" r="2746"/>
          <a:stretch/>
        </p:blipFill>
        <p:spPr>
          <a:xfrm>
            <a:off x="4882536" y="8353749"/>
            <a:ext cx="7180920" cy="529075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513;p11">
            <a:extLst>
              <a:ext uri="{FF2B5EF4-FFF2-40B4-BE49-F238E27FC236}">
                <a16:creationId xmlns:a16="http://schemas.microsoft.com/office/drawing/2014/main" id="{44A47D2B-4011-5B1B-1158-4643559DF26E}"/>
              </a:ext>
            </a:extLst>
          </p:cNvPr>
          <p:cNvSpPr txBox="1"/>
          <p:nvPr/>
        </p:nvSpPr>
        <p:spPr>
          <a:xfrm>
            <a:off x="3582722" y="1583924"/>
            <a:ext cx="7455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u="sng" dirty="0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SPI 3 – SEAS5 </a:t>
            </a:r>
            <a:r>
              <a:rPr lang="en-GB" sz="2800" u="sng" dirty="0">
                <a:solidFill>
                  <a:schemeClr val="bg2">
                    <a:lumMod val="50000"/>
                  </a:schemeClr>
                </a:solidFill>
              </a:rPr>
              <a:t>S</a:t>
            </a:r>
            <a:r>
              <a:rPr lang="en-GB" sz="2800" u="sng" dirty="0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easonal </a:t>
            </a:r>
            <a:r>
              <a:rPr lang="en-GB" sz="2800" u="sng" dirty="0">
                <a:solidFill>
                  <a:schemeClr val="bg2">
                    <a:lumMod val="50000"/>
                  </a:schemeClr>
                </a:solidFill>
              </a:rPr>
              <a:t>F</a:t>
            </a:r>
            <a:r>
              <a:rPr lang="en-GB" sz="2800" u="sng" dirty="0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orecasts</a:t>
            </a:r>
            <a:r>
              <a:rPr lang="en-GB" sz="2800" dirty="0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Google Shape;514;p11">
            <a:extLst>
              <a:ext uri="{FF2B5EF4-FFF2-40B4-BE49-F238E27FC236}">
                <a16:creationId xmlns:a16="http://schemas.microsoft.com/office/drawing/2014/main" id="{5EF7F2AE-3F1B-F5EA-C382-224F4AEE37B7}"/>
              </a:ext>
            </a:extLst>
          </p:cNvPr>
          <p:cNvSpPr/>
          <p:nvPr/>
        </p:nvSpPr>
        <p:spPr>
          <a:xfrm>
            <a:off x="2761287" y="1645845"/>
            <a:ext cx="558900" cy="48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88083"/>
                </a:moveTo>
                <a:lnTo>
                  <a:pt x="9072" y="60000"/>
                </a:lnTo>
                <a:lnTo>
                  <a:pt x="25638" y="50866"/>
                </a:lnTo>
                <a:lnTo>
                  <a:pt x="58827" y="69166"/>
                </a:lnTo>
                <a:lnTo>
                  <a:pt x="58838" y="69144"/>
                </a:lnTo>
                <a:cubicBezTo>
                  <a:pt x="59188" y="69344"/>
                  <a:pt x="59577" y="69472"/>
                  <a:pt x="60000" y="69472"/>
                </a:cubicBezTo>
                <a:cubicBezTo>
                  <a:pt x="60422" y="69472"/>
                  <a:pt x="60811" y="69344"/>
                  <a:pt x="61161" y="69144"/>
                </a:cubicBezTo>
                <a:lnTo>
                  <a:pt x="61172" y="69166"/>
                </a:lnTo>
                <a:lnTo>
                  <a:pt x="94361" y="50866"/>
                </a:lnTo>
                <a:lnTo>
                  <a:pt x="110927" y="60000"/>
                </a:lnTo>
                <a:cubicBezTo>
                  <a:pt x="110927" y="60000"/>
                  <a:pt x="60000" y="88083"/>
                  <a:pt x="60000" y="88083"/>
                </a:cubicBezTo>
                <a:close/>
                <a:moveTo>
                  <a:pt x="110927" y="85261"/>
                </a:moveTo>
                <a:lnTo>
                  <a:pt x="60000" y="113344"/>
                </a:lnTo>
                <a:lnTo>
                  <a:pt x="9072" y="85261"/>
                </a:lnTo>
                <a:lnTo>
                  <a:pt x="25638" y="76127"/>
                </a:lnTo>
                <a:lnTo>
                  <a:pt x="58827" y="94427"/>
                </a:lnTo>
                <a:lnTo>
                  <a:pt x="58838" y="94411"/>
                </a:lnTo>
                <a:cubicBezTo>
                  <a:pt x="59188" y="94605"/>
                  <a:pt x="59577" y="94738"/>
                  <a:pt x="60000" y="94738"/>
                </a:cubicBezTo>
                <a:cubicBezTo>
                  <a:pt x="60422" y="94738"/>
                  <a:pt x="60811" y="94605"/>
                  <a:pt x="61161" y="94411"/>
                </a:cubicBezTo>
                <a:lnTo>
                  <a:pt x="61172" y="94427"/>
                </a:lnTo>
                <a:lnTo>
                  <a:pt x="94361" y="76127"/>
                </a:lnTo>
                <a:cubicBezTo>
                  <a:pt x="94361" y="76127"/>
                  <a:pt x="110927" y="85261"/>
                  <a:pt x="110927" y="85261"/>
                </a:cubicBezTo>
                <a:close/>
                <a:moveTo>
                  <a:pt x="9072" y="34738"/>
                </a:moveTo>
                <a:lnTo>
                  <a:pt x="60000" y="6655"/>
                </a:lnTo>
                <a:lnTo>
                  <a:pt x="110927" y="34738"/>
                </a:lnTo>
                <a:lnTo>
                  <a:pt x="60000" y="62816"/>
                </a:lnTo>
                <a:cubicBezTo>
                  <a:pt x="60000" y="62816"/>
                  <a:pt x="9072" y="34738"/>
                  <a:pt x="9072" y="34738"/>
                </a:cubicBezTo>
                <a:close/>
                <a:moveTo>
                  <a:pt x="120000" y="60000"/>
                </a:moveTo>
                <a:cubicBezTo>
                  <a:pt x="120000" y="58744"/>
                  <a:pt x="119355" y="57683"/>
                  <a:pt x="118438" y="57166"/>
                </a:cubicBezTo>
                <a:lnTo>
                  <a:pt x="118444" y="57150"/>
                </a:lnTo>
                <a:lnTo>
                  <a:pt x="100705" y="47366"/>
                </a:lnTo>
                <a:lnTo>
                  <a:pt x="118444" y="37588"/>
                </a:lnTo>
                <a:lnTo>
                  <a:pt x="118438" y="37566"/>
                </a:lnTo>
                <a:cubicBezTo>
                  <a:pt x="119355" y="37061"/>
                  <a:pt x="120000" y="35994"/>
                  <a:pt x="120000" y="34738"/>
                </a:cubicBezTo>
                <a:cubicBezTo>
                  <a:pt x="120000" y="33483"/>
                  <a:pt x="119355" y="32416"/>
                  <a:pt x="118438" y="31905"/>
                </a:cubicBezTo>
                <a:lnTo>
                  <a:pt x="118444" y="31888"/>
                </a:lnTo>
                <a:lnTo>
                  <a:pt x="61172" y="311"/>
                </a:lnTo>
                <a:lnTo>
                  <a:pt x="61161" y="327"/>
                </a:lnTo>
                <a:cubicBezTo>
                  <a:pt x="60811" y="127"/>
                  <a:pt x="60422" y="0"/>
                  <a:pt x="60000" y="0"/>
                </a:cubicBezTo>
                <a:cubicBezTo>
                  <a:pt x="59577" y="0"/>
                  <a:pt x="59188" y="127"/>
                  <a:pt x="58838" y="327"/>
                </a:cubicBezTo>
                <a:lnTo>
                  <a:pt x="58827" y="311"/>
                </a:lnTo>
                <a:lnTo>
                  <a:pt x="1555" y="31888"/>
                </a:lnTo>
                <a:lnTo>
                  <a:pt x="1561" y="31905"/>
                </a:lnTo>
                <a:cubicBezTo>
                  <a:pt x="644" y="32416"/>
                  <a:pt x="0" y="33483"/>
                  <a:pt x="0" y="34738"/>
                </a:cubicBezTo>
                <a:cubicBezTo>
                  <a:pt x="0" y="35994"/>
                  <a:pt x="644" y="37061"/>
                  <a:pt x="1561" y="37566"/>
                </a:cubicBezTo>
                <a:lnTo>
                  <a:pt x="1555" y="37588"/>
                </a:lnTo>
                <a:lnTo>
                  <a:pt x="19294" y="47366"/>
                </a:lnTo>
                <a:lnTo>
                  <a:pt x="1555" y="57150"/>
                </a:lnTo>
                <a:lnTo>
                  <a:pt x="1561" y="57166"/>
                </a:lnTo>
                <a:cubicBezTo>
                  <a:pt x="644" y="57683"/>
                  <a:pt x="0" y="58744"/>
                  <a:pt x="0" y="60000"/>
                </a:cubicBezTo>
                <a:cubicBezTo>
                  <a:pt x="0" y="61255"/>
                  <a:pt x="644" y="62322"/>
                  <a:pt x="1561" y="62833"/>
                </a:cubicBezTo>
                <a:lnTo>
                  <a:pt x="1555" y="62850"/>
                </a:lnTo>
                <a:lnTo>
                  <a:pt x="19294" y="72633"/>
                </a:lnTo>
                <a:lnTo>
                  <a:pt x="1555" y="82411"/>
                </a:lnTo>
                <a:lnTo>
                  <a:pt x="1561" y="82433"/>
                </a:lnTo>
                <a:cubicBezTo>
                  <a:pt x="644" y="82944"/>
                  <a:pt x="0" y="84005"/>
                  <a:pt x="0" y="85261"/>
                </a:cubicBezTo>
                <a:cubicBezTo>
                  <a:pt x="0" y="86522"/>
                  <a:pt x="644" y="87583"/>
                  <a:pt x="1561" y="88094"/>
                </a:cubicBezTo>
                <a:lnTo>
                  <a:pt x="1555" y="88111"/>
                </a:lnTo>
                <a:lnTo>
                  <a:pt x="58827" y="119688"/>
                </a:lnTo>
                <a:lnTo>
                  <a:pt x="58838" y="119672"/>
                </a:lnTo>
                <a:cubicBezTo>
                  <a:pt x="59188" y="119872"/>
                  <a:pt x="59577" y="120000"/>
                  <a:pt x="60000" y="120000"/>
                </a:cubicBezTo>
                <a:cubicBezTo>
                  <a:pt x="60422" y="120000"/>
                  <a:pt x="60811" y="119872"/>
                  <a:pt x="61161" y="119672"/>
                </a:cubicBezTo>
                <a:lnTo>
                  <a:pt x="61172" y="119688"/>
                </a:lnTo>
                <a:lnTo>
                  <a:pt x="118444" y="88111"/>
                </a:lnTo>
                <a:lnTo>
                  <a:pt x="118438" y="88094"/>
                </a:lnTo>
                <a:cubicBezTo>
                  <a:pt x="119355" y="87583"/>
                  <a:pt x="120000" y="86522"/>
                  <a:pt x="120000" y="85261"/>
                </a:cubicBezTo>
                <a:cubicBezTo>
                  <a:pt x="120000" y="84005"/>
                  <a:pt x="119355" y="82944"/>
                  <a:pt x="118438" y="82433"/>
                </a:cubicBezTo>
                <a:lnTo>
                  <a:pt x="118444" y="82411"/>
                </a:lnTo>
                <a:lnTo>
                  <a:pt x="100705" y="72633"/>
                </a:lnTo>
                <a:lnTo>
                  <a:pt x="118444" y="62850"/>
                </a:lnTo>
                <a:lnTo>
                  <a:pt x="118438" y="62833"/>
                </a:lnTo>
                <a:cubicBezTo>
                  <a:pt x="119355" y="62322"/>
                  <a:pt x="120000" y="61255"/>
                  <a:pt x="120000" y="60000"/>
                </a:cubicBezTo>
              </a:path>
            </a:pathLst>
          </a:custGeom>
          <a:solidFill>
            <a:srgbClr val="53585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515;p11">
            <a:extLst>
              <a:ext uri="{FF2B5EF4-FFF2-40B4-BE49-F238E27FC236}">
                <a16:creationId xmlns:a16="http://schemas.microsoft.com/office/drawing/2014/main" id="{4961AE66-0322-CE43-9B55-6BB39D37D51F}"/>
              </a:ext>
            </a:extLst>
          </p:cNvPr>
          <p:cNvSpPr txBox="1"/>
          <p:nvPr/>
        </p:nvSpPr>
        <p:spPr>
          <a:xfrm>
            <a:off x="3582725" y="2361274"/>
            <a:ext cx="7893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u="sng" dirty="0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SPI 3 – SEAS5 </a:t>
            </a:r>
            <a:r>
              <a:rPr lang="en-GB" sz="2800" u="sng" dirty="0" err="1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BiasAdj</a:t>
            </a:r>
            <a:r>
              <a:rPr lang="en-GB" sz="2800" u="sng" dirty="0" err="1">
                <a:solidFill>
                  <a:schemeClr val="bg2">
                    <a:lumMod val="50000"/>
                  </a:schemeClr>
                </a:solidFill>
              </a:rPr>
              <a:t>ust</a:t>
            </a:r>
            <a:r>
              <a:rPr lang="en-GB" sz="2800" u="sng" dirty="0">
                <a:solidFill>
                  <a:schemeClr val="bg2">
                    <a:lumMod val="50000"/>
                  </a:schemeClr>
                </a:solidFill>
              </a:rPr>
              <a:t> S</a:t>
            </a:r>
            <a:r>
              <a:rPr lang="en-GB" sz="2800" u="sng" dirty="0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easonal </a:t>
            </a:r>
            <a:r>
              <a:rPr lang="en-GB" sz="2800" u="sng" dirty="0">
                <a:solidFill>
                  <a:schemeClr val="bg2">
                    <a:lumMod val="50000"/>
                  </a:schemeClr>
                </a:solidFill>
              </a:rPr>
              <a:t>F</a:t>
            </a:r>
            <a:r>
              <a:rPr lang="en-GB" sz="2800" u="sng" dirty="0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orecasts</a:t>
            </a:r>
            <a:r>
              <a:rPr lang="en-GB" sz="2800" dirty="0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8" name="Google Shape;516;p11">
            <a:extLst>
              <a:ext uri="{FF2B5EF4-FFF2-40B4-BE49-F238E27FC236}">
                <a16:creationId xmlns:a16="http://schemas.microsoft.com/office/drawing/2014/main" id="{BF24EADC-2A19-A6C4-56E4-B1846FCEEA24}"/>
              </a:ext>
            </a:extLst>
          </p:cNvPr>
          <p:cNvSpPr/>
          <p:nvPr/>
        </p:nvSpPr>
        <p:spPr>
          <a:xfrm>
            <a:off x="2761287" y="2423182"/>
            <a:ext cx="558900" cy="482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88083"/>
                </a:moveTo>
                <a:lnTo>
                  <a:pt x="9072" y="60000"/>
                </a:lnTo>
                <a:lnTo>
                  <a:pt x="25638" y="50866"/>
                </a:lnTo>
                <a:lnTo>
                  <a:pt x="58827" y="69166"/>
                </a:lnTo>
                <a:lnTo>
                  <a:pt x="58838" y="69144"/>
                </a:lnTo>
                <a:cubicBezTo>
                  <a:pt x="59188" y="69344"/>
                  <a:pt x="59577" y="69472"/>
                  <a:pt x="60000" y="69472"/>
                </a:cubicBezTo>
                <a:cubicBezTo>
                  <a:pt x="60422" y="69472"/>
                  <a:pt x="60811" y="69344"/>
                  <a:pt x="61161" y="69144"/>
                </a:cubicBezTo>
                <a:lnTo>
                  <a:pt x="61172" y="69166"/>
                </a:lnTo>
                <a:lnTo>
                  <a:pt x="94361" y="50866"/>
                </a:lnTo>
                <a:lnTo>
                  <a:pt x="110927" y="60000"/>
                </a:lnTo>
                <a:cubicBezTo>
                  <a:pt x="110927" y="60000"/>
                  <a:pt x="60000" y="88083"/>
                  <a:pt x="60000" y="88083"/>
                </a:cubicBezTo>
                <a:close/>
                <a:moveTo>
                  <a:pt x="110927" y="85261"/>
                </a:moveTo>
                <a:lnTo>
                  <a:pt x="60000" y="113344"/>
                </a:lnTo>
                <a:lnTo>
                  <a:pt x="9072" y="85261"/>
                </a:lnTo>
                <a:lnTo>
                  <a:pt x="25638" y="76127"/>
                </a:lnTo>
                <a:lnTo>
                  <a:pt x="58827" y="94427"/>
                </a:lnTo>
                <a:lnTo>
                  <a:pt x="58838" y="94411"/>
                </a:lnTo>
                <a:cubicBezTo>
                  <a:pt x="59188" y="94605"/>
                  <a:pt x="59577" y="94738"/>
                  <a:pt x="60000" y="94738"/>
                </a:cubicBezTo>
                <a:cubicBezTo>
                  <a:pt x="60422" y="94738"/>
                  <a:pt x="60811" y="94605"/>
                  <a:pt x="61161" y="94411"/>
                </a:cubicBezTo>
                <a:lnTo>
                  <a:pt x="61172" y="94427"/>
                </a:lnTo>
                <a:lnTo>
                  <a:pt x="94361" y="76127"/>
                </a:lnTo>
                <a:cubicBezTo>
                  <a:pt x="94361" y="76127"/>
                  <a:pt x="110927" y="85261"/>
                  <a:pt x="110927" y="85261"/>
                </a:cubicBezTo>
                <a:close/>
                <a:moveTo>
                  <a:pt x="9072" y="34738"/>
                </a:moveTo>
                <a:lnTo>
                  <a:pt x="60000" y="6655"/>
                </a:lnTo>
                <a:lnTo>
                  <a:pt x="110927" y="34738"/>
                </a:lnTo>
                <a:lnTo>
                  <a:pt x="60000" y="62816"/>
                </a:lnTo>
                <a:cubicBezTo>
                  <a:pt x="60000" y="62816"/>
                  <a:pt x="9072" y="34738"/>
                  <a:pt x="9072" y="34738"/>
                </a:cubicBezTo>
                <a:close/>
                <a:moveTo>
                  <a:pt x="120000" y="60000"/>
                </a:moveTo>
                <a:cubicBezTo>
                  <a:pt x="120000" y="58744"/>
                  <a:pt x="119355" y="57683"/>
                  <a:pt x="118438" y="57166"/>
                </a:cubicBezTo>
                <a:lnTo>
                  <a:pt x="118444" y="57150"/>
                </a:lnTo>
                <a:lnTo>
                  <a:pt x="100705" y="47366"/>
                </a:lnTo>
                <a:lnTo>
                  <a:pt x="118444" y="37588"/>
                </a:lnTo>
                <a:lnTo>
                  <a:pt x="118438" y="37566"/>
                </a:lnTo>
                <a:cubicBezTo>
                  <a:pt x="119355" y="37061"/>
                  <a:pt x="120000" y="35994"/>
                  <a:pt x="120000" y="34738"/>
                </a:cubicBezTo>
                <a:cubicBezTo>
                  <a:pt x="120000" y="33483"/>
                  <a:pt x="119355" y="32416"/>
                  <a:pt x="118438" y="31905"/>
                </a:cubicBezTo>
                <a:lnTo>
                  <a:pt x="118444" y="31888"/>
                </a:lnTo>
                <a:lnTo>
                  <a:pt x="61172" y="311"/>
                </a:lnTo>
                <a:lnTo>
                  <a:pt x="61161" y="327"/>
                </a:lnTo>
                <a:cubicBezTo>
                  <a:pt x="60811" y="127"/>
                  <a:pt x="60422" y="0"/>
                  <a:pt x="60000" y="0"/>
                </a:cubicBezTo>
                <a:cubicBezTo>
                  <a:pt x="59577" y="0"/>
                  <a:pt x="59188" y="127"/>
                  <a:pt x="58838" y="327"/>
                </a:cubicBezTo>
                <a:lnTo>
                  <a:pt x="58827" y="311"/>
                </a:lnTo>
                <a:lnTo>
                  <a:pt x="1555" y="31888"/>
                </a:lnTo>
                <a:lnTo>
                  <a:pt x="1561" y="31905"/>
                </a:lnTo>
                <a:cubicBezTo>
                  <a:pt x="644" y="32416"/>
                  <a:pt x="0" y="33483"/>
                  <a:pt x="0" y="34738"/>
                </a:cubicBezTo>
                <a:cubicBezTo>
                  <a:pt x="0" y="35994"/>
                  <a:pt x="644" y="37061"/>
                  <a:pt x="1561" y="37566"/>
                </a:cubicBezTo>
                <a:lnTo>
                  <a:pt x="1555" y="37588"/>
                </a:lnTo>
                <a:lnTo>
                  <a:pt x="19294" y="47366"/>
                </a:lnTo>
                <a:lnTo>
                  <a:pt x="1555" y="57150"/>
                </a:lnTo>
                <a:lnTo>
                  <a:pt x="1561" y="57166"/>
                </a:lnTo>
                <a:cubicBezTo>
                  <a:pt x="644" y="57683"/>
                  <a:pt x="0" y="58744"/>
                  <a:pt x="0" y="60000"/>
                </a:cubicBezTo>
                <a:cubicBezTo>
                  <a:pt x="0" y="61255"/>
                  <a:pt x="644" y="62322"/>
                  <a:pt x="1561" y="62833"/>
                </a:cubicBezTo>
                <a:lnTo>
                  <a:pt x="1555" y="62850"/>
                </a:lnTo>
                <a:lnTo>
                  <a:pt x="19294" y="72633"/>
                </a:lnTo>
                <a:lnTo>
                  <a:pt x="1555" y="82411"/>
                </a:lnTo>
                <a:lnTo>
                  <a:pt x="1561" y="82433"/>
                </a:lnTo>
                <a:cubicBezTo>
                  <a:pt x="644" y="82944"/>
                  <a:pt x="0" y="84005"/>
                  <a:pt x="0" y="85261"/>
                </a:cubicBezTo>
                <a:cubicBezTo>
                  <a:pt x="0" y="86522"/>
                  <a:pt x="644" y="87583"/>
                  <a:pt x="1561" y="88094"/>
                </a:cubicBezTo>
                <a:lnTo>
                  <a:pt x="1555" y="88111"/>
                </a:lnTo>
                <a:lnTo>
                  <a:pt x="58827" y="119688"/>
                </a:lnTo>
                <a:lnTo>
                  <a:pt x="58838" y="119672"/>
                </a:lnTo>
                <a:cubicBezTo>
                  <a:pt x="59188" y="119872"/>
                  <a:pt x="59577" y="120000"/>
                  <a:pt x="60000" y="120000"/>
                </a:cubicBezTo>
                <a:cubicBezTo>
                  <a:pt x="60422" y="120000"/>
                  <a:pt x="60811" y="119872"/>
                  <a:pt x="61161" y="119672"/>
                </a:cubicBezTo>
                <a:lnTo>
                  <a:pt x="61172" y="119688"/>
                </a:lnTo>
                <a:lnTo>
                  <a:pt x="118444" y="88111"/>
                </a:lnTo>
                <a:lnTo>
                  <a:pt x="118438" y="88094"/>
                </a:lnTo>
                <a:cubicBezTo>
                  <a:pt x="119355" y="87583"/>
                  <a:pt x="120000" y="86522"/>
                  <a:pt x="120000" y="85261"/>
                </a:cubicBezTo>
                <a:cubicBezTo>
                  <a:pt x="120000" y="84005"/>
                  <a:pt x="119355" y="82944"/>
                  <a:pt x="118438" y="82433"/>
                </a:cubicBezTo>
                <a:lnTo>
                  <a:pt x="118444" y="82411"/>
                </a:lnTo>
                <a:lnTo>
                  <a:pt x="100705" y="72633"/>
                </a:lnTo>
                <a:lnTo>
                  <a:pt x="118444" y="62850"/>
                </a:lnTo>
                <a:lnTo>
                  <a:pt x="118438" y="62833"/>
                </a:lnTo>
                <a:cubicBezTo>
                  <a:pt x="119355" y="62322"/>
                  <a:pt x="120000" y="61255"/>
                  <a:pt x="120000" y="60000"/>
                </a:cubicBezTo>
              </a:path>
            </a:pathLst>
          </a:custGeom>
          <a:solidFill>
            <a:srgbClr val="53585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518;p11">
            <a:extLst>
              <a:ext uri="{FF2B5EF4-FFF2-40B4-BE49-F238E27FC236}">
                <a16:creationId xmlns:a16="http://schemas.microsoft.com/office/drawing/2014/main" id="{D942FD38-96EE-C399-04EF-F7D46A84870F}"/>
              </a:ext>
            </a:extLst>
          </p:cNvPr>
          <p:cNvSpPr txBox="1"/>
          <p:nvPr/>
        </p:nvSpPr>
        <p:spPr>
          <a:xfrm>
            <a:off x="2431087" y="10291518"/>
            <a:ext cx="2224115" cy="16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dirty="0">
                <a:solidFill>
                  <a:schemeClr val="bg2">
                    <a:lumMod val="50000"/>
                  </a:schemeClr>
                </a:solidFill>
              </a:rPr>
              <a:t>Thank to </a:t>
            </a:r>
            <a:endParaRPr sz="1900" dirty="0">
              <a:solidFill>
                <a:schemeClr val="bg2">
                  <a:lumMod val="50000"/>
                </a:schemeClr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dirty="0">
                <a:solidFill>
                  <a:schemeClr val="bg2">
                    <a:lumMod val="50000"/>
                  </a:schemeClr>
                </a:solidFill>
              </a:rPr>
              <a:t>MED-GOLD, SERV_FORFIRE and SYSTEMIC </a:t>
            </a:r>
            <a:endParaRPr sz="1900" dirty="0">
              <a:solidFill>
                <a:schemeClr val="bg2">
                  <a:lumMod val="50000"/>
                </a:schemeClr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dirty="0">
                <a:solidFill>
                  <a:schemeClr val="bg2">
                    <a:lumMod val="50000"/>
                  </a:schemeClr>
                </a:solidFill>
              </a:rPr>
              <a:t>projects</a:t>
            </a:r>
            <a:endParaRPr sz="19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0" name="Google Shape;503;p11">
            <a:extLst>
              <a:ext uri="{FF2B5EF4-FFF2-40B4-BE49-F238E27FC236}">
                <a16:creationId xmlns:a16="http://schemas.microsoft.com/office/drawing/2014/main" id="{BE20417B-381C-9B39-2C48-9DFC1B79586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4082" b="4724"/>
          <a:stretch/>
        </p:blipFill>
        <p:spPr>
          <a:xfrm>
            <a:off x="12835331" y="4064063"/>
            <a:ext cx="11147475" cy="762437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505;p11">
            <a:extLst>
              <a:ext uri="{FF2B5EF4-FFF2-40B4-BE49-F238E27FC236}">
                <a16:creationId xmlns:a16="http://schemas.microsoft.com/office/drawing/2014/main" id="{31E8BFB8-D66E-AEB9-040D-9FE11CD4656F}"/>
              </a:ext>
            </a:extLst>
          </p:cNvPr>
          <p:cNvSpPr txBox="1"/>
          <p:nvPr/>
        </p:nvSpPr>
        <p:spPr>
          <a:xfrm>
            <a:off x="13727071" y="1645845"/>
            <a:ext cx="633350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u="sng" dirty="0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SPI 3 – Empiri</a:t>
            </a:r>
            <a:r>
              <a:rPr lang="en-GB" sz="2800" u="sng" dirty="0">
                <a:solidFill>
                  <a:schemeClr val="bg2">
                    <a:lumMod val="50000"/>
                  </a:schemeClr>
                </a:solidFill>
              </a:rPr>
              <a:t>cal </a:t>
            </a:r>
            <a:r>
              <a:rPr lang="en-GB" sz="2800" u="sng" dirty="0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seasonal forecasts</a:t>
            </a:r>
            <a:r>
              <a:rPr lang="en-GB" sz="2800" dirty="0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2" name="Google Shape;506;p11">
            <a:extLst>
              <a:ext uri="{FF2B5EF4-FFF2-40B4-BE49-F238E27FC236}">
                <a16:creationId xmlns:a16="http://schemas.microsoft.com/office/drawing/2014/main" id="{E7736065-E3D4-FAD9-1622-35D2125084AA}"/>
              </a:ext>
            </a:extLst>
          </p:cNvPr>
          <p:cNvSpPr/>
          <p:nvPr/>
        </p:nvSpPr>
        <p:spPr>
          <a:xfrm>
            <a:off x="12905637" y="1707753"/>
            <a:ext cx="558800" cy="482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88083"/>
                </a:moveTo>
                <a:lnTo>
                  <a:pt x="9072" y="60000"/>
                </a:lnTo>
                <a:lnTo>
                  <a:pt x="25638" y="50866"/>
                </a:lnTo>
                <a:lnTo>
                  <a:pt x="58827" y="69166"/>
                </a:lnTo>
                <a:lnTo>
                  <a:pt x="58838" y="69144"/>
                </a:lnTo>
                <a:cubicBezTo>
                  <a:pt x="59188" y="69344"/>
                  <a:pt x="59577" y="69472"/>
                  <a:pt x="60000" y="69472"/>
                </a:cubicBezTo>
                <a:cubicBezTo>
                  <a:pt x="60422" y="69472"/>
                  <a:pt x="60811" y="69344"/>
                  <a:pt x="61161" y="69144"/>
                </a:cubicBezTo>
                <a:lnTo>
                  <a:pt x="61172" y="69166"/>
                </a:lnTo>
                <a:lnTo>
                  <a:pt x="94361" y="50866"/>
                </a:lnTo>
                <a:lnTo>
                  <a:pt x="110927" y="60000"/>
                </a:lnTo>
                <a:cubicBezTo>
                  <a:pt x="110927" y="60000"/>
                  <a:pt x="60000" y="88083"/>
                  <a:pt x="60000" y="88083"/>
                </a:cubicBezTo>
                <a:close/>
                <a:moveTo>
                  <a:pt x="110927" y="85261"/>
                </a:moveTo>
                <a:lnTo>
                  <a:pt x="60000" y="113344"/>
                </a:lnTo>
                <a:lnTo>
                  <a:pt x="9072" y="85261"/>
                </a:lnTo>
                <a:lnTo>
                  <a:pt x="25638" y="76127"/>
                </a:lnTo>
                <a:lnTo>
                  <a:pt x="58827" y="94427"/>
                </a:lnTo>
                <a:lnTo>
                  <a:pt x="58838" y="94411"/>
                </a:lnTo>
                <a:cubicBezTo>
                  <a:pt x="59188" y="94605"/>
                  <a:pt x="59577" y="94738"/>
                  <a:pt x="60000" y="94738"/>
                </a:cubicBezTo>
                <a:cubicBezTo>
                  <a:pt x="60422" y="94738"/>
                  <a:pt x="60811" y="94605"/>
                  <a:pt x="61161" y="94411"/>
                </a:cubicBezTo>
                <a:lnTo>
                  <a:pt x="61172" y="94427"/>
                </a:lnTo>
                <a:lnTo>
                  <a:pt x="94361" y="76127"/>
                </a:lnTo>
                <a:cubicBezTo>
                  <a:pt x="94361" y="76127"/>
                  <a:pt x="110927" y="85261"/>
                  <a:pt x="110927" y="85261"/>
                </a:cubicBezTo>
                <a:close/>
                <a:moveTo>
                  <a:pt x="9072" y="34738"/>
                </a:moveTo>
                <a:lnTo>
                  <a:pt x="60000" y="6655"/>
                </a:lnTo>
                <a:lnTo>
                  <a:pt x="110927" y="34738"/>
                </a:lnTo>
                <a:lnTo>
                  <a:pt x="60000" y="62816"/>
                </a:lnTo>
                <a:cubicBezTo>
                  <a:pt x="60000" y="62816"/>
                  <a:pt x="9072" y="34738"/>
                  <a:pt x="9072" y="34738"/>
                </a:cubicBezTo>
                <a:close/>
                <a:moveTo>
                  <a:pt x="120000" y="60000"/>
                </a:moveTo>
                <a:cubicBezTo>
                  <a:pt x="120000" y="58744"/>
                  <a:pt x="119355" y="57683"/>
                  <a:pt x="118438" y="57166"/>
                </a:cubicBezTo>
                <a:lnTo>
                  <a:pt x="118444" y="57150"/>
                </a:lnTo>
                <a:lnTo>
                  <a:pt x="100705" y="47366"/>
                </a:lnTo>
                <a:lnTo>
                  <a:pt x="118444" y="37588"/>
                </a:lnTo>
                <a:lnTo>
                  <a:pt x="118438" y="37566"/>
                </a:lnTo>
                <a:cubicBezTo>
                  <a:pt x="119355" y="37061"/>
                  <a:pt x="120000" y="35994"/>
                  <a:pt x="120000" y="34738"/>
                </a:cubicBezTo>
                <a:cubicBezTo>
                  <a:pt x="120000" y="33483"/>
                  <a:pt x="119355" y="32416"/>
                  <a:pt x="118438" y="31905"/>
                </a:cubicBezTo>
                <a:lnTo>
                  <a:pt x="118444" y="31888"/>
                </a:lnTo>
                <a:lnTo>
                  <a:pt x="61172" y="311"/>
                </a:lnTo>
                <a:lnTo>
                  <a:pt x="61161" y="327"/>
                </a:lnTo>
                <a:cubicBezTo>
                  <a:pt x="60811" y="127"/>
                  <a:pt x="60422" y="0"/>
                  <a:pt x="60000" y="0"/>
                </a:cubicBezTo>
                <a:cubicBezTo>
                  <a:pt x="59577" y="0"/>
                  <a:pt x="59188" y="127"/>
                  <a:pt x="58838" y="327"/>
                </a:cubicBezTo>
                <a:lnTo>
                  <a:pt x="58827" y="311"/>
                </a:lnTo>
                <a:lnTo>
                  <a:pt x="1555" y="31888"/>
                </a:lnTo>
                <a:lnTo>
                  <a:pt x="1561" y="31905"/>
                </a:lnTo>
                <a:cubicBezTo>
                  <a:pt x="644" y="32416"/>
                  <a:pt x="0" y="33483"/>
                  <a:pt x="0" y="34738"/>
                </a:cubicBezTo>
                <a:cubicBezTo>
                  <a:pt x="0" y="35994"/>
                  <a:pt x="644" y="37061"/>
                  <a:pt x="1561" y="37566"/>
                </a:cubicBezTo>
                <a:lnTo>
                  <a:pt x="1555" y="37588"/>
                </a:lnTo>
                <a:lnTo>
                  <a:pt x="19294" y="47366"/>
                </a:lnTo>
                <a:lnTo>
                  <a:pt x="1555" y="57150"/>
                </a:lnTo>
                <a:lnTo>
                  <a:pt x="1561" y="57166"/>
                </a:lnTo>
                <a:cubicBezTo>
                  <a:pt x="644" y="57683"/>
                  <a:pt x="0" y="58744"/>
                  <a:pt x="0" y="60000"/>
                </a:cubicBezTo>
                <a:cubicBezTo>
                  <a:pt x="0" y="61255"/>
                  <a:pt x="644" y="62322"/>
                  <a:pt x="1561" y="62833"/>
                </a:cubicBezTo>
                <a:lnTo>
                  <a:pt x="1555" y="62850"/>
                </a:lnTo>
                <a:lnTo>
                  <a:pt x="19294" y="72633"/>
                </a:lnTo>
                <a:lnTo>
                  <a:pt x="1555" y="82411"/>
                </a:lnTo>
                <a:lnTo>
                  <a:pt x="1561" y="82433"/>
                </a:lnTo>
                <a:cubicBezTo>
                  <a:pt x="644" y="82944"/>
                  <a:pt x="0" y="84005"/>
                  <a:pt x="0" y="85261"/>
                </a:cubicBezTo>
                <a:cubicBezTo>
                  <a:pt x="0" y="86522"/>
                  <a:pt x="644" y="87583"/>
                  <a:pt x="1561" y="88094"/>
                </a:cubicBezTo>
                <a:lnTo>
                  <a:pt x="1555" y="88111"/>
                </a:lnTo>
                <a:lnTo>
                  <a:pt x="58827" y="119688"/>
                </a:lnTo>
                <a:lnTo>
                  <a:pt x="58838" y="119672"/>
                </a:lnTo>
                <a:cubicBezTo>
                  <a:pt x="59188" y="119872"/>
                  <a:pt x="59577" y="120000"/>
                  <a:pt x="60000" y="120000"/>
                </a:cubicBezTo>
                <a:cubicBezTo>
                  <a:pt x="60422" y="120000"/>
                  <a:pt x="60811" y="119872"/>
                  <a:pt x="61161" y="119672"/>
                </a:cubicBezTo>
                <a:lnTo>
                  <a:pt x="61172" y="119688"/>
                </a:lnTo>
                <a:lnTo>
                  <a:pt x="118444" y="88111"/>
                </a:lnTo>
                <a:lnTo>
                  <a:pt x="118438" y="88094"/>
                </a:lnTo>
                <a:cubicBezTo>
                  <a:pt x="119355" y="87583"/>
                  <a:pt x="120000" y="86522"/>
                  <a:pt x="120000" y="85261"/>
                </a:cubicBezTo>
                <a:cubicBezTo>
                  <a:pt x="120000" y="84005"/>
                  <a:pt x="119355" y="82944"/>
                  <a:pt x="118438" y="82433"/>
                </a:cubicBezTo>
                <a:lnTo>
                  <a:pt x="118444" y="82411"/>
                </a:lnTo>
                <a:lnTo>
                  <a:pt x="100705" y="72633"/>
                </a:lnTo>
                <a:lnTo>
                  <a:pt x="118444" y="62850"/>
                </a:lnTo>
                <a:lnTo>
                  <a:pt x="118438" y="62833"/>
                </a:lnTo>
                <a:cubicBezTo>
                  <a:pt x="119355" y="62322"/>
                  <a:pt x="120000" y="61255"/>
                  <a:pt x="120000" y="60000"/>
                </a:cubicBezTo>
              </a:path>
            </a:pathLst>
          </a:custGeom>
          <a:solidFill>
            <a:srgbClr val="53585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507;p11">
            <a:extLst>
              <a:ext uri="{FF2B5EF4-FFF2-40B4-BE49-F238E27FC236}">
                <a16:creationId xmlns:a16="http://schemas.microsoft.com/office/drawing/2014/main" id="{D076D92A-770F-1C4E-62C2-8007A61698D4}"/>
              </a:ext>
            </a:extLst>
          </p:cNvPr>
          <p:cNvSpPr txBox="1"/>
          <p:nvPr/>
        </p:nvSpPr>
        <p:spPr>
          <a:xfrm>
            <a:off x="13727075" y="2463145"/>
            <a:ext cx="6765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u="sng" dirty="0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SPEI 3 – Empirical seasonal forecasts</a:t>
            </a:r>
            <a:r>
              <a:rPr lang="en-GB" sz="2800" dirty="0">
                <a:solidFill>
                  <a:schemeClr val="bg2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     </a:t>
            </a:r>
            <a:endParaRPr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4" name="Google Shape;508;p11">
            <a:extLst>
              <a:ext uri="{FF2B5EF4-FFF2-40B4-BE49-F238E27FC236}">
                <a16:creationId xmlns:a16="http://schemas.microsoft.com/office/drawing/2014/main" id="{1FBC0D70-12E4-7539-50FD-2430749C88A6}"/>
              </a:ext>
            </a:extLst>
          </p:cNvPr>
          <p:cNvSpPr/>
          <p:nvPr/>
        </p:nvSpPr>
        <p:spPr>
          <a:xfrm>
            <a:off x="12905637" y="2525049"/>
            <a:ext cx="558800" cy="482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88083"/>
                </a:moveTo>
                <a:lnTo>
                  <a:pt x="9072" y="60000"/>
                </a:lnTo>
                <a:lnTo>
                  <a:pt x="25638" y="50866"/>
                </a:lnTo>
                <a:lnTo>
                  <a:pt x="58827" y="69166"/>
                </a:lnTo>
                <a:lnTo>
                  <a:pt x="58838" y="69144"/>
                </a:lnTo>
                <a:cubicBezTo>
                  <a:pt x="59188" y="69344"/>
                  <a:pt x="59577" y="69472"/>
                  <a:pt x="60000" y="69472"/>
                </a:cubicBezTo>
                <a:cubicBezTo>
                  <a:pt x="60422" y="69472"/>
                  <a:pt x="60811" y="69344"/>
                  <a:pt x="61161" y="69144"/>
                </a:cubicBezTo>
                <a:lnTo>
                  <a:pt x="61172" y="69166"/>
                </a:lnTo>
                <a:lnTo>
                  <a:pt x="94361" y="50866"/>
                </a:lnTo>
                <a:lnTo>
                  <a:pt x="110927" y="60000"/>
                </a:lnTo>
                <a:cubicBezTo>
                  <a:pt x="110927" y="60000"/>
                  <a:pt x="60000" y="88083"/>
                  <a:pt x="60000" y="88083"/>
                </a:cubicBezTo>
                <a:close/>
                <a:moveTo>
                  <a:pt x="110927" y="85261"/>
                </a:moveTo>
                <a:lnTo>
                  <a:pt x="60000" y="113344"/>
                </a:lnTo>
                <a:lnTo>
                  <a:pt x="9072" y="85261"/>
                </a:lnTo>
                <a:lnTo>
                  <a:pt x="25638" y="76127"/>
                </a:lnTo>
                <a:lnTo>
                  <a:pt x="58827" y="94427"/>
                </a:lnTo>
                <a:lnTo>
                  <a:pt x="58838" y="94411"/>
                </a:lnTo>
                <a:cubicBezTo>
                  <a:pt x="59188" y="94605"/>
                  <a:pt x="59577" y="94738"/>
                  <a:pt x="60000" y="94738"/>
                </a:cubicBezTo>
                <a:cubicBezTo>
                  <a:pt x="60422" y="94738"/>
                  <a:pt x="60811" y="94605"/>
                  <a:pt x="61161" y="94411"/>
                </a:cubicBezTo>
                <a:lnTo>
                  <a:pt x="61172" y="94427"/>
                </a:lnTo>
                <a:lnTo>
                  <a:pt x="94361" y="76127"/>
                </a:lnTo>
                <a:cubicBezTo>
                  <a:pt x="94361" y="76127"/>
                  <a:pt x="110927" y="85261"/>
                  <a:pt x="110927" y="85261"/>
                </a:cubicBezTo>
                <a:close/>
                <a:moveTo>
                  <a:pt x="9072" y="34738"/>
                </a:moveTo>
                <a:lnTo>
                  <a:pt x="60000" y="6655"/>
                </a:lnTo>
                <a:lnTo>
                  <a:pt x="110927" y="34738"/>
                </a:lnTo>
                <a:lnTo>
                  <a:pt x="60000" y="62816"/>
                </a:lnTo>
                <a:cubicBezTo>
                  <a:pt x="60000" y="62816"/>
                  <a:pt x="9072" y="34738"/>
                  <a:pt x="9072" y="34738"/>
                </a:cubicBezTo>
                <a:close/>
                <a:moveTo>
                  <a:pt x="120000" y="60000"/>
                </a:moveTo>
                <a:cubicBezTo>
                  <a:pt x="120000" y="58744"/>
                  <a:pt x="119355" y="57683"/>
                  <a:pt x="118438" y="57166"/>
                </a:cubicBezTo>
                <a:lnTo>
                  <a:pt x="118444" y="57150"/>
                </a:lnTo>
                <a:lnTo>
                  <a:pt x="100705" y="47366"/>
                </a:lnTo>
                <a:lnTo>
                  <a:pt x="118444" y="37588"/>
                </a:lnTo>
                <a:lnTo>
                  <a:pt x="118438" y="37566"/>
                </a:lnTo>
                <a:cubicBezTo>
                  <a:pt x="119355" y="37061"/>
                  <a:pt x="120000" y="35994"/>
                  <a:pt x="120000" y="34738"/>
                </a:cubicBezTo>
                <a:cubicBezTo>
                  <a:pt x="120000" y="33483"/>
                  <a:pt x="119355" y="32416"/>
                  <a:pt x="118438" y="31905"/>
                </a:cubicBezTo>
                <a:lnTo>
                  <a:pt x="118444" y="31888"/>
                </a:lnTo>
                <a:lnTo>
                  <a:pt x="61172" y="311"/>
                </a:lnTo>
                <a:lnTo>
                  <a:pt x="61161" y="327"/>
                </a:lnTo>
                <a:cubicBezTo>
                  <a:pt x="60811" y="127"/>
                  <a:pt x="60422" y="0"/>
                  <a:pt x="60000" y="0"/>
                </a:cubicBezTo>
                <a:cubicBezTo>
                  <a:pt x="59577" y="0"/>
                  <a:pt x="59188" y="127"/>
                  <a:pt x="58838" y="327"/>
                </a:cubicBezTo>
                <a:lnTo>
                  <a:pt x="58827" y="311"/>
                </a:lnTo>
                <a:lnTo>
                  <a:pt x="1555" y="31888"/>
                </a:lnTo>
                <a:lnTo>
                  <a:pt x="1561" y="31905"/>
                </a:lnTo>
                <a:cubicBezTo>
                  <a:pt x="644" y="32416"/>
                  <a:pt x="0" y="33483"/>
                  <a:pt x="0" y="34738"/>
                </a:cubicBezTo>
                <a:cubicBezTo>
                  <a:pt x="0" y="35994"/>
                  <a:pt x="644" y="37061"/>
                  <a:pt x="1561" y="37566"/>
                </a:cubicBezTo>
                <a:lnTo>
                  <a:pt x="1555" y="37588"/>
                </a:lnTo>
                <a:lnTo>
                  <a:pt x="19294" y="47366"/>
                </a:lnTo>
                <a:lnTo>
                  <a:pt x="1555" y="57150"/>
                </a:lnTo>
                <a:lnTo>
                  <a:pt x="1561" y="57166"/>
                </a:lnTo>
                <a:cubicBezTo>
                  <a:pt x="644" y="57683"/>
                  <a:pt x="0" y="58744"/>
                  <a:pt x="0" y="60000"/>
                </a:cubicBezTo>
                <a:cubicBezTo>
                  <a:pt x="0" y="61255"/>
                  <a:pt x="644" y="62322"/>
                  <a:pt x="1561" y="62833"/>
                </a:cubicBezTo>
                <a:lnTo>
                  <a:pt x="1555" y="62850"/>
                </a:lnTo>
                <a:lnTo>
                  <a:pt x="19294" y="72633"/>
                </a:lnTo>
                <a:lnTo>
                  <a:pt x="1555" y="82411"/>
                </a:lnTo>
                <a:lnTo>
                  <a:pt x="1561" y="82433"/>
                </a:lnTo>
                <a:cubicBezTo>
                  <a:pt x="644" y="82944"/>
                  <a:pt x="0" y="84005"/>
                  <a:pt x="0" y="85261"/>
                </a:cubicBezTo>
                <a:cubicBezTo>
                  <a:pt x="0" y="86522"/>
                  <a:pt x="644" y="87583"/>
                  <a:pt x="1561" y="88094"/>
                </a:cubicBezTo>
                <a:lnTo>
                  <a:pt x="1555" y="88111"/>
                </a:lnTo>
                <a:lnTo>
                  <a:pt x="58827" y="119688"/>
                </a:lnTo>
                <a:lnTo>
                  <a:pt x="58838" y="119672"/>
                </a:lnTo>
                <a:cubicBezTo>
                  <a:pt x="59188" y="119872"/>
                  <a:pt x="59577" y="120000"/>
                  <a:pt x="60000" y="120000"/>
                </a:cubicBezTo>
                <a:cubicBezTo>
                  <a:pt x="60422" y="120000"/>
                  <a:pt x="60811" y="119872"/>
                  <a:pt x="61161" y="119672"/>
                </a:cubicBezTo>
                <a:lnTo>
                  <a:pt x="61172" y="119688"/>
                </a:lnTo>
                <a:lnTo>
                  <a:pt x="118444" y="88111"/>
                </a:lnTo>
                <a:lnTo>
                  <a:pt x="118438" y="88094"/>
                </a:lnTo>
                <a:cubicBezTo>
                  <a:pt x="119355" y="87583"/>
                  <a:pt x="120000" y="86522"/>
                  <a:pt x="120000" y="85261"/>
                </a:cubicBezTo>
                <a:cubicBezTo>
                  <a:pt x="120000" y="84005"/>
                  <a:pt x="119355" y="82944"/>
                  <a:pt x="118438" y="82433"/>
                </a:cubicBezTo>
                <a:lnTo>
                  <a:pt x="118444" y="82411"/>
                </a:lnTo>
                <a:lnTo>
                  <a:pt x="100705" y="72633"/>
                </a:lnTo>
                <a:lnTo>
                  <a:pt x="118444" y="62850"/>
                </a:lnTo>
                <a:lnTo>
                  <a:pt x="118438" y="62833"/>
                </a:lnTo>
                <a:cubicBezTo>
                  <a:pt x="119355" y="62322"/>
                  <a:pt x="120000" y="61255"/>
                  <a:pt x="120000" y="60000"/>
                </a:cubicBezTo>
              </a:path>
            </a:pathLst>
          </a:custGeom>
          <a:solidFill>
            <a:srgbClr val="53585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257;p8"/>
          <p:cNvSpPr/>
          <p:nvPr/>
        </p:nvSpPr>
        <p:spPr>
          <a:xfrm>
            <a:off x="0" y="-1"/>
            <a:ext cx="1905285" cy="13716001"/>
          </a:xfrm>
          <a:prstGeom prst="rect">
            <a:avLst/>
          </a:prstGeom>
          <a:solidFill>
            <a:srgbClr val="1F1F1F">
              <a:alpha val="84622"/>
            </a:srgbClr>
          </a:solidFill>
          <a:ln w="25400">
            <a:solidFill>
              <a:srgbClr val="ED482F"/>
            </a:solidFill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4" name="Google Shape;304;p9"/>
          <p:cNvSpPr txBox="1"/>
          <p:nvPr/>
        </p:nvSpPr>
        <p:spPr>
          <a:xfrm rot="16200000">
            <a:off x="-3390125" y="6805806"/>
            <a:ext cx="8579624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6600" b="1">
                <a:solidFill>
                  <a:srgbClr val="FFFFFF"/>
                </a:solidFill>
              </a:defRPr>
            </a:lvl1pPr>
          </a:lstStyle>
          <a:p>
            <a:r>
              <a:rPr lang="it-IT" dirty="0"/>
              <a:t>Rischio - </a:t>
            </a:r>
            <a:r>
              <a:rPr lang="it-IT" dirty="0" err="1"/>
              <a:t>Ongoing</a:t>
            </a:r>
            <a:endParaRPr dirty="0"/>
          </a:p>
        </p:txBody>
      </p:sp>
      <p:pic>
        <p:nvPicPr>
          <p:cNvPr id="445" name="logo_round.ai" descr="logo_round.a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32" y="673865"/>
            <a:ext cx="1405711" cy="14057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33FF48B7-090D-8615-9D2D-DA059A14E2C5}"/>
              </a:ext>
            </a:extLst>
          </p:cNvPr>
          <p:cNvGrpSpPr/>
          <p:nvPr/>
        </p:nvGrpSpPr>
        <p:grpSpPr>
          <a:xfrm>
            <a:off x="3695358" y="3335231"/>
            <a:ext cx="9139076" cy="9139076"/>
            <a:chOff x="3695358" y="3335231"/>
            <a:chExt cx="9139076" cy="9139076"/>
          </a:xfrm>
        </p:grpSpPr>
        <p:sp>
          <p:nvSpPr>
            <p:cNvPr id="48" name="Oval 3">
              <a:extLst>
                <a:ext uri="{FF2B5EF4-FFF2-40B4-BE49-F238E27FC236}">
                  <a16:creationId xmlns:a16="http://schemas.microsoft.com/office/drawing/2014/main" id="{78AFEB8F-43DE-5164-93E0-096DBF343201}"/>
                </a:ext>
              </a:extLst>
            </p:cNvPr>
            <p:cNvSpPr/>
            <p:nvPr/>
          </p:nvSpPr>
          <p:spPr>
            <a:xfrm>
              <a:off x="3695358" y="3335231"/>
              <a:ext cx="9139076" cy="913907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49" name="Freeform 34">
              <a:extLst>
                <a:ext uri="{FF2B5EF4-FFF2-40B4-BE49-F238E27FC236}">
                  <a16:creationId xmlns:a16="http://schemas.microsoft.com/office/drawing/2014/main" id="{769EBCDC-3058-0C63-B647-7C72CABB4CA1}"/>
                </a:ext>
              </a:extLst>
            </p:cNvPr>
            <p:cNvSpPr/>
            <p:nvPr/>
          </p:nvSpPr>
          <p:spPr>
            <a:xfrm>
              <a:off x="8256710" y="7900042"/>
              <a:ext cx="16373" cy="14181"/>
            </a:xfrm>
            <a:custGeom>
              <a:avLst/>
              <a:gdLst>
                <a:gd name="connsiteX0" fmla="*/ 0 w 15836"/>
                <a:gd name="connsiteY0" fmla="*/ 0 h 13716"/>
                <a:gd name="connsiteX1" fmla="*/ 15836 w 15836"/>
                <a:gd name="connsiteY1" fmla="*/ 0 h 13716"/>
                <a:gd name="connsiteX2" fmla="*/ 7918 w 15836"/>
                <a:gd name="connsiteY2" fmla="*/ 13716 h 13716"/>
                <a:gd name="connsiteX3" fmla="*/ 0 w 15836"/>
                <a:gd name="connsiteY3" fmla="*/ 0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36" h="13716">
                  <a:moveTo>
                    <a:pt x="0" y="0"/>
                  </a:moveTo>
                  <a:lnTo>
                    <a:pt x="15836" y="0"/>
                  </a:lnTo>
                  <a:lnTo>
                    <a:pt x="7918" y="1371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grpSp>
          <p:nvGrpSpPr>
            <p:cNvPr id="50" name="Group 59">
              <a:extLst>
                <a:ext uri="{FF2B5EF4-FFF2-40B4-BE49-F238E27FC236}">
                  <a16:creationId xmlns:a16="http://schemas.microsoft.com/office/drawing/2014/main" id="{954BFD39-17FC-9CE1-D140-609D977097D3}"/>
                </a:ext>
              </a:extLst>
            </p:cNvPr>
            <p:cNvGrpSpPr/>
            <p:nvPr/>
          </p:nvGrpSpPr>
          <p:grpSpPr>
            <a:xfrm>
              <a:off x="3928431" y="3570694"/>
              <a:ext cx="8672930" cy="8670540"/>
              <a:chOff x="7852360" y="2523925"/>
              <a:chExt cx="8672930" cy="8670540"/>
            </a:xfrm>
          </p:grpSpPr>
          <p:sp>
            <p:nvSpPr>
              <p:cNvPr id="51" name="Freeform 36">
                <a:extLst>
                  <a:ext uri="{FF2B5EF4-FFF2-40B4-BE49-F238E27FC236}">
                    <a16:creationId xmlns:a16="http://schemas.microsoft.com/office/drawing/2014/main" id="{9F674361-A63B-71B6-F8D7-34614CA3AE00}"/>
                  </a:ext>
                </a:extLst>
              </p:cNvPr>
              <p:cNvSpPr/>
              <p:nvPr/>
            </p:nvSpPr>
            <p:spPr>
              <a:xfrm>
                <a:off x="12283366" y="2523925"/>
                <a:ext cx="4241924" cy="6420081"/>
              </a:xfrm>
              <a:custGeom>
                <a:avLst/>
                <a:gdLst>
                  <a:gd name="connsiteX0" fmla="*/ 0 w 4102736"/>
                  <a:gd name="connsiteY0" fmla="*/ 0 h 6209422"/>
                  <a:gd name="connsiteX1" fmla="*/ 124393 w 4102736"/>
                  <a:gd name="connsiteY1" fmla="*/ 3145 h 6209422"/>
                  <a:gd name="connsiteX2" fmla="*/ 4102736 w 4102736"/>
                  <a:gd name="connsiteY2" fmla="*/ 4191863 h 6209422"/>
                  <a:gd name="connsiteX3" fmla="*/ 3596522 w 4102736"/>
                  <a:gd name="connsiteY3" fmla="*/ 6191056 h 6209422"/>
                  <a:gd name="connsiteX4" fmla="*/ 3585962 w 4102736"/>
                  <a:gd name="connsiteY4" fmla="*/ 6209422 h 6209422"/>
                  <a:gd name="connsiteX5" fmla="*/ 0 w 4102736"/>
                  <a:gd name="connsiteY5" fmla="*/ 4139067 h 6209422"/>
                  <a:gd name="connsiteX6" fmla="*/ 0 w 4102736"/>
                  <a:gd name="connsiteY6" fmla="*/ 0 h 620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102736" h="6209422">
                    <a:moveTo>
                      <a:pt x="0" y="0"/>
                    </a:moveTo>
                    <a:lnTo>
                      <a:pt x="124393" y="3145"/>
                    </a:lnTo>
                    <a:cubicBezTo>
                      <a:pt x="2340468" y="115479"/>
                      <a:pt x="4102736" y="1947871"/>
                      <a:pt x="4102736" y="4191863"/>
                    </a:cubicBezTo>
                    <a:cubicBezTo>
                      <a:pt x="4102736" y="4915732"/>
                      <a:pt x="3919357" y="5596770"/>
                      <a:pt x="3596522" y="6191056"/>
                    </a:cubicBezTo>
                    <a:lnTo>
                      <a:pt x="3585962" y="6209422"/>
                    </a:lnTo>
                    <a:lnTo>
                      <a:pt x="0" y="413906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52" name="Freeform 35">
                <a:extLst>
                  <a:ext uri="{FF2B5EF4-FFF2-40B4-BE49-F238E27FC236}">
                    <a16:creationId xmlns:a16="http://schemas.microsoft.com/office/drawing/2014/main" id="{C6539FFD-2031-A0B3-1BAA-E26EFE9F5B63}"/>
                  </a:ext>
                </a:extLst>
              </p:cNvPr>
              <p:cNvSpPr/>
              <p:nvPr/>
            </p:nvSpPr>
            <p:spPr>
              <a:xfrm>
                <a:off x="7852360" y="2523926"/>
                <a:ext cx="4241922" cy="6420084"/>
              </a:xfrm>
              <a:custGeom>
                <a:avLst/>
                <a:gdLst>
                  <a:gd name="connsiteX0" fmla="*/ 4102734 w 4102734"/>
                  <a:gd name="connsiteY0" fmla="*/ 0 h 6209425"/>
                  <a:gd name="connsiteX1" fmla="*/ 4102734 w 4102734"/>
                  <a:gd name="connsiteY1" fmla="*/ 4139071 h 6209425"/>
                  <a:gd name="connsiteX2" fmla="*/ 516776 w 4102734"/>
                  <a:gd name="connsiteY2" fmla="*/ 6209425 h 6209425"/>
                  <a:gd name="connsiteX3" fmla="*/ 506214 w 4102734"/>
                  <a:gd name="connsiteY3" fmla="*/ 6191056 h 6209425"/>
                  <a:gd name="connsiteX4" fmla="*/ 0 w 4102734"/>
                  <a:gd name="connsiteY4" fmla="*/ 4191863 h 6209425"/>
                  <a:gd name="connsiteX5" fmla="*/ 3978343 w 4102734"/>
                  <a:gd name="connsiteY5" fmla="*/ 3145 h 6209425"/>
                  <a:gd name="connsiteX6" fmla="*/ 4102734 w 4102734"/>
                  <a:gd name="connsiteY6" fmla="*/ 0 h 6209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102734" h="6209425">
                    <a:moveTo>
                      <a:pt x="4102734" y="0"/>
                    </a:moveTo>
                    <a:lnTo>
                      <a:pt x="4102734" y="4139071"/>
                    </a:lnTo>
                    <a:lnTo>
                      <a:pt x="516776" y="6209425"/>
                    </a:lnTo>
                    <a:lnTo>
                      <a:pt x="506214" y="6191056"/>
                    </a:lnTo>
                    <a:cubicBezTo>
                      <a:pt x="183379" y="5596770"/>
                      <a:pt x="0" y="4915732"/>
                      <a:pt x="0" y="4191863"/>
                    </a:cubicBezTo>
                    <a:cubicBezTo>
                      <a:pt x="0" y="1947871"/>
                      <a:pt x="1762268" y="115479"/>
                      <a:pt x="3978343" y="3145"/>
                    </a:cubicBezTo>
                    <a:lnTo>
                      <a:pt x="4102734" y="0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Lato Light" panose="020F0502020204030203" pitchFamily="34" charset="0"/>
                </a:endParaRPr>
              </a:p>
            </p:txBody>
          </p:sp>
          <p:sp>
            <p:nvSpPr>
              <p:cNvPr id="53" name="Freeform 33">
                <a:extLst>
                  <a:ext uri="{FF2B5EF4-FFF2-40B4-BE49-F238E27FC236}">
                    <a16:creationId xmlns:a16="http://schemas.microsoft.com/office/drawing/2014/main" id="{192A4903-5879-CB68-ACF2-39741FE7B4C6}"/>
                  </a:ext>
                </a:extLst>
              </p:cNvPr>
              <p:cNvSpPr/>
              <p:nvPr/>
            </p:nvSpPr>
            <p:spPr>
              <a:xfrm>
                <a:off x="8480983" y="6967167"/>
                <a:ext cx="7415685" cy="4227298"/>
              </a:xfrm>
              <a:custGeom>
                <a:avLst/>
                <a:gdLst>
                  <a:gd name="connsiteX0" fmla="*/ 3586181 w 7172358"/>
                  <a:gd name="connsiteY0" fmla="*/ 0 h 4088590"/>
                  <a:gd name="connsiteX1" fmla="*/ 7172358 w 7172358"/>
                  <a:gd name="connsiteY1" fmla="*/ 2070479 h 4088590"/>
                  <a:gd name="connsiteX2" fmla="*/ 7064054 w 7172358"/>
                  <a:gd name="connsiteY2" fmla="*/ 2239418 h 4088590"/>
                  <a:gd name="connsiteX3" fmla="*/ 3586178 w 7172358"/>
                  <a:gd name="connsiteY3" fmla="*/ 4088590 h 4088590"/>
                  <a:gd name="connsiteX4" fmla="*/ 108302 w 7172358"/>
                  <a:gd name="connsiteY4" fmla="*/ 2239418 h 4088590"/>
                  <a:gd name="connsiteX5" fmla="*/ 0 w 7172358"/>
                  <a:gd name="connsiteY5" fmla="*/ 2070482 h 4088590"/>
                  <a:gd name="connsiteX6" fmla="*/ 3586181 w 7172358"/>
                  <a:gd name="connsiteY6" fmla="*/ 0 h 4088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72358" h="4088590">
                    <a:moveTo>
                      <a:pt x="3586181" y="0"/>
                    </a:moveTo>
                    <a:lnTo>
                      <a:pt x="7172358" y="2070479"/>
                    </a:lnTo>
                    <a:lnTo>
                      <a:pt x="7064054" y="2239418"/>
                    </a:lnTo>
                    <a:cubicBezTo>
                      <a:pt x="6310330" y="3355076"/>
                      <a:pt x="5033915" y="4088590"/>
                      <a:pt x="3586178" y="4088590"/>
                    </a:cubicBezTo>
                    <a:cubicBezTo>
                      <a:pt x="2138441" y="4088590"/>
                      <a:pt x="862026" y="3355076"/>
                      <a:pt x="108302" y="2239418"/>
                    </a:cubicBezTo>
                    <a:lnTo>
                      <a:pt x="0" y="2070482"/>
                    </a:lnTo>
                    <a:lnTo>
                      <a:pt x="3586181" y="0"/>
                    </a:lnTo>
                    <a:close/>
                  </a:path>
                </a:pathLst>
              </a:custGeom>
              <a:solidFill>
                <a:srgbClr val="B152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Lato Light" panose="020F0502020204030203" pitchFamily="34" charset="0"/>
                </a:endParaRPr>
              </a:p>
            </p:txBody>
          </p:sp>
        </p:grpSp>
        <p:sp>
          <p:nvSpPr>
            <p:cNvPr id="54" name="Oval 5">
              <a:extLst>
                <a:ext uri="{FF2B5EF4-FFF2-40B4-BE49-F238E27FC236}">
                  <a16:creationId xmlns:a16="http://schemas.microsoft.com/office/drawing/2014/main" id="{04DEE828-9AAA-271E-7E39-1CA571F6AEFD}"/>
                </a:ext>
              </a:extLst>
            </p:cNvPr>
            <p:cNvSpPr/>
            <p:nvPr/>
          </p:nvSpPr>
          <p:spPr>
            <a:xfrm>
              <a:off x="5609180" y="5249053"/>
              <a:ext cx="5311431" cy="53114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ato Light" panose="020F0502020204030203" pitchFamily="34" charset="0"/>
              </a:endParaRPr>
            </a:p>
          </p:txBody>
        </p:sp>
        <p:sp>
          <p:nvSpPr>
            <p:cNvPr id="55" name="TextBox 49">
              <a:extLst>
                <a:ext uri="{FF2B5EF4-FFF2-40B4-BE49-F238E27FC236}">
                  <a16:creationId xmlns:a16="http://schemas.microsoft.com/office/drawing/2014/main" id="{6DA87929-1028-E4D4-2250-5C4542584337}"/>
                </a:ext>
              </a:extLst>
            </p:cNvPr>
            <p:cNvSpPr txBox="1"/>
            <p:nvPr/>
          </p:nvSpPr>
          <p:spPr>
            <a:xfrm>
              <a:off x="6516537" y="7027605"/>
              <a:ext cx="3552576" cy="1754326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bg2">
                      <a:lumMod val="50000"/>
                    </a:schemeClr>
                  </a:solidFill>
                  <a:latin typeface="Poppins" pitchFamily="2" charset="77"/>
                  <a:cs typeface="Poppins" pitchFamily="2" charset="77"/>
                </a:rPr>
                <a:t>DROUGHT</a:t>
              </a:r>
            </a:p>
            <a:p>
              <a:pPr algn="ctr"/>
              <a:r>
                <a:rPr lang="en-US" sz="5400" b="1" dirty="0">
                  <a:solidFill>
                    <a:schemeClr val="bg2">
                      <a:lumMod val="50000"/>
                    </a:schemeClr>
                  </a:solidFill>
                  <a:latin typeface="Poppins" pitchFamily="2" charset="77"/>
                  <a:cs typeface="Poppins" pitchFamily="2" charset="77"/>
                </a:rPr>
                <a:t>RISK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D268112-85BB-32F2-9FC3-83F7DBA63A30}"/>
                </a:ext>
              </a:extLst>
            </p:cNvPr>
            <p:cNvSpPr txBox="1"/>
            <p:nvPr/>
          </p:nvSpPr>
          <p:spPr>
            <a:xfrm rot="18000000">
              <a:off x="4577861" y="5954466"/>
              <a:ext cx="1620958" cy="52322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latin typeface="Poppins" pitchFamily="2" charset="77"/>
                  <a:ea typeface="Lato" panose="020F0502020204030203" pitchFamily="34" charset="0"/>
                  <a:cs typeface="Poppins" pitchFamily="2" charset="77"/>
                </a:rPr>
                <a:t>HAZARD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B4A978A-E48D-F469-1230-FF8156CDDE94}"/>
                </a:ext>
              </a:extLst>
            </p:cNvPr>
            <p:cNvSpPr txBox="1"/>
            <p:nvPr/>
          </p:nvSpPr>
          <p:spPr>
            <a:xfrm rot="3600000">
              <a:off x="10134340" y="5954465"/>
              <a:ext cx="1991251" cy="52322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latin typeface="Poppins" pitchFamily="2" charset="77"/>
                  <a:ea typeface="Lato" panose="020F0502020204030203" pitchFamily="34" charset="0"/>
                  <a:cs typeface="Poppins" pitchFamily="2" charset="77"/>
                </a:rPr>
                <a:t>EXPOSURE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0CA26ED-0CDA-25B5-0647-92E5310DC90F}"/>
                </a:ext>
              </a:extLst>
            </p:cNvPr>
            <p:cNvSpPr txBox="1"/>
            <p:nvPr/>
          </p:nvSpPr>
          <p:spPr>
            <a:xfrm>
              <a:off x="6881377" y="10970760"/>
              <a:ext cx="2767104" cy="52322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latin typeface="Poppins" pitchFamily="2" charset="77"/>
                  <a:ea typeface="Lato" panose="020F0502020204030203" pitchFamily="34" charset="0"/>
                  <a:cs typeface="Poppins" pitchFamily="2" charset="77"/>
                </a:rPr>
                <a:t>VULNERABILITY</a:t>
              </a:r>
            </a:p>
          </p:txBody>
        </p:sp>
      </p:grpSp>
      <p:sp>
        <p:nvSpPr>
          <p:cNvPr id="83" name="Rectangle 34">
            <a:extLst>
              <a:ext uri="{FF2B5EF4-FFF2-40B4-BE49-F238E27FC236}">
                <a16:creationId xmlns:a16="http://schemas.microsoft.com/office/drawing/2014/main" id="{C0269022-09A1-4569-DFAD-5216E8C3D8C7}"/>
              </a:ext>
            </a:extLst>
          </p:cNvPr>
          <p:cNvSpPr/>
          <p:nvPr/>
        </p:nvSpPr>
        <p:spPr>
          <a:xfrm>
            <a:off x="14118216" y="6339742"/>
            <a:ext cx="693682" cy="69368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84" name="Rectangle 35">
            <a:extLst>
              <a:ext uri="{FF2B5EF4-FFF2-40B4-BE49-F238E27FC236}">
                <a16:creationId xmlns:a16="http://schemas.microsoft.com/office/drawing/2014/main" id="{3EF5660D-B018-4241-4529-757AFC835D98}"/>
              </a:ext>
            </a:extLst>
          </p:cNvPr>
          <p:cNvSpPr/>
          <p:nvPr/>
        </p:nvSpPr>
        <p:spPr>
          <a:xfrm>
            <a:off x="14118216" y="3133410"/>
            <a:ext cx="693682" cy="69368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85" name="Rectangle 36">
            <a:extLst>
              <a:ext uri="{FF2B5EF4-FFF2-40B4-BE49-F238E27FC236}">
                <a16:creationId xmlns:a16="http://schemas.microsoft.com/office/drawing/2014/main" id="{F8009DDF-618D-D558-2D48-58EADFD7E36D}"/>
              </a:ext>
            </a:extLst>
          </p:cNvPr>
          <p:cNvSpPr/>
          <p:nvPr/>
        </p:nvSpPr>
        <p:spPr>
          <a:xfrm>
            <a:off x="14118216" y="10494243"/>
            <a:ext cx="693682" cy="693682"/>
          </a:xfrm>
          <a:prstGeom prst="rect">
            <a:avLst/>
          </a:prstGeom>
          <a:solidFill>
            <a:srgbClr val="B152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ato Light" panose="020F0502020204030203" pitchFamily="34" charset="0"/>
            </a:endParaRPr>
          </a:p>
        </p:txBody>
      </p:sp>
      <p:sp>
        <p:nvSpPr>
          <p:cNvPr id="86" name="Subtitle 2">
            <a:extLst>
              <a:ext uri="{FF2B5EF4-FFF2-40B4-BE49-F238E27FC236}">
                <a16:creationId xmlns:a16="http://schemas.microsoft.com/office/drawing/2014/main" id="{0E9D6EB0-5119-84C9-F5EC-CF68AA7E9CB2}"/>
              </a:ext>
            </a:extLst>
          </p:cNvPr>
          <p:cNvSpPr txBox="1">
            <a:spLocks/>
          </p:cNvSpPr>
          <p:nvPr/>
        </p:nvSpPr>
        <p:spPr>
          <a:xfrm>
            <a:off x="15377073" y="7051122"/>
            <a:ext cx="8602372" cy="252120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ts val="3500"/>
              </a:lnSpc>
              <a:buFontTx/>
              <a:buChar char="-"/>
            </a:pPr>
            <a:r>
              <a:rPr lang="it-IT" sz="3000" dirty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Percentuale di territorio esposto a siccità severo-estrema</a:t>
            </a:r>
          </a:p>
          <a:p>
            <a:pPr marL="342900" indent="-342900" algn="l">
              <a:lnSpc>
                <a:spcPts val="3500"/>
              </a:lnSpc>
              <a:buFontTx/>
              <a:buChar char="-"/>
            </a:pPr>
            <a:r>
              <a:rPr lang="it-IT" sz="3000" dirty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Percentuale di popolazione esposta a siccità</a:t>
            </a:r>
          </a:p>
          <a:p>
            <a:pPr marL="342900" indent="-342900" algn="l">
              <a:lnSpc>
                <a:spcPts val="3500"/>
              </a:lnSpc>
              <a:buFontTx/>
              <a:buChar char="-"/>
            </a:pPr>
            <a:r>
              <a:rPr lang="it-IT" sz="3000" dirty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Percentuale di aree coltivate esposte a siccità severo-estrema</a:t>
            </a:r>
          </a:p>
        </p:txBody>
      </p:sp>
      <p:sp>
        <p:nvSpPr>
          <p:cNvPr id="87" name="TextBox 43">
            <a:extLst>
              <a:ext uri="{FF2B5EF4-FFF2-40B4-BE49-F238E27FC236}">
                <a16:creationId xmlns:a16="http://schemas.microsoft.com/office/drawing/2014/main" id="{BD007F2D-5223-2077-D745-BA675F8DEDEB}"/>
              </a:ext>
            </a:extLst>
          </p:cNvPr>
          <p:cNvSpPr txBox="1"/>
          <p:nvPr/>
        </p:nvSpPr>
        <p:spPr>
          <a:xfrm>
            <a:off x="15355306" y="6263785"/>
            <a:ext cx="3031599" cy="70788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ea typeface="League Spartan" charset="0"/>
                <a:cs typeface="Poppins" pitchFamily="2" charset="77"/>
              </a:rPr>
              <a:t>EXPOSURE</a:t>
            </a:r>
          </a:p>
        </p:txBody>
      </p:sp>
      <p:sp>
        <p:nvSpPr>
          <p:cNvPr id="88" name="Subtitle 2">
            <a:extLst>
              <a:ext uri="{FF2B5EF4-FFF2-40B4-BE49-F238E27FC236}">
                <a16:creationId xmlns:a16="http://schemas.microsoft.com/office/drawing/2014/main" id="{9F080E63-FF04-BBC8-1022-57099ADCE6CA}"/>
              </a:ext>
            </a:extLst>
          </p:cNvPr>
          <p:cNvSpPr txBox="1">
            <a:spLocks/>
          </p:cNvSpPr>
          <p:nvPr/>
        </p:nvSpPr>
        <p:spPr>
          <a:xfrm>
            <a:off x="15377072" y="3825872"/>
            <a:ext cx="8207829" cy="153118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lnSpc>
                <a:spcPts val="3500"/>
              </a:lnSpc>
              <a:buFontTx/>
              <a:buChar char="-"/>
            </a:pPr>
            <a:r>
              <a:rPr lang="it-IT" sz="3000" dirty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Indici di monitoraggio e di previsione stagionale</a:t>
            </a:r>
          </a:p>
          <a:p>
            <a:pPr algn="l">
              <a:lnSpc>
                <a:spcPts val="3500"/>
              </a:lnSpc>
            </a:pPr>
            <a:r>
              <a:rPr lang="it-IT" sz="30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-  Compound </a:t>
            </a:r>
            <a:r>
              <a:rPr lang="it-IT" sz="3000" i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rPr>
              <a:t>indices</a:t>
            </a:r>
            <a:endParaRPr lang="it-IT" sz="3000" i="1" dirty="0">
              <a:solidFill>
                <a:schemeClr val="bg2">
                  <a:lumMod val="60000"/>
                  <a:lumOff val="40000"/>
                </a:schemeClr>
              </a:solidFill>
              <a:latin typeface="+mn-lt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89" name="TextBox 45">
            <a:extLst>
              <a:ext uri="{FF2B5EF4-FFF2-40B4-BE49-F238E27FC236}">
                <a16:creationId xmlns:a16="http://schemas.microsoft.com/office/drawing/2014/main" id="{7390E7DA-805B-93FC-B50E-ADBF46FE1948}"/>
              </a:ext>
            </a:extLst>
          </p:cNvPr>
          <p:cNvSpPr txBox="1"/>
          <p:nvPr/>
        </p:nvSpPr>
        <p:spPr>
          <a:xfrm>
            <a:off x="15355306" y="3080099"/>
            <a:ext cx="2348720" cy="70788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4000" b="1" dirty="0">
                <a:solidFill>
                  <a:schemeClr val="bg2">
                    <a:lumMod val="50000"/>
                  </a:schemeClr>
                </a:solidFill>
                <a:ea typeface="League Spartan" charset="0"/>
                <a:cs typeface="Poppins" pitchFamily="2" charset="77"/>
              </a:rPr>
              <a:t>HAZARD</a:t>
            </a:r>
          </a:p>
        </p:txBody>
      </p:sp>
      <p:sp>
        <p:nvSpPr>
          <p:cNvPr id="90" name="Subtitle 2">
            <a:extLst>
              <a:ext uri="{FF2B5EF4-FFF2-40B4-BE49-F238E27FC236}">
                <a16:creationId xmlns:a16="http://schemas.microsoft.com/office/drawing/2014/main" id="{157F87F9-8B61-8D94-52E5-04A1D0BEE21B}"/>
              </a:ext>
            </a:extLst>
          </p:cNvPr>
          <p:cNvSpPr txBox="1">
            <a:spLocks/>
          </p:cNvSpPr>
          <p:nvPr/>
        </p:nvSpPr>
        <p:spPr>
          <a:xfrm>
            <a:off x="15377073" y="11304973"/>
            <a:ext cx="7776138" cy="54117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500"/>
              </a:lnSpc>
            </a:pPr>
            <a:r>
              <a:rPr lang="en-US" sz="30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-  </a:t>
            </a:r>
            <a:r>
              <a:rPr lang="en-US" sz="3000" i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Sociale</a:t>
            </a:r>
            <a:r>
              <a:rPr lang="en-US" sz="30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, </a:t>
            </a:r>
            <a:r>
              <a:rPr lang="en-US" sz="3000" i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economica</a:t>
            </a:r>
            <a:r>
              <a:rPr lang="en-US" sz="30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, </a:t>
            </a:r>
            <a:r>
              <a:rPr lang="en-US" sz="3000" i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fattori</a:t>
            </a:r>
            <a:r>
              <a:rPr lang="en-US" sz="30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 </a:t>
            </a:r>
            <a:r>
              <a:rPr lang="en-US" sz="3000" i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infrastrutturali</a:t>
            </a:r>
            <a:endParaRPr lang="en-US" sz="3000" i="1" dirty="0">
              <a:solidFill>
                <a:schemeClr val="bg2">
                  <a:lumMod val="60000"/>
                  <a:lumOff val="4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91" name="TextBox 47">
            <a:extLst>
              <a:ext uri="{FF2B5EF4-FFF2-40B4-BE49-F238E27FC236}">
                <a16:creationId xmlns:a16="http://schemas.microsoft.com/office/drawing/2014/main" id="{0E1607CB-20E2-5F70-4222-55B3984A0B4E}"/>
              </a:ext>
            </a:extLst>
          </p:cNvPr>
          <p:cNvSpPr txBox="1"/>
          <p:nvPr/>
        </p:nvSpPr>
        <p:spPr>
          <a:xfrm>
            <a:off x="15355306" y="10440933"/>
            <a:ext cx="4283545" cy="70788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4000" b="1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VULNERABILITY</a:t>
            </a:r>
          </a:p>
        </p:txBody>
      </p:sp>
      <p:sp>
        <p:nvSpPr>
          <p:cNvPr id="93" name="CasellaDiTesto 92">
            <a:extLst>
              <a:ext uri="{FF2B5EF4-FFF2-40B4-BE49-F238E27FC236}">
                <a16:creationId xmlns:a16="http://schemas.microsoft.com/office/drawing/2014/main" id="{F743B852-86D3-3BB1-5AF5-C6BD0886FAB0}"/>
              </a:ext>
            </a:extLst>
          </p:cNvPr>
          <p:cNvSpPr txBox="1"/>
          <p:nvPr/>
        </p:nvSpPr>
        <p:spPr>
          <a:xfrm>
            <a:off x="2831982" y="427620"/>
            <a:ext cx="14474262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2400" i="1" dirty="0">
                <a:solidFill>
                  <a:schemeClr val="bg2">
                    <a:lumMod val="50000"/>
                  </a:schemeClr>
                </a:solidFill>
                <a:effectLst/>
                <a:latin typeface="Helvetica" pitchFamily="2" charset="0"/>
              </a:rPr>
              <a:t>GOOD PRACTICE GUIDANCE FOR NATIONAL REPORTING ON UNCCD STRATEGIC </a:t>
            </a:r>
            <a:r>
              <a:rPr lang="en-GB" sz="2400" i="1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OBJECTIVE 3 To mitigate, adapt to, and manage the effects of drought in order to enhance resilience of vulnerable populations and ecosystems </a:t>
            </a:r>
            <a:r>
              <a:rPr lang="en-GB" sz="2400" dirty="0">
                <a:solidFill>
                  <a:schemeClr val="bg2">
                    <a:lumMod val="50000"/>
                  </a:schemeClr>
                </a:solidFill>
                <a:latin typeface="Helvetica" pitchFamily="2" charset="0"/>
              </a:rPr>
              <a:t>(Barker et al., 2021)</a:t>
            </a:r>
            <a:endParaRPr lang="en-GB" sz="2400" dirty="0">
              <a:solidFill>
                <a:schemeClr val="bg2">
                  <a:lumMod val="50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BC3648E3-9318-9FBC-DD1D-6BDDE4002786}"/>
              </a:ext>
            </a:extLst>
          </p:cNvPr>
          <p:cNvSpPr/>
          <p:nvPr/>
        </p:nvSpPr>
        <p:spPr>
          <a:xfrm>
            <a:off x="15293304" y="4790110"/>
            <a:ext cx="3821694" cy="606675"/>
          </a:xfrm>
          <a:prstGeom prst="rect">
            <a:avLst/>
          </a:prstGeom>
          <a:noFill/>
          <a:ln w="38100" cap="flat">
            <a:solidFill>
              <a:srgbClr val="C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400" b="0" i="0" u="none" strike="noStrike" cap="none" spc="0" normalizeH="0" baseline="0">
              <a:ln>
                <a:noFill/>
              </a:ln>
              <a:solidFill>
                <a:srgbClr val="7F7F7F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13ED4BB-B5B9-BE27-AAAC-45C2E2A51309}"/>
              </a:ext>
            </a:extLst>
          </p:cNvPr>
          <p:cNvSpPr/>
          <p:nvPr/>
        </p:nvSpPr>
        <p:spPr>
          <a:xfrm>
            <a:off x="15319196" y="10441761"/>
            <a:ext cx="7776138" cy="1457363"/>
          </a:xfrm>
          <a:prstGeom prst="rect">
            <a:avLst/>
          </a:prstGeom>
          <a:noFill/>
          <a:ln w="34925" cap="flat">
            <a:solidFill>
              <a:srgbClr val="C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400" b="0" i="0" u="none" strike="noStrike" cap="none" spc="0" normalizeH="0" baseline="0" dirty="0">
              <a:ln>
                <a:noFill/>
              </a:ln>
              <a:solidFill>
                <a:srgbClr val="7F7F7F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5" name="Immagine 4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AB39DD1C-CC30-37F4-1F15-59341ADC73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380" y="1915219"/>
            <a:ext cx="9727766" cy="11375211"/>
          </a:xfrm>
          <a:prstGeom prst="rect">
            <a:avLst/>
          </a:prstGeom>
        </p:spPr>
      </p:pic>
      <p:pic>
        <p:nvPicPr>
          <p:cNvPr id="6" name="Immagine 5" descr="Immagine che contiene testo, schermata, cerchio, diagramma&#10;&#10;Descrizione generata automaticamente">
            <a:extLst>
              <a:ext uri="{FF2B5EF4-FFF2-40B4-BE49-F238E27FC236}">
                <a16:creationId xmlns:a16="http://schemas.microsoft.com/office/drawing/2014/main" id="{07E0D8A5-FBD6-C15D-D0AA-C244AFCA0A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994" y="1804923"/>
            <a:ext cx="12438140" cy="11373161"/>
          </a:xfrm>
          <a:prstGeom prst="rect">
            <a:avLst/>
          </a:prstGeom>
        </p:spPr>
      </p:pic>
      <p:pic>
        <p:nvPicPr>
          <p:cNvPr id="7" name="Immagine 6" descr="Immagine che contiene testo, schermata, Carattere, linea&#10;&#10;Descrizione generata automaticamente">
            <a:extLst>
              <a:ext uri="{FF2B5EF4-FFF2-40B4-BE49-F238E27FC236}">
                <a16:creationId xmlns:a16="http://schemas.microsoft.com/office/drawing/2014/main" id="{10F58920-0BD1-6DE7-4132-C2B463270C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852" y="3659646"/>
            <a:ext cx="12976575" cy="812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153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magine 30" descr="Immagine che contiene testo, schermata, diagramma, Carattere&#10;&#10;Descrizione generata automaticamente">
            <a:extLst>
              <a:ext uri="{FF2B5EF4-FFF2-40B4-BE49-F238E27FC236}">
                <a16:creationId xmlns:a16="http://schemas.microsoft.com/office/drawing/2014/main" id="{83B886DB-1C6D-E7B1-0414-856540F2F8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550" y="2240894"/>
            <a:ext cx="15188050" cy="11221105"/>
          </a:xfrm>
          <a:prstGeom prst="rect">
            <a:avLst/>
          </a:prstGeom>
        </p:spPr>
      </p:pic>
      <p:sp>
        <p:nvSpPr>
          <p:cNvPr id="8" name="Google Shape;257;p8">
            <a:extLst>
              <a:ext uri="{FF2B5EF4-FFF2-40B4-BE49-F238E27FC236}">
                <a16:creationId xmlns:a16="http://schemas.microsoft.com/office/drawing/2014/main" id="{5C830247-20B2-826D-C9ED-A8D5E6924BEA}"/>
              </a:ext>
            </a:extLst>
          </p:cNvPr>
          <p:cNvSpPr/>
          <p:nvPr/>
        </p:nvSpPr>
        <p:spPr>
          <a:xfrm>
            <a:off x="-105910" y="-1"/>
            <a:ext cx="2011195" cy="13716001"/>
          </a:xfrm>
          <a:prstGeom prst="rect">
            <a:avLst/>
          </a:prstGeom>
          <a:solidFill>
            <a:srgbClr val="1F1F1F">
              <a:alpha val="84622"/>
            </a:srgbClr>
          </a:solidFill>
          <a:ln w="25400">
            <a:solidFill>
              <a:srgbClr val="ED482F"/>
            </a:solidFill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0" name="logo_round.ai" descr="logo_round.ai">
            <a:extLst>
              <a:ext uri="{FF2B5EF4-FFF2-40B4-BE49-F238E27FC236}">
                <a16:creationId xmlns:a16="http://schemas.microsoft.com/office/drawing/2014/main" id="{ECE3B3C5-ADBD-CE73-466A-D3A2FE6EF2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832" y="673865"/>
            <a:ext cx="1405711" cy="140571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E74F336-51C9-AAFB-6E00-FC215E662FF8}"/>
              </a:ext>
            </a:extLst>
          </p:cNvPr>
          <p:cNvSpPr txBox="1"/>
          <p:nvPr/>
        </p:nvSpPr>
        <p:spPr>
          <a:xfrm>
            <a:off x="2469285" y="344615"/>
            <a:ext cx="21435744" cy="6155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4000" dirty="0">
                <a:solidFill>
                  <a:schemeClr val="bg2">
                    <a:lumMod val="50000"/>
                  </a:schemeClr>
                </a:solidFill>
              </a:rPr>
              <a:t>Siccità intesa come </a:t>
            </a:r>
            <a:r>
              <a:rPr lang="it-IT" sz="4000" dirty="0">
                <a:solidFill>
                  <a:srgbClr val="C00000"/>
                </a:solidFill>
              </a:rPr>
              <a:t>co-occorrenza</a:t>
            </a:r>
            <a:r>
              <a:rPr lang="it-IT" sz="4000" dirty="0">
                <a:solidFill>
                  <a:schemeClr val="bg2">
                    <a:lumMod val="50000"/>
                  </a:schemeClr>
                </a:solidFill>
              </a:rPr>
              <a:t> di scarse precipitazioni (pioggia e neve) e alte temperature</a:t>
            </a:r>
            <a:endParaRPr kumimoji="0" lang="it-IT" sz="4000" b="1" i="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4D1D034-EB25-A1ED-DA18-D57D345F3BCD}"/>
              </a:ext>
            </a:extLst>
          </p:cNvPr>
          <p:cNvSpPr txBox="1"/>
          <p:nvPr/>
        </p:nvSpPr>
        <p:spPr>
          <a:xfrm>
            <a:off x="2469285" y="1369111"/>
            <a:ext cx="15844841" cy="6155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4000" dirty="0">
                <a:solidFill>
                  <a:schemeClr val="bg2">
                    <a:lumMod val="50000"/>
                  </a:schemeClr>
                </a:solidFill>
              </a:rPr>
              <a:t>Fenomeno complesso perché implica diversi ed innumerevoli impatti</a:t>
            </a:r>
            <a:endParaRPr kumimoji="0" lang="it-IT" sz="4000" b="1" i="0" u="none" strike="noStrike" cap="none" spc="0" normalizeH="0" baseline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80D01512-A364-B3A0-DDBB-B5246D06EF6B}"/>
              </a:ext>
            </a:extLst>
          </p:cNvPr>
          <p:cNvGrpSpPr/>
          <p:nvPr/>
        </p:nvGrpSpPr>
        <p:grpSpPr>
          <a:xfrm>
            <a:off x="1930685" y="25887"/>
            <a:ext cx="22124654" cy="13716000"/>
            <a:chOff x="2246646" y="0"/>
            <a:chExt cx="22124654" cy="13716000"/>
          </a:xfrm>
        </p:grpSpPr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3FA6369D-636E-54C4-12BC-2419561C40C2}"/>
                </a:ext>
              </a:extLst>
            </p:cNvPr>
            <p:cNvSpPr/>
            <p:nvPr/>
          </p:nvSpPr>
          <p:spPr>
            <a:xfrm>
              <a:off x="2246646" y="0"/>
              <a:ext cx="22124654" cy="13716000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400" b="0" i="0" u="none" strike="noStrike" cap="none" spc="0" normalizeH="0" baseline="0">
                <a:ln>
                  <a:noFill/>
                </a:ln>
                <a:solidFill>
                  <a:srgbClr val="7F7F7F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grpSp>
          <p:nvGrpSpPr>
            <p:cNvPr id="13" name="Gruppo 12">
              <a:extLst>
                <a:ext uri="{FF2B5EF4-FFF2-40B4-BE49-F238E27FC236}">
                  <a16:creationId xmlns:a16="http://schemas.microsoft.com/office/drawing/2014/main" id="{398FE0DE-FD53-7F37-D496-90CE7821D565}"/>
                </a:ext>
              </a:extLst>
            </p:cNvPr>
            <p:cNvGrpSpPr/>
            <p:nvPr/>
          </p:nvGrpSpPr>
          <p:grpSpPr>
            <a:xfrm>
              <a:off x="2548509" y="139648"/>
              <a:ext cx="16676159" cy="13205424"/>
              <a:chOff x="7406476" y="272957"/>
              <a:chExt cx="16676159" cy="13205424"/>
            </a:xfrm>
          </p:grpSpPr>
          <p:pic>
            <p:nvPicPr>
              <p:cNvPr id="22" name="Immagine 21" descr="Immagine che contiene testo&#10;&#10;Descrizione generata automaticamente">
                <a:extLst>
                  <a:ext uri="{FF2B5EF4-FFF2-40B4-BE49-F238E27FC236}">
                    <a16:creationId xmlns:a16="http://schemas.microsoft.com/office/drawing/2014/main" id="{695D35C6-7E87-93B6-F5D5-92427BC117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06476" y="3073937"/>
                <a:ext cx="16676159" cy="10404444"/>
              </a:xfrm>
              <a:prstGeom prst="rect">
                <a:avLst/>
              </a:prstGeom>
            </p:spPr>
          </p:pic>
          <p:grpSp>
            <p:nvGrpSpPr>
              <p:cNvPr id="23" name="Gruppo 22">
                <a:extLst>
                  <a:ext uri="{FF2B5EF4-FFF2-40B4-BE49-F238E27FC236}">
                    <a16:creationId xmlns:a16="http://schemas.microsoft.com/office/drawing/2014/main" id="{7C9E9862-215A-181D-DFA4-216F5F11BD99}"/>
                  </a:ext>
                </a:extLst>
              </p:cNvPr>
              <p:cNvGrpSpPr/>
              <p:nvPr/>
            </p:nvGrpSpPr>
            <p:grpSpPr>
              <a:xfrm>
                <a:off x="14353644" y="272957"/>
                <a:ext cx="2781821" cy="3633115"/>
                <a:chOff x="2994301" y="2958393"/>
                <a:chExt cx="2781821" cy="3633115"/>
              </a:xfrm>
            </p:grpSpPr>
            <p:grpSp>
              <p:nvGrpSpPr>
                <p:cNvPr id="25" name="Gruppo 24">
                  <a:extLst>
                    <a:ext uri="{FF2B5EF4-FFF2-40B4-BE49-F238E27FC236}">
                      <a16:creationId xmlns:a16="http://schemas.microsoft.com/office/drawing/2014/main" id="{135E49B0-10E5-7C43-7EE5-026BD458397E}"/>
                    </a:ext>
                  </a:extLst>
                </p:cNvPr>
                <p:cNvGrpSpPr/>
                <p:nvPr/>
              </p:nvGrpSpPr>
              <p:grpSpPr>
                <a:xfrm>
                  <a:off x="3146283" y="3125504"/>
                  <a:ext cx="2497423" cy="3307047"/>
                  <a:chOff x="3035554" y="4715667"/>
                  <a:chExt cx="2497423" cy="3307047"/>
                </a:xfrm>
              </p:grpSpPr>
              <p:sp>
                <p:nvSpPr>
                  <p:cNvPr id="27" name="CasellaDiTesto 26">
                    <a:extLst>
                      <a:ext uri="{FF2B5EF4-FFF2-40B4-BE49-F238E27FC236}">
                        <a16:creationId xmlns:a16="http://schemas.microsoft.com/office/drawing/2014/main" id="{46CC6269-0E23-B3E1-C53D-82190E6CD19F}"/>
                      </a:ext>
                    </a:extLst>
                  </p:cNvPr>
                  <p:cNvSpPr txBox="1"/>
                  <p:nvPr/>
                </p:nvSpPr>
                <p:spPr>
                  <a:xfrm>
                    <a:off x="3035554" y="7714937"/>
                    <a:ext cx="2497423" cy="307777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0" tIns="0" rIns="0" bIns="0" numCol="1" spcCol="38100" rtlCol="0" anchor="t">
                    <a:spAutoFit/>
                  </a:bodyPr>
                  <a:lstStyle/>
                  <a:p>
                    <a:pPr marL="0" marR="0" indent="0" algn="ctr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it-IT" sz="20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Arial"/>
                      </a:rPr>
                      <a:t>Geomorfologia</a:t>
                    </a:r>
                  </a:p>
                </p:txBody>
              </p:sp>
              <p:pic>
                <p:nvPicPr>
                  <p:cNvPr id="28" name="Picture 2" descr="L'Italia fisica: cartina e descrizione | Studenti.it">
                    <a:extLst>
                      <a:ext uri="{FF2B5EF4-FFF2-40B4-BE49-F238E27FC236}">
                        <a16:creationId xmlns:a16="http://schemas.microsoft.com/office/drawing/2014/main" id="{BE0291A9-BEB5-6106-41A8-4169EA8A3EC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3785"/>
                  <a:stretch/>
                </p:blipFill>
                <p:spPr bwMode="auto">
                  <a:xfrm>
                    <a:off x="3108489" y="4715667"/>
                    <a:ext cx="2322888" cy="285147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26" name="Rettangolo 25">
                  <a:extLst>
                    <a:ext uri="{FF2B5EF4-FFF2-40B4-BE49-F238E27FC236}">
                      <a16:creationId xmlns:a16="http://schemas.microsoft.com/office/drawing/2014/main" id="{24A0DC1A-D64D-71DF-C18E-938895EA8CE2}"/>
                    </a:ext>
                  </a:extLst>
                </p:cNvPr>
                <p:cNvSpPr/>
                <p:nvPr/>
              </p:nvSpPr>
              <p:spPr>
                <a:xfrm>
                  <a:off x="2994301" y="2958393"/>
                  <a:ext cx="2781821" cy="3633115"/>
                </a:xfrm>
                <a:prstGeom prst="rect">
                  <a:avLst/>
                </a:prstGeom>
                <a:noFill/>
                <a:ln w="25400" cap="flat">
                  <a:solidFill>
                    <a:srgbClr val="002060"/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400" b="0" i="0" u="none" strike="noStrike" cap="none" spc="0" normalizeH="0" baseline="0">
                    <a:ln>
                      <a:noFill/>
                    </a:ln>
                    <a:solidFill>
                      <a:srgbClr val="7F7F7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Arial"/>
                  </a:endParaRPr>
                </a:p>
              </p:txBody>
            </p:sp>
          </p:grpSp>
          <p:cxnSp>
            <p:nvCxnSpPr>
              <p:cNvPr id="24" name="Connettore 1 23">
                <a:extLst>
                  <a:ext uri="{FF2B5EF4-FFF2-40B4-BE49-F238E27FC236}">
                    <a16:creationId xmlns:a16="http://schemas.microsoft.com/office/drawing/2014/main" id="{E15BCC37-C02A-A4ED-97D8-D0ABC3965E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744555" y="3906072"/>
                <a:ext cx="0" cy="818328"/>
              </a:xfrm>
              <a:prstGeom prst="line">
                <a:avLst/>
              </a:prstGeom>
              <a:noFill/>
              <a:ln w="34925" cap="flat">
                <a:solidFill>
                  <a:srgbClr val="C00000"/>
                </a:solidFill>
                <a:prstDash val="solid"/>
                <a:rou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  <p:grpSp>
          <p:nvGrpSpPr>
            <p:cNvPr id="14" name="Gruppo 13">
              <a:extLst>
                <a:ext uri="{FF2B5EF4-FFF2-40B4-BE49-F238E27FC236}">
                  <a16:creationId xmlns:a16="http://schemas.microsoft.com/office/drawing/2014/main" id="{392E5EA7-FFF7-F965-ADEF-4619208C6F4B}"/>
                </a:ext>
              </a:extLst>
            </p:cNvPr>
            <p:cNvGrpSpPr/>
            <p:nvPr/>
          </p:nvGrpSpPr>
          <p:grpSpPr>
            <a:xfrm>
              <a:off x="19201900" y="472527"/>
              <a:ext cx="4978900" cy="7846959"/>
              <a:chOff x="2246646" y="1516193"/>
              <a:chExt cx="4978900" cy="7846959"/>
            </a:xfrm>
          </p:grpSpPr>
          <p:grpSp>
            <p:nvGrpSpPr>
              <p:cNvPr id="16" name="Gruppo 15">
                <a:extLst>
                  <a:ext uri="{FF2B5EF4-FFF2-40B4-BE49-F238E27FC236}">
                    <a16:creationId xmlns:a16="http://schemas.microsoft.com/office/drawing/2014/main" id="{6225C573-9A52-1841-B529-ECFA131B4D87}"/>
                  </a:ext>
                </a:extLst>
              </p:cNvPr>
              <p:cNvGrpSpPr/>
              <p:nvPr/>
            </p:nvGrpSpPr>
            <p:grpSpPr>
              <a:xfrm>
                <a:off x="2246646" y="1516193"/>
                <a:ext cx="4978900" cy="7846959"/>
                <a:chOff x="264155" y="-8352000"/>
                <a:chExt cx="4978900" cy="7846959"/>
              </a:xfrm>
            </p:grpSpPr>
            <p:sp>
              <p:nvSpPr>
                <p:cNvPr id="20" name="CasellaDiTesto 19">
                  <a:extLst>
                    <a:ext uri="{FF2B5EF4-FFF2-40B4-BE49-F238E27FC236}">
                      <a16:creationId xmlns:a16="http://schemas.microsoft.com/office/drawing/2014/main" id="{2BA6BEBD-60A3-82EF-6289-7FF93C811C99}"/>
                    </a:ext>
                  </a:extLst>
                </p:cNvPr>
                <p:cNvSpPr txBox="1"/>
                <p:nvPr/>
              </p:nvSpPr>
              <p:spPr>
                <a:xfrm>
                  <a:off x="264155" y="-8352000"/>
                  <a:ext cx="4966954" cy="1107996"/>
                </a:xfrm>
                <a:prstGeom prst="rect">
                  <a:avLst/>
                </a:prstGeom>
                <a:noFill/>
                <a:ln w="31750" cap="flat">
                  <a:solidFill>
                    <a:srgbClr val="C00000"/>
                  </a:solidFill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spAutoFit/>
                </a:bodyPr>
                <a:lstStyle/>
                <a:p>
                  <a:pPr marL="0" marR="0" indent="0" algn="ctr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it-IT" sz="3600" b="1" i="0" u="none" strike="noStrike" cap="none" spc="0" normalizeH="0" baseline="0" dirty="0">
                      <a:ln>
                        <a:noFill/>
                      </a:ln>
                      <a:solidFill>
                        <a:schemeClr val="bg2">
                          <a:lumMod val="50000"/>
                        </a:schemeClr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Arial"/>
                    </a:rPr>
                    <a:t>Aumento del rischio idrogeologico</a:t>
                  </a:r>
                </a:p>
              </p:txBody>
            </p:sp>
            <p:sp>
              <p:nvSpPr>
                <p:cNvPr id="21" name="CasellaDiTesto 20">
                  <a:extLst>
                    <a:ext uri="{FF2B5EF4-FFF2-40B4-BE49-F238E27FC236}">
                      <a16:creationId xmlns:a16="http://schemas.microsoft.com/office/drawing/2014/main" id="{D0DDD83A-BDA4-7BD1-40DF-C42654027E54}"/>
                    </a:ext>
                  </a:extLst>
                </p:cNvPr>
                <p:cNvSpPr txBox="1"/>
                <p:nvPr/>
              </p:nvSpPr>
              <p:spPr>
                <a:xfrm>
                  <a:off x="520569" y="-1428371"/>
                  <a:ext cx="4722486" cy="92333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spAutoFit/>
                </a:bodyPr>
                <a:lstStyle/>
                <a:p>
                  <a:pPr marL="0" marR="0" indent="0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it-IT" sz="2000" b="1" dirty="0">
                      <a:solidFill>
                        <a:schemeClr val="bg2">
                          <a:lumMod val="50000"/>
                        </a:schemeClr>
                      </a:solidFill>
                    </a:rPr>
                    <a:t>Popolazione esposta ad alluvioni</a:t>
                  </a:r>
                  <a:r>
                    <a:rPr lang="it-IT" sz="2000" dirty="0">
                      <a:solidFill>
                        <a:schemeClr val="bg2">
                          <a:lumMod val="50000"/>
                        </a:schemeClr>
                      </a:solidFill>
                    </a:rPr>
                    <a:t>: 11.5%. Aree a pericolosità bassa: 14%, media: 10%, alta: 5.4%. (ISPRA, 2022)</a:t>
                  </a:r>
                  <a:endParaRPr kumimoji="0" lang="it-IT" sz="2000" b="1" i="0" u="none" strike="noStrike" cap="none" spc="0" normalizeH="0" baseline="0" dirty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Arial"/>
                  </a:endParaRPr>
                </a:p>
              </p:txBody>
            </p:sp>
          </p:grpSp>
          <p:grpSp>
            <p:nvGrpSpPr>
              <p:cNvPr id="17" name="Gruppo 16">
                <a:extLst>
                  <a:ext uri="{FF2B5EF4-FFF2-40B4-BE49-F238E27FC236}">
                    <a16:creationId xmlns:a16="http://schemas.microsoft.com/office/drawing/2014/main" id="{61A08F80-EFA4-6CB1-FC55-7E1B61C90A87}"/>
                  </a:ext>
                </a:extLst>
              </p:cNvPr>
              <p:cNvGrpSpPr/>
              <p:nvPr/>
            </p:nvGrpSpPr>
            <p:grpSpPr>
              <a:xfrm>
                <a:off x="2668148" y="2878447"/>
                <a:ext cx="3975464" cy="5459517"/>
                <a:chOff x="2552335" y="14756656"/>
                <a:chExt cx="5613400" cy="7708900"/>
              </a:xfrm>
            </p:grpSpPr>
            <p:pic>
              <p:nvPicPr>
                <p:cNvPr id="18" name="Immagine 17">
                  <a:extLst>
                    <a:ext uri="{FF2B5EF4-FFF2-40B4-BE49-F238E27FC236}">
                      <a16:creationId xmlns:a16="http://schemas.microsoft.com/office/drawing/2014/main" id="{E7B760D7-7022-27BB-951C-0E6068C952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552335" y="14756656"/>
                  <a:ext cx="5613400" cy="7708900"/>
                </a:xfrm>
                <a:prstGeom prst="rect">
                  <a:avLst/>
                </a:prstGeom>
              </p:spPr>
            </p:pic>
            <p:sp>
              <p:nvSpPr>
                <p:cNvPr id="19" name="CasellaDiTesto 18">
                  <a:extLst>
                    <a:ext uri="{FF2B5EF4-FFF2-40B4-BE49-F238E27FC236}">
                      <a16:creationId xmlns:a16="http://schemas.microsoft.com/office/drawing/2014/main" id="{BE8C4237-F9D8-373C-759A-0E33C53A2CFE}"/>
                    </a:ext>
                  </a:extLst>
                </p:cNvPr>
                <p:cNvSpPr txBox="1"/>
                <p:nvPr/>
              </p:nvSpPr>
              <p:spPr>
                <a:xfrm>
                  <a:off x="6043807" y="15704001"/>
                  <a:ext cx="2001523" cy="73866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wrap="square">
                  <a:spAutoFit/>
                </a:bodyPr>
                <a:lstStyle/>
                <a:p>
                  <a:pPr algn="r"/>
                  <a:r>
                    <a:rPr lang="it-IT" b="1" i="0" dirty="0">
                      <a:solidFill>
                        <a:srgbClr val="4C4C4C"/>
                      </a:solidFill>
                      <a:effectLst/>
                      <a:latin typeface="open_sans"/>
                    </a:rPr>
                    <a:t>Suolo consumato in % in aree con pericolosit</a:t>
                  </a:r>
                  <a:r>
                    <a:rPr lang="it-IT" b="1" dirty="0">
                      <a:solidFill>
                        <a:srgbClr val="4C4C4C"/>
                      </a:solidFill>
                      <a:latin typeface="open_sans"/>
                    </a:rPr>
                    <a:t>à idraulica media</a:t>
                  </a:r>
                  <a:endParaRPr lang="it-IT" b="1" dirty="0"/>
                </a:p>
              </p:txBody>
            </p:sp>
          </p:grpSp>
        </p:grp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2F563C08-29BD-B13F-39FC-A58683588AD4}"/>
                </a:ext>
              </a:extLst>
            </p:cNvPr>
            <p:cNvSpPr txBox="1"/>
            <p:nvPr/>
          </p:nvSpPr>
          <p:spPr>
            <a:xfrm>
              <a:off x="2463491" y="12843055"/>
              <a:ext cx="4400126" cy="6155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it-IT" sz="2000" dirty="0">
                  <a:solidFill>
                    <a:schemeClr val="bg2">
                      <a:lumMod val="50000"/>
                    </a:schemeClr>
                  </a:solidFill>
                </a:rPr>
                <a:t>2021: +25.5 km2 impermeabilizzati; </a:t>
              </a:r>
            </a:p>
            <a:p>
              <a:pPr marL="0" marR="0" indent="0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it-IT" sz="2000" dirty="0">
                  <a:solidFill>
                    <a:schemeClr val="bg2">
                      <a:lumMod val="50000"/>
                    </a:schemeClr>
                  </a:solidFill>
                </a:rPr>
                <a:t>6335 ha in più rispetto al 2020.</a:t>
              </a:r>
              <a:endParaRPr kumimoji="0" lang="it-IT" sz="20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9" name="Google Shape;32;p2">
            <a:extLst>
              <a:ext uri="{FF2B5EF4-FFF2-40B4-BE49-F238E27FC236}">
                <a16:creationId xmlns:a16="http://schemas.microsoft.com/office/drawing/2014/main" id="{0A12A66A-4861-2852-CD72-D5FF1818CB90}"/>
              </a:ext>
            </a:extLst>
          </p:cNvPr>
          <p:cNvSpPr txBox="1"/>
          <p:nvPr/>
        </p:nvSpPr>
        <p:spPr>
          <a:xfrm rot="16200000">
            <a:off x="-4319527" y="6792760"/>
            <a:ext cx="10375136" cy="21236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defRPr sz="6600" b="1">
                <a:solidFill>
                  <a:srgbClr val="1F1F1F"/>
                </a:solidFill>
              </a:defRPr>
            </a:lvl1pPr>
          </a:lstStyle>
          <a:p>
            <a:pPr algn="r"/>
            <a:r>
              <a:rPr lang="it-IT" dirty="0">
                <a:solidFill>
                  <a:schemeClr val="bg1"/>
                </a:solidFill>
              </a:rPr>
              <a:t>Siccità: una questione solo meteo-climatica?</a:t>
            </a:r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8880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Linea Linea" descr="Linea Linea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2768704" y="1348635"/>
            <a:ext cx="2367076" cy="730811"/>
          </a:xfrm>
          <a:prstGeom prst="rect">
            <a:avLst/>
          </a:prstGeom>
        </p:spPr>
      </p:pic>
      <p:sp>
        <p:nvSpPr>
          <p:cNvPr id="295" name="Text Box 5"/>
          <p:cNvSpPr txBox="1"/>
          <p:nvPr/>
        </p:nvSpPr>
        <p:spPr>
          <a:xfrm>
            <a:off x="10865480" y="1369391"/>
            <a:ext cx="2177544" cy="568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64292" rIns="64292">
            <a:spAutoFit/>
          </a:bodyPr>
          <a:lstStyle>
            <a:lvl1pPr algn="l">
              <a:defRPr sz="2200" b="0">
                <a:solidFill>
                  <a:srgbClr val="000000"/>
                </a:solid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rPr lang="it-IT" sz="3094" dirty="0"/>
              <a:t>Prontezza</a:t>
            </a:r>
          </a:p>
        </p:txBody>
      </p:sp>
      <p:sp>
        <p:nvSpPr>
          <p:cNvPr id="296" name="Measures which enable governments, communities and individuals to respond rapidly and effectively to disaster situation"/>
          <p:cNvSpPr txBox="1"/>
          <p:nvPr/>
        </p:nvSpPr>
        <p:spPr>
          <a:xfrm>
            <a:off x="15340638" y="1360757"/>
            <a:ext cx="7046619" cy="836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71438" tIns="71438" rIns="71438" bIns="71438" anchor="ctr">
            <a:spAutoFit/>
          </a:bodyPr>
          <a:lstStyle>
            <a:lvl1pPr algn="l">
              <a:defRPr sz="1600" b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it-IT" sz="2250" dirty="0"/>
              <a:t>Misure che permettono a governi, comunità e individui di rispondere con rapidità ed efficacia a disastri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AF232EEC-553B-089F-E289-AB65CF3E7962}"/>
              </a:ext>
            </a:extLst>
          </p:cNvPr>
          <p:cNvGrpSpPr/>
          <p:nvPr/>
        </p:nvGrpSpPr>
        <p:grpSpPr>
          <a:xfrm>
            <a:off x="2570343" y="4201212"/>
            <a:ext cx="20685893" cy="8236522"/>
            <a:chOff x="2417943" y="3495818"/>
            <a:chExt cx="20685893" cy="8236522"/>
          </a:xfrm>
        </p:grpSpPr>
        <p:sp>
          <p:nvSpPr>
            <p:cNvPr id="252" name="Support decision making process to reduce impacts"/>
            <p:cNvSpPr txBox="1"/>
            <p:nvPr/>
          </p:nvSpPr>
          <p:spPr>
            <a:xfrm>
              <a:off x="15662236" y="10014652"/>
              <a:ext cx="6552604" cy="10215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34307" tIns="34307" rIns="34307" bIns="34307">
              <a:spAutoFit/>
            </a:bodyPr>
            <a:lstStyle>
              <a:lvl1pPr algn="l" defTabSz="650240">
                <a:spcBef>
                  <a:spcPts val="1400"/>
                </a:spcBef>
                <a:defRPr sz="2200" b="0">
                  <a:solidFill>
                    <a:srgbClr val="020202"/>
                  </a:solidFill>
                </a:defRPr>
              </a:lvl1pPr>
            </a:lstStyle>
            <a:p>
              <a:r>
                <a:rPr lang="it-IT" sz="3094" b="1"/>
                <a:t>Supportando il processo decisionale </a:t>
              </a:r>
              <a:r>
                <a:rPr lang="it-IT" sz="3094"/>
                <a:t>per ridurre gli impatti</a:t>
              </a:r>
            </a:p>
          </p:txBody>
        </p:sp>
        <p:grpSp>
          <p:nvGrpSpPr>
            <p:cNvPr id="255" name="Gruppo"/>
            <p:cNvGrpSpPr/>
            <p:nvPr/>
          </p:nvGrpSpPr>
          <p:grpSpPr>
            <a:xfrm>
              <a:off x="13276068" y="9628008"/>
              <a:ext cx="1770667" cy="1721901"/>
              <a:chOff x="0" y="0"/>
              <a:chExt cx="799669" cy="777645"/>
            </a:xfrm>
          </p:grpSpPr>
          <p:pic>
            <p:nvPicPr>
              <p:cNvPr id="253" name="Risultati immagini per action plan icons" descr="Risultati immagini per action plan icons"/>
              <p:cNvPicPr>
                <a:picLocks noChangeAspect="1"/>
              </p:cNvPicPr>
              <p:nvPr/>
            </p:nvPicPr>
            <p:blipFill>
              <a:blip r:embed="rId4"/>
              <a:srcRect l="15066" t="41665" r="72203" b="47824"/>
              <a:stretch>
                <a:fillRect/>
              </a:stretch>
            </p:blipFill>
            <p:spPr>
              <a:xfrm flipH="1">
                <a:off x="72193" y="45108"/>
                <a:ext cx="691189" cy="60502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54" name="Ovale"/>
              <p:cNvSpPr/>
              <p:nvPr/>
            </p:nvSpPr>
            <p:spPr>
              <a:xfrm>
                <a:off x="0" y="0"/>
                <a:ext cx="799670" cy="777646"/>
              </a:xfrm>
              <a:prstGeom prst="ellips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34307" tIns="34307" rIns="34307" bIns="34307" numCol="1" anchor="t">
                <a:noAutofit/>
              </a:bodyPr>
              <a:lstStyle/>
              <a:p>
                <a:pPr defTabSz="914433">
                  <a:defRPr sz="900" b="0">
                    <a:solidFill>
                      <a:srgbClr val="7F7F7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lang="it-IT" sz="1266"/>
              </a:p>
            </p:txBody>
          </p:sp>
        </p:grpSp>
        <p:sp>
          <p:nvSpPr>
            <p:cNvPr id="256" name="Providing simple and timely information on current and expected drought conditions."/>
            <p:cNvSpPr txBox="1"/>
            <p:nvPr/>
          </p:nvSpPr>
          <p:spPr>
            <a:xfrm>
              <a:off x="15676212" y="6675069"/>
              <a:ext cx="7046624" cy="149775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34307" tIns="34307" rIns="34307" bIns="34307">
              <a:spAutoFit/>
            </a:bodyPr>
            <a:lstStyle/>
            <a:p>
              <a:pPr defTabSz="914433">
                <a:spcBef>
                  <a:spcPts val="1969"/>
                </a:spcBef>
                <a:defRPr sz="2200" b="0">
                  <a:solidFill>
                    <a:srgbClr val="020202"/>
                  </a:solidFill>
                </a:defRPr>
              </a:pPr>
              <a:r>
                <a:rPr lang="it-IT" sz="3094"/>
                <a:t>Fornendo un’</a:t>
              </a:r>
              <a:r>
                <a:rPr lang="it-IT" sz="3094" b="1"/>
                <a:t>informazione semplice e tempestiva</a:t>
              </a:r>
              <a:r>
                <a:rPr lang="it-IT" sz="3094"/>
                <a:t> sulle condizioni attuali e future di un evento siccitoso</a:t>
              </a:r>
            </a:p>
          </p:txBody>
        </p:sp>
        <p:grpSp>
          <p:nvGrpSpPr>
            <p:cNvPr id="261" name="Gruppo"/>
            <p:cNvGrpSpPr/>
            <p:nvPr/>
          </p:nvGrpSpPr>
          <p:grpSpPr>
            <a:xfrm>
              <a:off x="13252537" y="6469579"/>
              <a:ext cx="1844586" cy="1798758"/>
              <a:chOff x="0" y="0"/>
              <a:chExt cx="818306" cy="797974"/>
            </a:xfrm>
          </p:grpSpPr>
          <p:grpSp>
            <p:nvGrpSpPr>
              <p:cNvPr id="259" name="Gruppo"/>
              <p:cNvGrpSpPr/>
              <p:nvPr/>
            </p:nvGrpSpPr>
            <p:grpSpPr>
              <a:xfrm>
                <a:off x="57307" y="91157"/>
                <a:ext cx="629695" cy="616786"/>
                <a:chOff x="0" y="0"/>
                <a:chExt cx="629694" cy="616785"/>
              </a:xfrm>
            </p:grpSpPr>
            <p:pic>
              <p:nvPicPr>
                <p:cNvPr id="257" name="Risultati immagini per communication icons" descr="Risultati immagini per communication icons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-1" y="0"/>
                  <a:ext cx="616397" cy="61678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58" name="Risultati immagini per information icons" descr="Risultati immagini per information icons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45197" y="25461"/>
                  <a:ext cx="284498" cy="28467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260" name="Ovale"/>
              <p:cNvSpPr/>
              <p:nvPr/>
            </p:nvSpPr>
            <p:spPr>
              <a:xfrm>
                <a:off x="0" y="0"/>
                <a:ext cx="818307" cy="797975"/>
              </a:xfrm>
              <a:prstGeom prst="ellips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34307" tIns="34307" rIns="34307" bIns="34307" numCol="1" anchor="t">
                <a:noAutofit/>
              </a:bodyPr>
              <a:lstStyle/>
              <a:p>
                <a:pPr defTabSz="914433">
                  <a:defRPr sz="900" b="0">
                    <a:solidFill>
                      <a:srgbClr val="7F7F7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lang="it-IT" sz="1266"/>
              </a:p>
            </p:txBody>
          </p:sp>
        </p:grpSp>
        <p:sp>
          <p:nvSpPr>
            <p:cNvPr id="262" name="Drought development"/>
            <p:cNvSpPr txBox="1"/>
            <p:nvPr/>
          </p:nvSpPr>
          <p:spPr>
            <a:xfrm>
              <a:off x="2417943" y="3606362"/>
              <a:ext cx="5781172" cy="154661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34307" tIns="34307" rIns="34307" bIns="34307">
              <a:spAutoFit/>
            </a:bodyPr>
            <a:lstStyle>
              <a:lvl1pPr algn="r" defTabSz="650240">
                <a:lnSpc>
                  <a:spcPct val="70000"/>
                </a:lnSpc>
                <a:defRPr sz="3200" b="0">
                  <a:solidFill>
                    <a:srgbClr val="2F2F2F"/>
                  </a:solidFill>
                  <a:latin typeface="Helvetica Neue Black Condensed"/>
                  <a:ea typeface="Helvetica Neue Black Condensed"/>
                  <a:cs typeface="Helvetica Neue Black Condensed"/>
                  <a:sym typeface="Helvetica Neue Black Condensed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it-IT" sz="4800"/>
                <a:t>Insorgenza e sviluppo della siccità</a:t>
              </a:r>
            </a:p>
          </p:txBody>
        </p:sp>
        <p:grpSp>
          <p:nvGrpSpPr>
            <p:cNvPr id="265" name="Gruppo"/>
            <p:cNvGrpSpPr/>
            <p:nvPr/>
          </p:nvGrpSpPr>
          <p:grpSpPr>
            <a:xfrm>
              <a:off x="8588168" y="3495818"/>
              <a:ext cx="1752861" cy="1708155"/>
              <a:chOff x="0" y="0"/>
              <a:chExt cx="797128" cy="776797"/>
            </a:xfrm>
          </p:grpSpPr>
          <p:pic>
            <p:nvPicPr>
              <p:cNvPr id="263" name="Risultati immagini per drought symbol" descr="Risultati immagini per drought symbol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261" y="88244"/>
                <a:ext cx="617768" cy="6175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64" name="Ovale"/>
              <p:cNvSpPr/>
              <p:nvPr/>
            </p:nvSpPr>
            <p:spPr>
              <a:xfrm>
                <a:off x="0" y="0"/>
                <a:ext cx="797129" cy="776798"/>
              </a:xfrm>
              <a:prstGeom prst="ellipse">
                <a:avLst/>
              </a:prstGeom>
              <a:noFill/>
              <a:ln w="12700" cap="flat">
                <a:solidFill>
                  <a:srgbClr val="464646"/>
                </a:solidFill>
                <a:prstDash val="solid"/>
                <a:round/>
              </a:ln>
              <a:effectLst/>
            </p:spPr>
            <p:txBody>
              <a:bodyPr wrap="square" lIns="34307" tIns="34307" rIns="34307" bIns="34307" numCol="1" anchor="ctr">
                <a:noAutofit/>
              </a:bodyPr>
              <a:lstStyle/>
              <a:p>
                <a:pPr defTabSz="914433">
                  <a:defRPr sz="1800" b="0">
                    <a:latin typeface="Arial"/>
                    <a:ea typeface="Arial"/>
                    <a:cs typeface="Arial"/>
                    <a:sym typeface="Arial"/>
                  </a:defRPr>
                </a:pPr>
                <a:endParaRPr lang="it-IT" sz="2531"/>
              </a:p>
            </p:txBody>
          </p:sp>
        </p:grpSp>
        <p:sp>
          <p:nvSpPr>
            <p:cNvPr id="266" name="Drought emergency management"/>
            <p:cNvSpPr txBox="1"/>
            <p:nvPr/>
          </p:nvSpPr>
          <p:spPr>
            <a:xfrm>
              <a:off x="2895431" y="9447065"/>
              <a:ext cx="5265414" cy="22852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34307" tIns="34307" rIns="34307" bIns="34307">
              <a:spAutoFit/>
            </a:bodyPr>
            <a:lstStyle>
              <a:lvl1pPr algn="r" defTabSz="650240">
                <a:lnSpc>
                  <a:spcPct val="70000"/>
                </a:lnSpc>
                <a:defRPr sz="3200" b="0">
                  <a:solidFill>
                    <a:srgbClr val="2F2F2F"/>
                  </a:solidFill>
                  <a:latin typeface="Helvetica Neue Black Condensed"/>
                  <a:ea typeface="Helvetica Neue Black Condensed"/>
                  <a:cs typeface="Helvetica Neue Black Condensed"/>
                  <a:sym typeface="Helvetica Neue Black Condensed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it-IT" sz="4800"/>
                <a:t>Gestione delle emergenze legate alla siccità</a:t>
              </a:r>
            </a:p>
          </p:txBody>
        </p:sp>
        <p:sp>
          <p:nvSpPr>
            <p:cNvPr id="267" name="Implementing an integrated system of monitoring and forecasting drought status and water resource availability"/>
            <p:cNvSpPr txBox="1"/>
            <p:nvPr/>
          </p:nvSpPr>
          <p:spPr>
            <a:xfrm>
              <a:off x="15687034" y="3724418"/>
              <a:ext cx="7416802" cy="149775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34307" tIns="34307" rIns="34307" bIns="34307">
              <a:spAutoFit/>
            </a:bodyPr>
            <a:lstStyle>
              <a:lvl1pPr algn="l" defTabSz="650240">
                <a:spcBef>
                  <a:spcPts val="1400"/>
                </a:spcBef>
                <a:defRPr sz="2200" b="0">
                  <a:solidFill>
                    <a:srgbClr val="020202"/>
                  </a:solidFill>
                </a:defRPr>
              </a:lvl1pPr>
            </a:lstStyle>
            <a:p>
              <a:r>
                <a:rPr lang="it-IT" sz="3094"/>
                <a:t>Implementando un </a:t>
              </a:r>
              <a:r>
                <a:rPr lang="it-IT" sz="3094" b="1"/>
                <a:t>sistema integrato </a:t>
              </a:r>
              <a:r>
                <a:rPr lang="it-IT" sz="3094"/>
                <a:t>di monitoraggio e previsione della siccità per valutare la disponibilità della risorsa idrica</a:t>
              </a:r>
            </a:p>
          </p:txBody>
        </p:sp>
        <p:grpSp>
          <p:nvGrpSpPr>
            <p:cNvPr id="272" name="Gruppo"/>
            <p:cNvGrpSpPr/>
            <p:nvPr/>
          </p:nvGrpSpPr>
          <p:grpSpPr>
            <a:xfrm>
              <a:off x="13290653" y="3575495"/>
              <a:ext cx="1754928" cy="1712035"/>
              <a:chOff x="0" y="0"/>
              <a:chExt cx="797128" cy="777644"/>
            </a:xfrm>
          </p:grpSpPr>
          <p:grpSp>
            <p:nvGrpSpPr>
              <p:cNvPr id="270" name="Gruppo"/>
              <p:cNvGrpSpPr/>
              <p:nvPr/>
            </p:nvGrpSpPr>
            <p:grpSpPr>
              <a:xfrm>
                <a:off x="87773" y="136210"/>
                <a:ext cx="648568" cy="527032"/>
                <a:chOff x="0" y="0"/>
                <a:chExt cx="648567" cy="527031"/>
              </a:xfrm>
            </p:grpSpPr>
            <p:sp>
              <p:nvSpPr>
                <p:cNvPr id="268" name="Forma"/>
                <p:cNvSpPr/>
                <p:nvPr/>
              </p:nvSpPr>
              <p:spPr>
                <a:xfrm>
                  <a:off x="0" y="169743"/>
                  <a:ext cx="357207" cy="3572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14727"/>
                      </a:moveTo>
                      <a:cubicBezTo>
                        <a:pt x="8631" y="14727"/>
                        <a:pt x="6873" y="12969"/>
                        <a:pt x="6873" y="10800"/>
                      </a:cubicBezTo>
                      <a:cubicBezTo>
                        <a:pt x="6873" y="8631"/>
                        <a:pt x="8631" y="6873"/>
                        <a:pt x="10800" y="6873"/>
                      </a:cubicBezTo>
                      <a:cubicBezTo>
                        <a:pt x="12969" y="6873"/>
                        <a:pt x="14727" y="8631"/>
                        <a:pt x="14727" y="10800"/>
                      </a:cubicBezTo>
                      <a:cubicBezTo>
                        <a:pt x="14727" y="12969"/>
                        <a:pt x="12969" y="14727"/>
                        <a:pt x="10800" y="14727"/>
                      </a:cubicBezTo>
                      <a:moveTo>
                        <a:pt x="10800" y="5891"/>
                      </a:moveTo>
                      <a:cubicBezTo>
                        <a:pt x="8088" y="5891"/>
                        <a:pt x="5891" y="8089"/>
                        <a:pt x="5891" y="10800"/>
                      </a:cubicBezTo>
                      <a:cubicBezTo>
                        <a:pt x="5891" y="13512"/>
                        <a:pt x="8088" y="15709"/>
                        <a:pt x="10800" y="15709"/>
                      </a:cubicBezTo>
                      <a:cubicBezTo>
                        <a:pt x="13512" y="15709"/>
                        <a:pt x="15709" y="13512"/>
                        <a:pt x="15709" y="10800"/>
                      </a:cubicBezTo>
                      <a:cubicBezTo>
                        <a:pt x="15709" y="8089"/>
                        <a:pt x="13512" y="5891"/>
                        <a:pt x="10800" y="5891"/>
                      </a:cubicBezTo>
                      <a:moveTo>
                        <a:pt x="20618" y="12013"/>
                      </a:moveTo>
                      <a:cubicBezTo>
                        <a:pt x="20614" y="12014"/>
                        <a:pt x="20611" y="12016"/>
                        <a:pt x="20607" y="12016"/>
                      </a:cubicBezTo>
                      <a:lnTo>
                        <a:pt x="19602" y="12268"/>
                      </a:lnTo>
                      <a:cubicBezTo>
                        <a:pt x="19256" y="12354"/>
                        <a:pt x="18984" y="12622"/>
                        <a:pt x="18892" y="12966"/>
                      </a:cubicBezTo>
                      <a:cubicBezTo>
                        <a:pt x="18703" y="13672"/>
                        <a:pt x="18421" y="14351"/>
                        <a:pt x="18053" y="14986"/>
                      </a:cubicBezTo>
                      <a:cubicBezTo>
                        <a:pt x="17873" y="15295"/>
                        <a:pt x="17876" y="15677"/>
                        <a:pt x="18060" y="15984"/>
                      </a:cubicBezTo>
                      <a:lnTo>
                        <a:pt x="18601" y="16885"/>
                      </a:lnTo>
                      <a:lnTo>
                        <a:pt x="16886" y="18600"/>
                      </a:lnTo>
                      <a:cubicBezTo>
                        <a:pt x="16882" y="18599"/>
                        <a:pt x="16878" y="18597"/>
                        <a:pt x="16875" y="18595"/>
                      </a:cubicBezTo>
                      <a:lnTo>
                        <a:pt x="15978" y="18057"/>
                      </a:lnTo>
                      <a:cubicBezTo>
                        <a:pt x="15822" y="17964"/>
                        <a:pt x="15648" y="17917"/>
                        <a:pt x="15473" y="17917"/>
                      </a:cubicBezTo>
                      <a:cubicBezTo>
                        <a:pt x="15304" y="17917"/>
                        <a:pt x="15134" y="17961"/>
                        <a:pt x="14982" y="18049"/>
                      </a:cubicBezTo>
                      <a:cubicBezTo>
                        <a:pt x="14348" y="18415"/>
                        <a:pt x="13671" y="18696"/>
                        <a:pt x="12968" y="18884"/>
                      </a:cubicBezTo>
                      <a:cubicBezTo>
                        <a:pt x="12624" y="18976"/>
                        <a:pt x="12356" y="19248"/>
                        <a:pt x="12269" y="19594"/>
                      </a:cubicBezTo>
                      <a:lnTo>
                        <a:pt x="12016" y="20607"/>
                      </a:lnTo>
                      <a:cubicBezTo>
                        <a:pt x="12015" y="20611"/>
                        <a:pt x="12014" y="20614"/>
                        <a:pt x="12012" y="20619"/>
                      </a:cubicBezTo>
                      <a:lnTo>
                        <a:pt x="9587" y="20619"/>
                      </a:lnTo>
                      <a:lnTo>
                        <a:pt x="9331" y="19594"/>
                      </a:lnTo>
                      <a:cubicBezTo>
                        <a:pt x="9244" y="19248"/>
                        <a:pt x="8976" y="18976"/>
                        <a:pt x="8632" y="18884"/>
                      </a:cubicBezTo>
                      <a:cubicBezTo>
                        <a:pt x="7929" y="18696"/>
                        <a:pt x="7251" y="18415"/>
                        <a:pt x="6617" y="18049"/>
                      </a:cubicBezTo>
                      <a:cubicBezTo>
                        <a:pt x="6465" y="17961"/>
                        <a:pt x="6296" y="17917"/>
                        <a:pt x="6127" y="17917"/>
                      </a:cubicBezTo>
                      <a:cubicBezTo>
                        <a:pt x="5951" y="17917"/>
                        <a:pt x="5777" y="17964"/>
                        <a:pt x="5621" y="18057"/>
                      </a:cubicBezTo>
                      <a:lnTo>
                        <a:pt x="4725" y="18595"/>
                      </a:lnTo>
                      <a:cubicBezTo>
                        <a:pt x="4722" y="18597"/>
                        <a:pt x="4718" y="18599"/>
                        <a:pt x="4714" y="18600"/>
                      </a:cubicBezTo>
                      <a:lnTo>
                        <a:pt x="3000" y="16885"/>
                      </a:lnTo>
                      <a:lnTo>
                        <a:pt x="3540" y="15984"/>
                      </a:lnTo>
                      <a:cubicBezTo>
                        <a:pt x="3724" y="15677"/>
                        <a:pt x="3727" y="15295"/>
                        <a:pt x="3548" y="14986"/>
                      </a:cubicBezTo>
                      <a:cubicBezTo>
                        <a:pt x="3179" y="14351"/>
                        <a:pt x="2897" y="13672"/>
                        <a:pt x="2708" y="12966"/>
                      </a:cubicBezTo>
                      <a:cubicBezTo>
                        <a:pt x="2616" y="12622"/>
                        <a:pt x="2343" y="12354"/>
                        <a:pt x="1998" y="12268"/>
                      </a:cubicBezTo>
                      <a:lnTo>
                        <a:pt x="993" y="12016"/>
                      </a:lnTo>
                      <a:cubicBezTo>
                        <a:pt x="989" y="12016"/>
                        <a:pt x="986" y="12014"/>
                        <a:pt x="982" y="12013"/>
                      </a:cubicBezTo>
                      <a:lnTo>
                        <a:pt x="982" y="9587"/>
                      </a:lnTo>
                      <a:lnTo>
                        <a:pt x="1998" y="9333"/>
                      </a:lnTo>
                      <a:cubicBezTo>
                        <a:pt x="2343" y="9246"/>
                        <a:pt x="2616" y="8979"/>
                        <a:pt x="2708" y="8634"/>
                      </a:cubicBezTo>
                      <a:cubicBezTo>
                        <a:pt x="2897" y="7928"/>
                        <a:pt x="3179" y="7249"/>
                        <a:pt x="3548" y="6615"/>
                      </a:cubicBezTo>
                      <a:cubicBezTo>
                        <a:pt x="3727" y="6305"/>
                        <a:pt x="3724" y="5923"/>
                        <a:pt x="3540" y="5617"/>
                      </a:cubicBezTo>
                      <a:lnTo>
                        <a:pt x="3005" y="4725"/>
                      </a:lnTo>
                      <a:cubicBezTo>
                        <a:pt x="3004" y="4722"/>
                        <a:pt x="3002" y="4718"/>
                        <a:pt x="3000" y="4715"/>
                      </a:cubicBezTo>
                      <a:lnTo>
                        <a:pt x="4715" y="3000"/>
                      </a:lnTo>
                      <a:lnTo>
                        <a:pt x="5621" y="3544"/>
                      </a:lnTo>
                      <a:cubicBezTo>
                        <a:pt x="5777" y="3636"/>
                        <a:pt x="5951" y="3683"/>
                        <a:pt x="6127" y="3683"/>
                      </a:cubicBezTo>
                      <a:cubicBezTo>
                        <a:pt x="6296" y="3683"/>
                        <a:pt x="6465" y="3639"/>
                        <a:pt x="6618" y="3551"/>
                      </a:cubicBezTo>
                      <a:cubicBezTo>
                        <a:pt x="7251" y="3185"/>
                        <a:pt x="7929" y="2904"/>
                        <a:pt x="8632" y="2717"/>
                      </a:cubicBezTo>
                      <a:cubicBezTo>
                        <a:pt x="8976" y="2624"/>
                        <a:pt x="9244" y="2353"/>
                        <a:pt x="9331" y="2007"/>
                      </a:cubicBezTo>
                      <a:lnTo>
                        <a:pt x="9587" y="982"/>
                      </a:lnTo>
                      <a:lnTo>
                        <a:pt x="12012" y="982"/>
                      </a:lnTo>
                      <a:cubicBezTo>
                        <a:pt x="12014" y="986"/>
                        <a:pt x="12015" y="989"/>
                        <a:pt x="12016" y="993"/>
                      </a:cubicBezTo>
                      <a:lnTo>
                        <a:pt x="12269" y="2007"/>
                      </a:lnTo>
                      <a:cubicBezTo>
                        <a:pt x="12356" y="2353"/>
                        <a:pt x="12624" y="2624"/>
                        <a:pt x="12968" y="2717"/>
                      </a:cubicBezTo>
                      <a:cubicBezTo>
                        <a:pt x="13671" y="2904"/>
                        <a:pt x="14348" y="3185"/>
                        <a:pt x="14982" y="3551"/>
                      </a:cubicBezTo>
                      <a:cubicBezTo>
                        <a:pt x="15134" y="3639"/>
                        <a:pt x="15304" y="3683"/>
                        <a:pt x="15473" y="3683"/>
                      </a:cubicBezTo>
                      <a:cubicBezTo>
                        <a:pt x="15648" y="3683"/>
                        <a:pt x="15822" y="3636"/>
                        <a:pt x="15978" y="3544"/>
                      </a:cubicBezTo>
                      <a:lnTo>
                        <a:pt x="16884" y="3000"/>
                      </a:lnTo>
                      <a:lnTo>
                        <a:pt x="18600" y="4715"/>
                      </a:lnTo>
                      <a:cubicBezTo>
                        <a:pt x="18598" y="4718"/>
                        <a:pt x="18597" y="4722"/>
                        <a:pt x="18595" y="4726"/>
                      </a:cubicBezTo>
                      <a:lnTo>
                        <a:pt x="18060" y="5616"/>
                      </a:lnTo>
                      <a:cubicBezTo>
                        <a:pt x="17876" y="5923"/>
                        <a:pt x="17873" y="6305"/>
                        <a:pt x="18053" y="6615"/>
                      </a:cubicBezTo>
                      <a:cubicBezTo>
                        <a:pt x="18421" y="7249"/>
                        <a:pt x="18703" y="7928"/>
                        <a:pt x="18892" y="8634"/>
                      </a:cubicBezTo>
                      <a:cubicBezTo>
                        <a:pt x="18984" y="8979"/>
                        <a:pt x="19256" y="9246"/>
                        <a:pt x="19602" y="9333"/>
                      </a:cubicBezTo>
                      <a:lnTo>
                        <a:pt x="20618" y="9587"/>
                      </a:lnTo>
                      <a:cubicBezTo>
                        <a:pt x="20618" y="9587"/>
                        <a:pt x="20618" y="12013"/>
                        <a:pt x="20618" y="12013"/>
                      </a:cubicBezTo>
                      <a:close/>
                      <a:moveTo>
                        <a:pt x="20880" y="8641"/>
                      </a:moveTo>
                      <a:lnTo>
                        <a:pt x="19841" y="8380"/>
                      </a:lnTo>
                      <a:cubicBezTo>
                        <a:pt x="19626" y="7580"/>
                        <a:pt x="19308" y="6822"/>
                        <a:pt x="18902" y="6122"/>
                      </a:cubicBezTo>
                      <a:lnTo>
                        <a:pt x="19455" y="5200"/>
                      </a:lnTo>
                      <a:cubicBezTo>
                        <a:pt x="19625" y="4871"/>
                        <a:pt x="19736" y="4463"/>
                        <a:pt x="19455" y="4182"/>
                      </a:cubicBezTo>
                      <a:lnTo>
                        <a:pt x="17419" y="2145"/>
                      </a:lnTo>
                      <a:cubicBezTo>
                        <a:pt x="17292" y="2018"/>
                        <a:pt x="17136" y="1969"/>
                        <a:pt x="16975" y="1969"/>
                      </a:cubicBezTo>
                      <a:cubicBezTo>
                        <a:pt x="16778" y="1969"/>
                        <a:pt x="16572" y="2043"/>
                        <a:pt x="16400" y="2145"/>
                      </a:cubicBezTo>
                      <a:lnTo>
                        <a:pt x="15473" y="2702"/>
                      </a:lnTo>
                      <a:cubicBezTo>
                        <a:pt x="14775" y="2298"/>
                        <a:pt x="14020" y="1982"/>
                        <a:pt x="13222" y="1768"/>
                      </a:cubicBezTo>
                      <a:lnTo>
                        <a:pt x="12960" y="720"/>
                      </a:lnTo>
                      <a:cubicBezTo>
                        <a:pt x="12848" y="367"/>
                        <a:pt x="12638" y="0"/>
                        <a:pt x="12240" y="0"/>
                      </a:cubicBezTo>
                      <a:lnTo>
                        <a:pt x="9360" y="0"/>
                      </a:lnTo>
                      <a:cubicBezTo>
                        <a:pt x="8962" y="0"/>
                        <a:pt x="8730" y="367"/>
                        <a:pt x="8640" y="720"/>
                      </a:cubicBezTo>
                      <a:lnTo>
                        <a:pt x="8378" y="1768"/>
                      </a:lnTo>
                      <a:cubicBezTo>
                        <a:pt x="7580" y="1982"/>
                        <a:pt x="6825" y="2298"/>
                        <a:pt x="6127" y="2702"/>
                      </a:cubicBezTo>
                      <a:lnTo>
                        <a:pt x="5200" y="2145"/>
                      </a:lnTo>
                      <a:cubicBezTo>
                        <a:pt x="5028" y="2043"/>
                        <a:pt x="4822" y="1969"/>
                        <a:pt x="4625" y="1969"/>
                      </a:cubicBezTo>
                      <a:cubicBezTo>
                        <a:pt x="4464" y="1969"/>
                        <a:pt x="4308" y="2018"/>
                        <a:pt x="4181" y="2145"/>
                      </a:cubicBezTo>
                      <a:lnTo>
                        <a:pt x="2145" y="4182"/>
                      </a:lnTo>
                      <a:cubicBezTo>
                        <a:pt x="1864" y="4463"/>
                        <a:pt x="1975" y="4871"/>
                        <a:pt x="2145" y="5200"/>
                      </a:cubicBezTo>
                      <a:lnTo>
                        <a:pt x="2698" y="6122"/>
                      </a:lnTo>
                      <a:cubicBezTo>
                        <a:pt x="2292" y="6822"/>
                        <a:pt x="1973" y="7580"/>
                        <a:pt x="1759" y="8380"/>
                      </a:cubicBezTo>
                      <a:lnTo>
                        <a:pt x="720" y="8641"/>
                      </a:lnTo>
                      <a:cubicBezTo>
                        <a:pt x="367" y="8730"/>
                        <a:pt x="0" y="8963"/>
                        <a:pt x="0" y="9360"/>
                      </a:cubicBezTo>
                      <a:lnTo>
                        <a:pt x="0" y="12240"/>
                      </a:lnTo>
                      <a:cubicBezTo>
                        <a:pt x="0" y="12638"/>
                        <a:pt x="367" y="12848"/>
                        <a:pt x="720" y="12960"/>
                      </a:cubicBezTo>
                      <a:lnTo>
                        <a:pt x="1759" y="13220"/>
                      </a:lnTo>
                      <a:cubicBezTo>
                        <a:pt x="1973" y="14021"/>
                        <a:pt x="2292" y="14778"/>
                        <a:pt x="2698" y="15478"/>
                      </a:cubicBezTo>
                      <a:lnTo>
                        <a:pt x="2145" y="16400"/>
                      </a:lnTo>
                      <a:cubicBezTo>
                        <a:pt x="1959" y="16714"/>
                        <a:pt x="1864" y="17137"/>
                        <a:pt x="2145" y="17419"/>
                      </a:cubicBezTo>
                      <a:lnTo>
                        <a:pt x="4181" y="19455"/>
                      </a:lnTo>
                      <a:cubicBezTo>
                        <a:pt x="4305" y="19579"/>
                        <a:pt x="4454" y="19627"/>
                        <a:pt x="4610" y="19627"/>
                      </a:cubicBezTo>
                      <a:cubicBezTo>
                        <a:pt x="4807" y="19627"/>
                        <a:pt x="5016" y="19550"/>
                        <a:pt x="5200" y="19455"/>
                      </a:cubicBezTo>
                      <a:lnTo>
                        <a:pt x="6127" y="18899"/>
                      </a:lnTo>
                      <a:cubicBezTo>
                        <a:pt x="6825" y="19302"/>
                        <a:pt x="7580" y="19619"/>
                        <a:pt x="8378" y="19832"/>
                      </a:cubicBezTo>
                      <a:lnTo>
                        <a:pt x="8640" y="20880"/>
                      </a:lnTo>
                      <a:cubicBezTo>
                        <a:pt x="8730" y="21233"/>
                        <a:pt x="8962" y="21600"/>
                        <a:pt x="9360" y="21600"/>
                      </a:cubicBezTo>
                      <a:lnTo>
                        <a:pt x="12240" y="21600"/>
                      </a:lnTo>
                      <a:cubicBezTo>
                        <a:pt x="12638" y="21600"/>
                        <a:pt x="12848" y="21233"/>
                        <a:pt x="12960" y="20880"/>
                      </a:cubicBezTo>
                      <a:lnTo>
                        <a:pt x="13222" y="19832"/>
                      </a:lnTo>
                      <a:cubicBezTo>
                        <a:pt x="14020" y="19619"/>
                        <a:pt x="14775" y="19302"/>
                        <a:pt x="15473" y="18899"/>
                      </a:cubicBezTo>
                      <a:lnTo>
                        <a:pt x="16400" y="19455"/>
                      </a:lnTo>
                      <a:cubicBezTo>
                        <a:pt x="16584" y="19550"/>
                        <a:pt x="16793" y="19627"/>
                        <a:pt x="16990" y="19627"/>
                      </a:cubicBezTo>
                      <a:cubicBezTo>
                        <a:pt x="17146" y="19627"/>
                        <a:pt x="17294" y="19579"/>
                        <a:pt x="17419" y="19455"/>
                      </a:cubicBezTo>
                      <a:lnTo>
                        <a:pt x="19455" y="17419"/>
                      </a:lnTo>
                      <a:cubicBezTo>
                        <a:pt x="19736" y="17137"/>
                        <a:pt x="19641" y="16714"/>
                        <a:pt x="19455" y="16400"/>
                      </a:cubicBezTo>
                      <a:lnTo>
                        <a:pt x="18902" y="15478"/>
                      </a:lnTo>
                      <a:cubicBezTo>
                        <a:pt x="19308" y="14778"/>
                        <a:pt x="19626" y="14021"/>
                        <a:pt x="19841" y="13220"/>
                      </a:cubicBezTo>
                      <a:lnTo>
                        <a:pt x="20880" y="12960"/>
                      </a:lnTo>
                      <a:cubicBezTo>
                        <a:pt x="21233" y="12848"/>
                        <a:pt x="21600" y="12638"/>
                        <a:pt x="21600" y="12240"/>
                      </a:cubicBezTo>
                      <a:lnTo>
                        <a:pt x="21600" y="9360"/>
                      </a:lnTo>
                      <a:cubicBezTo>
                        <a:pt x="21600" y="8963"/>
                        <a:pt x="21233" y="8730"/>
                        <a:pt x="20880" y="8641"/>
                      </a:cubicBezTo>
                    </a:path>
                  </a:pathLst>
                </a:custGeom>
                <a:solidFill>
                  <a:srgbClr val="53585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307" tIns="34307" rIns="34307" bIns="34307" numCol="1" anchor="ctr">
                  <a:noAutofit/>
                </a:bodyPr>
                <a:lstStyle/>
                <a:p>
                  <a:pPr defTabSz="914433">
                    <a:defRPr sz="900" b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lang="it-IT" sz="1266"/>
                </a:p>
              </p:txBody>
            </p:sp>
            <p:sp>
              <p:nvSpPr>
                <p:cNvPr id="269" name="Forma"/>
                <p:cNvSpPr/>
                <p:nvPr/>
              </p:nvSpPr>
              <p:spPr>
                <a:xfrm>
                  <a:off x="291361" y="-1"/>
                  <a:ext cx="357207" cy="3572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0618" y="12012"/>
                      </a:moveTo>
                      <a:cubicBezTo>
                        <a:pt x="20614" y="12014"/>
                        <a:pt x="20611" y="12016"/>
                        <a:pt x="20607" y="12016"/>
                      </a:cubicBezTo>
                      <a:lnTo>
                        <a:pt x="19602" y="12268"/>
                      </a:lnTo>
                      <a:cubicBezTo>
                        <a:pt x="19256" y="12354"/>
                        <a:pt x="18984" y="12622"/>
                        <a:pt x="18892" y="12966"/>
                      </a:cubicBezTo>
                      <a:cubicBezTo>
                        <a:pt x="18703" y="13672"/>
                        <a:pt x="18421" y="14352"/>
                        <a:pt x="18053" y="14986"/>
                      </a:cubicBezTo>
                      <a:cubicBezTo>
                        <a:pt x="17873" y="15295"/>
                        <a:pt x="17876" y="15677"/>
                        <a:pt x="18060" y="15984"/>
                      </a:cubicBezTo>
                      <a:lnTo>
                        <a:pt x="18601" y="16885"/>
                      </a:lnTo>
                      <a:lnTo>
                        <a:pt x="16886" y="18600"/>
                      </a:lnTo>
                      <a:cubicBezTo>
                        <a:pt x="16882" y="18598"/>
                        <a:pt x="16878" y="18597"/>
                        <a:pt x="16875" y="18595"/>
                      </a:cubicBezTo>
                      <a:lnTo>
                        <a:pt x="15978" y="18057"/>
                      </a:lnTo>
                      <a:cubicBezTo>
                        <a:pt x="15822" y="17964"/>
                        <a:pt x="15648" y="17917"/>
                        <a:pt x="15473" y="17917"/>
                      </a:cubicBezTo>
                      <a:cubicBezTo>
                        <a:pt x="15304" y="17917"/>
                        <a:pt x="15134" y="17961"/>
                        <a:pt x="14982" y="18049"/>
                      </a:cubicBezTo>
                      <a:cubicBezTo>
                        <a:pt x="14348" y="18415"/>
                        <a:pt x="13671" y="18696"/>
                        <a:pt x="12968" y="18884"/>
                      </a:cubicBezTo>
                      <a:cubicBezTo>
                        <a:pt x="12624" y="18976"/>
                        <a:pt x="12356" y="19248"/>
                        <a:pt x="12269" y="19594"/>
                      </a:cubicBezTo>
                      <a:lnTo>
                        <a:pt x="12016" y="20607"/>
                      </a:lnTo>
                      <a:cubicBezTo>
                        <a:pt x="12015" y="20611"/>
                        <a:pt x="12014" y="20614"/>
                        <a:pt x="12012" y="20619"/>
                      </a:cubicBezTo>
                      <a:lnTo>
                        <a:pt x="9587" y="20619"/>
                      </a:lnTo>
                      <a:lnTo>
                        <a:pt x="9331" y="19594"/>
                      </a:lnTo>
                      <a:cubicBezTo>
                        <a:pt x="9244" y="19248"/>
                        <a:pt x="8976" y="18976"/>
                        <a:pt x="8632" y="18884"/>
                      </a:cubicBezTo>
                      <a:cubicBezTo>
                        <a:pt x="7929" y="18696"/>
                        <a:pt x="7252" y="18415"/>
                        <a:pt x="6617" y="18049"/>
                      </a:cubicBezTo>
                      <a:cubicBezTo>
                        <a:pt x="6465" y="17961"/>
                        <a:pt x="6296" y="17917"/>
                        <a:pt x="6127" y="17917"/>
                      </a:cubicBezTo>
                      <a:cubicBezTo>
                        <a:pt x="5951" y="17917"/>
                        <a:pt x="5777" y="17964"/>
                        <a:pt x="5621" y="18057"/>
                      </a:cubicBezTo>
                      <a:lnTo>
                        <a:pt x="4725" y="18595"/>
                      </a:lnTo>
                      <a:cubicBezTo>
                        <a:pt x="4722" y="18597"/>
                        <a:pt x="4718" y="18598"/>
                        <a:pt x="4714" y="18600"/>
                      </a:cubicBezTo>
                      <a:lnTo>
                        <a:pt x="3000" y="16885"/>
                      </a:lnTo>
                      <a:lnTo>
                        <a:pt x="3540" y="15984"/>
                      </a:lnTo>
                      <a:cubicBezTo>
                        <a:pt x="3724" y="15677"/>
                        <a:pt x="3727" y="15295"/>
                        <a:pt x="3548" y="14986"/>
                      </a:cubicBezTo>
                      <a:cubicBezTo>
                        <a:pt x="3179" y="14351"/>
                        <a:pt x="2897" y="13672"/>
                        <a:pt x="2708" y="12966"/>
                      </a:cubicBezTo>
                      <a:cubicBezTo>
                        <a:pt x="2616" y="12622"/>
                        <a:pt x="2343" y="12354"/>
                        <a:pt x="1998" y="12268"/>
                      </a:cubicBezTo>
                      <a:lnTo>
                        <a:pt x="993" y="12016"/>
                      </a:lnTo>
                      <a:cubicBezTo>
                        <a:pt x="989" y="12016"/>
                        <a:pt x="986" y="12014"/>
                        <a:pt x="982" y="12012"/>
                      </a:cubicBezTo>
                      <a:lnTo>
                        <a:pt x="982" y="9587"/>
                      </a:lnTo>
                      <a:lnTo>
                        <a:pt x="1998" y="9333"/>
                      </a:lnTo>
                      <a:cubicBezTo>
                        <a:pt x="2343" y="9246"/>
                        <a:pt x="2616" y="8979"/>
                        <a:pt x="2708" y="8634"/>
                      </a:cubicBezTo>
                      <a:cubicBezTo>
                        <a:pt x="2897" y="7929"/>
                        <a:pt x="3179" y="7249"/>
                        <a:pt x="3548" y="6615"/>
                      </a:cubicBezTo>
                      <a:cubicBezTo>
                        <a:pt x="3727" y="6305"/>
                        <a:pt x="3724" y="5923"/>
                        <a:pt x="3540" y="5617"/>
                      </a:cubicBezTo>
                      <a:lnTo>
                        <a:pt x="3005" y="4725"/>
                      </a:lnTo>
                      <a:cubicBezTo>
                        <a:pt x="3004" y="4722"/>
                        <a:pt x="3002" y="4719"/>
                        <a:pt x="3000" y="4715"/>
                      </a:cubicBezTo>
                      <a:lnTo>
                        <a:pt x="4715" y="3000"/>
                      </a:lnTo>
                      <a:lnTo>
                        <a:pt x="5621" y="3543"/>
                      </a:lnTo>
                      <a:cubicBezTo>
                        <a:pt x="5777" y="3637"/>
                        <a:pt x="5951" y="3683"/>
                        <a:pt x="6127" y="3683"/>
                      </a:cubicBezTo>
                      <a:cubicBezTo>
                        <a:pt x="6296" y="3683"/>
                        <a:pt x="6465" y="3639"/>
                        <a:pt x="6618" y="3552"/>
                      </a:cubicBezTo>
                      <a:cubicBezTo>
                        <a:pt x="7251" y="3185"/>
                        <a:pt x="7929" y="2904"/>
                        <a:pt x="8632" y="2717"/>
                      </a:cubicBezTo>
                      <a:cubicBezTo>
                        <a:pt x="8976" y="2624"/>
                        <a:pt x="9244" y="2352"/>
                        <a:pt x="9331" y="2006"/>
                      </a:cubicBezTo>
                      <a:lnTo>
                        <a:pt x="9587" y="982"/>
                      </a:lnTo>
                      <a:lnTo>
                        <a:pt x="12012" y="982"/>
                      </a:lnTo>
                      <a:cubicBezTo>
                        <a:pt x="12014" y="986"/>
                        <a:pt x="12015" y="989"/>
                        <a:pt x="12016" y="993"/>
                      </a:cubicBezTo>
                      <a:lnTo>
                        <a:pt x="12269" y="2006"/>
                      </a:lnTo>
                      <a:cubicBezTo>
                        <a:pt x="12356" y="2352"/>
                        <a:pt x="12624" y="2624"/>
                        <a:pt x="12968" y="2717"/>
                      </a:cubicBezTo>
                      <a:cubicBezTo>
                        <a:pt x="13671" y="2904"/>
                        <a:pt x="14348" y="3185"/>
                        <a:pt x="14982" y="3552"/>
                      </a:cubicBezTo>
                      <a:cubicBezTo>
                        <a:pt x="15134" y="3639"/>
                        <a:pt x="15304" y="3683"/>
                        <a:pt x="15473" y="3683"/>
                      </a:cubicBezTo>
                      <a:cubicBezTo>
                        <a:pt x="15648" y="3683"/>
                        <a:pt x="15822" y="3637"/>
                        <a:pt x="15978" y="3543"/>
                      </a:cubicBezTo>
                      <a:lnTo>
                        <a:pt x="16884" y="3000"/>
                      </a:lnTo>
                      <a:lnTo>
                        <a:pt x="18600" y="4715"/>
                      </a:lnTo>
                      <a:cubicBezTo>
                        <a:pt x="18598" y="4719"/>
                        <a:pt x="18597" y="4722"/>
                        <a:pt x="18595" y="4725"/>
                      </a:cubicBezTo>
                      <a:lnTo>
                        <a:pt x="18060" y="5616"/>
                      </a:lnTo>
                      <a:cubicBezTo>
                        <a:pt x="17876" y="5923"/>
                        <a:pt x="17873" y="6305"/>
                        <a:pt x="18053" y="6615"/>
                      </a:cubicBezTo>
                      <a:cubicBezTo>
                        <a:pt x="18421" y="7249"/>
                        <a:pt x="18703" y="7928"/>
                        <a:pt x="18892" y="8634"/>
                      </a:cubicBezTo>
                      <a:cubicBezTo>
                        <a:pt x="18984" y="8979"/>
                        <a:pt x="19256" y="9246"/>
                        <a:pt x="19602" y="9333"/>
                      </a:cubicBezTo>
                      <a:lnTo>
                        <a:pt x="20618" y="9587"/>
                      </a:lnTo>
                      <a:cubicBezTo>
                        <a:pt x="20618" y="9587"/>
                        <a:pt x="20618" y="12012"/>
                        <a:pt x="20618" y="12012"/>
                      </a:cubicBezTo>
                      <a:close/>
                      <a:moveTo>
                        <a:pt x="20880" y="8641"/>
                      </a:moveTo>
                      <a:lnTo>
                        <a:pt x="19841" y="8380"/>
                      </a:lnTo>
                      <a:cubicBezTo>
                        <a:pt x="19626" y="7580"/>
                        <a:pt x="19308" y="6822"/>
                        <a:pt x="18902" y="6122"/>
                      </a:cubicBezTo>
                      <a:lnTo>
                        <a:pt x="19455" y="5200"/>
                      </a:lnTo>
                      <a:cubicBezTo>
                        <a:pt x="19625" y="4871"/>
                        <a:pt x="19736" y="4463"/>
                        <a:pt x="19455" y="4182"/>
                      </a:cubicBezTo>
                      <a:lnTo>
                        <a:pt x="17419" y="2145"/>
                      </a:lnTo>
                      <a:cubicBezTo>
                        <a:pt x="17292" y="2019"/>
                        <a:pt x="17136" y="1968"/>
                        <a:pt x="16975" y="1968"/>
                      </a:cubicBezTo>
                      <a:cubicBezTo>
                        <a:pt x="16778" y="1968"/>
                        <a:pt x="16572" y="2043"/>
                        <a:pt x="16400" y="2145"/>
                      </a:cubicBezTo>
                      <a:lnTo>
                        <a:pt x="15473" y="2701"/>
                      </a:lnTo>
                      <a:cubicBezTo>
                        <a:pt x="14775" y="2298"/>
                        <a:pt x="14020" y="1982"/>
                        <a:pt x="13222" y="1768"/>
                      </a:cubicBezTo>
                      <a:lnTo>
                        <a:pt x="12960" y="720"/>
                      </a:lnTo>
                      <a:cubicBezTo>
                        <a:pt x="12848" y="367"/>
                        <a:pt x="12638" y="0"/>
                        <a:pt x="12240" y="0"/>
                      </a:cubicBezTo>
                      <a:lnTo>
                        <a:pt x="9360" y="0"/>
                      </a:lnTo>
                      <a:cubicBezTo>
                        <a:pt x="8962" y="0"/>
                        <a:pt x="8730" y="367"/>
                        <a:pt x="8640" y="720"/>
                      </a:cubicBezTo>
                      <a:lnTo>
                        <a:pt x="8378" y="1768"/>
                      </a:lnTo>
                      <a:cubicBezTo>
                        <a:pt x="7580" y="1982"/>
                        <a:pt x="6825" y="2298"/>
                        <a:pt x="6127" y="2701"/>
                      </a:cubicBezTo>
                      <a:lnTo>
                        <a:pt x="5200" y="2145"/>
                      </a:lnTo>
                      <a:cubicBezTo>
                        <a:pt x="5028" y="2043"/>
                        <a:pt x="4822" y="1968"/>
                        <a:pt x="4625" y="1968"/>
                      </a:cubicBezTo>
                      <a:cubicBezTo>
                        <a:pt x="4464" y="1968"/>
                        <a:pt x="4308" y="2019"/>
                        <a:pt x="4181" y="2145"/>
                      </a:cubicBezTo>
                      <a:lnTo>
                        <a:pt x="2145" y="4182"/>
                      </a:lnTo>
                      <a:cubicBezTo>
                        <a:pt x="1864" y="4463"/>
                        <a:pt x="1975" y="4871"/>
                        <a:pt x="2145" y="5200"/>
                      </a:cubicBezTo>
                      <a:lnTo>
                        <a:pt x="2698" y="6122"/>
                      </a:lnTo>
                      <a:cubicBezTo>
                        <a:pt x="2292" y="6822"/>
                        <a:pt x="1973" y="7580"/>
                        <a:pt x="1759" y="8380"/>
                      </a:cubicBezTo>
                      <a:lnTo>
                        <a:pt x="720" y="8641"/>
                      </a:lnTo>
                      <a:cubicBezTo>
                        <a:pt x="367" y="8730"/>
                        <a:pt x="0" y="8962"/>
                        <a:pt x="0" y="9361"/>
                      </a:cubicBezTo>
                      <a:lnTo>
                        <a:pt x="0" y="12240"/>
                      </a:lnTo>
                      <a:cubicBezTo>
                        <a:pt x="0" y="12638"/>
                        <a:pt x="367" y="12848"/>
                        <a:pt x="720" y="12960"/>
                      </a:cubicBezTo>
                      <a:lnTo>
                        <a:pt x="1759" y="13220"/>
                      </a:lnTo>
                      <a:cubicBezTo>
                        <a:pt x="1973" y="14021"/>
                        <a:pt x="2292" y="14778"/>
                        <a:pt x="2698" y="15479"/>
                      </a:cubicBezTo>
                      <a:lnTo>
                        <a:pt x="2145" y="16400"/>
                      </a:lnTo>
                      <a:cubicBezTo>
                        <a:pt x="1959" y="16713"/>
                        <a:pt x="1864" y="17137"/>
                        <a:pt x="2145" y="17419"/>
                      </a:cubicBezTo>
                      <a:lnTo>
                        <a:pt x="4181" y="19455"/>
                      </a:lnTo>
                      <a:cubicBezTo>
                        <a:pt x="4305" y="19579"/>
                        <a:pt x="4454" y="19627"/>
                        <a:pt x="4610" y="19627"/>
                      </a:cubicBezTo>
                      <a:cubicBezTo>
                        <a:pt x="4807" y="19627"/>
                        <a:pt x="5016" y="19550"/>
                        <a:pt x="5200" y="19455"/>
                      </a:cubicBezTo>
                      <a:lnTo>
                        <a:pt x="6127" y="18899"/>
                      </a:lnTo>
                      <a:cubicBezTo>
                        <a:pt x="6825" y="19302"/>
                        <a:pt x="7580" y="19619"/>
                        <a:pt x="8378" y="19832"/>
                      </a:cubicBezTo>
                      <a:lnTo>
                        <a:pt x="8640" y="20880"/>
                      </a:lnTo>
                      <a:cubicBezTo>
                        <a:pt x="8730" y="21233"/>
                        <a:pt x="8962" y="21600"/>
                        <a:pt x="9360" y="21600"/>
                      </a:cubicBezTo>
                      <a:lnTo>
                        <a:pt x="12240" y="21600"/>
                      </a:lnTo>
                      <a:cubicBezTo>
                        <a:pt x="12638" y="21600"/>
                        <a:pt x="12848" y="21233"/>
                        <a:pt x="12960" y="20880"/>
                      </a:cubicBezTo>
                      <a:lnTo>
                        <a:pt x="13222" y="19832"/>
                      </a:lnTo>
                      <a:cubicBezTo>
                        <a:pt x="14020" y="19619"/>
                        <a:pt x="14775" y="19302"/>
                        <a:pt x="15473" y="18899"/>
                      </a:cubicBezTo>
                      <a:lnTo>
                        <a:pt x="16400" y="19455"/>
                      </a:lnTo>
                      <a:cubicBezTo>
                        <a:pt x="16584" y="19550"/>
                        <a:pt x="16793" y="19627"/>
                        <a:pt x="16990" y="19627"/>
                      </a:cubicBezTo>
                      <a:cubicBezTo>
                        <a:pt x="17146" y="19627"/>
                        <a:pt x="17294" y="19579"/>
                        <a:pt x="17419" y="19455"/>
                      </a:cubicBezTo>
                      <a:lnTo>
                        <a:pt x="19455" y="17419"/>
                      </a:lnTo>
                      <a:cubicBezTo>
                        <a:pt x="19736" y="17137"/>
                        <a:pt x="19641" y="16713"/>
                        <a:pt x="19455" y="16400"/>
                      </a:cubicBezTo>
                      <a:lnTo>
                        <a:pt x="18902" y="15479"/>
                      </a:lnTo>
                      <a:cubicBezTo>
                        <a:pt x="19308" y="14778"/>
                        <a:pt x="19626" y="14021"/>
                        <a:pt x="19841" y="13220"/>
                      </a:cubicBezTo>
                      <a:lnTo>
                        <a:pt x="20880" y="12960"/>
                      </a:lnTo>
                      <a:cubicBezTo>
                        <a:pt x="21233" y="12848"/>
                        <a:pt x="21600" y="12638"/>
                        <a:pt x="21600" y="12240"/>
                      </a:cubicBezTo>
                      <a:lnTo>
                        <a:pt x="21600" y="9361"/>
                      </a:lnTo>
                      <a:cubicBezTo>
                        <a:pt x="21600" y="8962"/>
                        <a:pt x="21233" y="8730"/>
                        <a:pt x="20880" y="8641"/>
                      </a:cubicBezTo>
                      <a:moveTo>
                        <a:pt x="15709" y="10800"/>
                      </a:moveTo>
                      <a:cubicBezTo>
                        <a:pt x="15709" y="13346"/>
                        <a:pt x="13771" y="15438"/>
                        <a:pt x="11291" y="15685"/>
                      </a:cubicBezTo>
                      <a:lnTo>
                        <a:pt x="11291" y="12694"/>
                      </a:lnTo>
                      <a:cubicBezTo>
                        <a:pt x="12137" y="12476"/>
                        <a:pt x="12764" y="11714"/>
                        <a:pt x="12764" y="10800"/>
                      </a:cubicBezTo>
                      <a:cubicBezTo>
                        <a:pt x="12764" y="10630"/>
                        <a:pt x="12735" y="10468"/>
                        <a:pt x="12694" y="10310"/>
                      </a:cubicBezTo>
                      <a:lnTo>
                        <a:pt x="15308" y="8857"/>
                      </a:lnTo>
                      <a:cubicBezTo>
                        <a:pt x="15565" y="9453"/>
                        <a:pt x="15709" y="10110"/>
                        <a:pt x="15709" y="10800"/>
                      </a:cubicBezTo>
                      <a:moveTo>
                        <a:pt x="9818" y="10800"/>
                      </a:moveTo>
                      <a:cubicBezTo>
                        <a:pt x="9818" y="10258"/>
                        <a:pt x="10258" y="9818"/>
                        <a:pt x="10800" y="9818"/>
                      </a:cubicBezTo>
                      <a:cubicBezTo>
                        <a:pt x="11342" y="9818"/>
                        <a:pt x="11782" y="10258"/>
                        <a:pt x="11782" y="10800"/>
                      </a:cubicBezTo>
                      <a:cubicBezTo>
                        <a:pt x="11782" y="11342"/>
                        <a:pt x="11342" y="11782"/>
                        <a:pt x="10800" y="11782"/>
                      </a:cubicBezTo>
                      <a:cubicBezTo>
                        <a:pt x="10258" y="11782"/>
                        <a:pt x="9818" y="11342"/>
                        <a:pt x="9818" y="10800"/>
                      </a:cubicBezTo>
                      <a:moveTo>
                        <a:pt x="10309" y="15685"/>
                      </a:moveTo>
                      <a:cubicBezTo>
                        <a:pt x="7829" y="15438"/>
                        <a:pt x="5891" y="13346"/>
                        <a:pt x="5891" y="10800"/>
                      </a:cubicBezTo>
                      <a:cubicBezTo>
                        <a:pt x="5891" y="10110"/>
                        <a:pt x="6035" y="9453"/>
                        <a:pt x="6292" y="8857"/>
                      </a:cubicBezTo>
                      <a:lnTo>
                        <a:pt x="8906" y="10310"/>
                      </a:lnTo>
                      <a:cubicBezTo>
                        <a:pt x="8865" y="10468"/>
                        <a:pt x="8836" y="10630"/>
                        <a:pt x="8836" y="10800"/>
                      </a:cubicBezTo>
                      <a:cubicBezTo>
                        <a:pt x="8836" y="11714"/>
                        <a:pt x="9463" y="12476"/>
                        <a:pt x="10309" y="12694"/>
                      </a:cubicBezTo>
                      <a:cubicBezTo>
                        <a:pt x="10309" y="12694"/>
                        <a:pt x="10309" y="15685"/>
                        <a:pt x="10309" y="15685"/>
                      </a:cubicBezTo>
                      <a:close/>
                      <a:moveTo>
                        <a:pt x="10800" y="5891"/>
                      </a:moveTo>
                      <a:cubicBezTo>
                        <a:pt x="12470" y="5891"/>
                        <a:pt x="13942" y="6727"/>
                        <a:pt x="14829" y="8000"/>
                      </a:cubicBezTo>
                      <a:lnTo>
                        <a:pt x="12220" y="9450"/>
                      </a:lnTo>
                      <a:cubicBezTo>
                        <a:pt x="11862" y="9074"/>
                        <a:pt x="11360" y="8836"/>
                        <a:pt x="10800" y="8836"/>
                      </a:cubicBezTo>
                      <a:cubicBezTo>
                        <a:pt x="10240" y="8836"/>
                        <a:pt x="9738" y="9074"/>
                        <a:pt x="9380" y="9450"/>
                      </a:cubicBezTo>
                      <a:lnTo>
                        <a:pt x="6771" y="8000"/>
                      </a:lnTo>
                      <a:cubicBezTo>
                        <a:pt x="7658" y="6727"/>
                        <a:pt x="9130" y="5891"/>
                        <a:pt x="10800" y="5891"/>
                      </a:cubicBezTo>
                      <a:moveTo>
                        <a:pt x="10800" y="4909"/>
                      </a:moveTo>
                      <a:cubicBezTo>
                        <a:pt x="7547" y="4909"/>
                        <a:pt x="4909" y="7547"/>
                        <a:pt x="4909" y="10800"/>
                      </a:cubicBezTo>
                      <a:cubicBezTo>
                        <a:pt x="4909" y="14054"/>
                        <a:pt x="7547" y="16691"/>
                        <a:pt x="10800" y="16691"/>
                      </a:cubicBezTo>
                      <a:cubicBezTo>
                        <a:pt x="14053" y="16691"/>
                        <a:pt x="16691" y="14054"/>
                        <a:pt x="16691" y="10800"/>
                      </a:cubicBezTo>
                      <a:cubicBezTo>
                        <a:pt x="16691" y="7547"/>
                        <a:pt x="14053" y="4909"/>
                        <a:pt x="10800" y="4909"/>
                      </a:cubicBezTo>
                    </a:path>
                  </a:pathLst>
                </a:custGeom>
                <a:solidFill>
                  <a:srgbClr val="53585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307" tIns="34307" rIns="34307" bIns="34307" numCol="1" anchor="ctr">
                  <a:noAutofit/>
                </a:bodyPr>
                <a:lstStyle/>
                <a:p>
                  <a:pPr defTabSz="914433">
                    <a:defRPr sz="900" b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pPr>
                  <a:endParaRPr lang="it-IT" sz="1266"/>
                </a:p>
              </p:txBody>
            </p:sp>
          </p:grpSp>
          <p:sp>
            <p:nvSpPr>
              <p:cNvPr id="271" name="Ovale"/>
              <p:cNvSpPr/>
              <p:nvPr/>
            </p:nvSpPr>
            <p:spPr>
              <a:xfrm>
                <a:off x="0" y="0"/>
                <a:ext cx="797129" cy="777645"/>
              </a:xfrm>
              <a:prstGeom prst="ellips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34307" tIns="34307" rIns="34307" bIns="34307" numCol="1" anchor="ctr">
                <a:noAutofit/>
              </a:bodyPr>
              <a:lstStyle/>
              <a:p>
                <a:pPr defTabSz="914433">
                  <a:defRPr sz="1800" b="0">
                    <a:latin typeface="Arial"/>
                    <a:ea typeface="Arial"/>
                    <a:cs typeface="Arial"/>
                    <a:sym typeface="Arial"/>
                  </a:defRPr>
                </a:pPr>
                <a:endParaRPr lang="it-IT" sz="2531"/>
              </a:p>
            </p:txBody>
          </p:sp>
        </p:grpSp>
        <p:sp>
          <p:nvSpPr>
            <p:cNvPr id="273" name="Linea"/>
            <p:cNvSpPr/>
            <p:nvPr/>
          </p:nvSpPr>
          <p:spPr>
            <a:xfrm flipV="1">
              <a:off x="15521109" y="6710806"/>
              <a:ext cx="1" cy="1395188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txBody>
            <a:bodyPr lIns="34307" tIns="34307" rIns="34307" bIns="34307"/>
            <a:lstStyle/>
            <a:p>
              <a:pPr defTabSz="914433">
                <a:defRPr sz="900" b="0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it-IT" sz="1266"/>
            </a:p>
          </p:txBody>
        </p:sp>
        <p:sp>
          <p:nvSpPr>
            <p:cNvPr id="274" name="Linea"/>
            <p:cNvSpPr/>
            <p:nvPr/>
          </p:nvSpPr>
          <p:spPr>
            <a:xfrm flipV="1">
              <a:off x="15521109" y="3596253"/>
              <a:ext cx="1" cy="1712035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txBody>
            <a:bodyPr lIns="34307" tIns="34307" rIns="34307" bIns="34307"/>
            <a:lstStyle/>
            <a:p>
              <a:pPr defTabSz="914433">
                <a:defRPr sz="900" b="0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it-IT" sz="1266"/>
            </a:p>
          </p:txBody>
        </p:sp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0F12C78D-E895-19C2-3D6A-BE417E4113DD}"/>
                </a:ext>
              </a:extLst>
            </p:cNvPr>
            <p:cNvGrpSpPr/>
            <p:nvPr/>
          </p:nvGrpSpPr>
          <p:grpSpPr>
            <a:xfrm>
              <a:off x="5372735" y="7023560"/>
              <a:ext cx="2965995" cy="614204"/>
              <a:chOff x="5382895" y="7775400"/>
              <a:chExt cx="2965995" cy="614204"/>
            </a:xfrm>
          </p:grpSpPr>
          <p:sp>
            <p:nvSpPr>
              <p:cNvPr id="250" name="Rettangolo"/>
              <p:cNvSpPr/>
              <p:nvPr/>
            </p:nvSpPr>
            <p:spPr>
              <a:xfrm>
                <a:off x="5382895" y="7775400"/>
                <a:ext cx="2965995" cy="614204"/>
              </a:xfrm>
              <a:prstGeom prst="rect">
                <a:avLst/>
              </a:prstGeom>
              <a:solidFill>
                <a:srgbClr val="7FB853"/>
              </a:solidFill>
              <a:ln w="12700">
                <a:miter lim="400000"/>
              </a:ln>
            </p:spPr>
            <p:txBody>
              <a:bodyPr lIns="34307" tIns="34307" rIns="34307" bIns="34307"/>
              <a:lstStyle/>
              <a:p>
                <a:pPr defTabSz="914433">
                  <a:defRPr sz="900" b="0">
                    <a:solidFill>
                      <a:srgbClr val="7F7F7F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 lang="it-IT" sz="1266"/>
              </a:p>
            </p:txBody>
          </p:sp>
          <p:sp>
            <p:nvSpPr>
              <p:cNvPr id="275" name="Using the temporal gap"/>
              <p:cNvSpPr txBox="1"/>
              <p:nvPr/>
            </p:nvSpPr>
            <p:spPr>
              <a:xfrm>
                <a:off x="5472795" y="7790479"/>
                <a:ext cx="2698210" cy="54544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  </a:ext>
              </a:extLst>
            </p:spPr>
            <p:txBody>
              <a:bodyPr wrap="none" lIns="34307" tIns="34307" rIns="34307" bIns="34307">
                <a:spAutoFit/>
              </a:bodyPr>
              <a:lstStyle>
                <a:lvl1pPr defTabSz="650240">
                  <a:spcBef>
                    <a:spcPts val="1400"/>
                  </a:spcBef>
                  <a:defRPr sz="2200"/>
                </a:lvl1pPr>
              </a:lstStyle>
              <a:p>
                <a:pPr algn="ctr"/>
                <a:r>
                  <a:rPr lang="it-IT" sz="3094">
                    <a:solidFill>
                      <a:schemeClr val="bg1"/>
                    </a:solidFill>
                  </a:rPr>
                  <a:t>Gap temporale</a:t>
                </a:r>
              </a:p>
            </p:txBody>
          </p:sp>
        </p:grpSp>
        <p:sp>
          <p:nvSpPr>
            <p:cNvPr id="276" name="Linea"/>
            <p:cNvSpPr/>
            <p:nvPr/>
          </p:nvSpPr>
          <p:spPr>
            <a:xfrm flipV="1">
              <a:off x="15521109" y="9958523"/>
              <a:ext cx="1" cy="1102421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txBody>
            <a:bodyPr lIns="34307" tIns="34307" rIns="34307" bIns="34307"/>
            <a:lstStyle/>
            <a:p>
              <a:pPr defTabSz="914433">
                <a:defRPr sz="900" b="0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it-IT" sz="1266"/>
            </a:p>
          </p:txBody>
        </p:sp>
        <p:pic>
          <p:nvPicPr>
            <p:cNvPr id="278" name="Linea Linea" descr="Linea Linea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9603433">
              <a:off x="9757359" y="5311094"/>
              <a:ext cx="3695080" cy="730811"/>
            </a:xfrm>
            <a:prstGeom prst="rect">
              <a:avLst/>
            </a:prstGeom>
          </p:spPr>
        </p:pic>
        <p:pic>
          <p:nvPicPr>
            <p:cNvPr id="280" name="Linea Linea" descr="Linea Linea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069932" y="7095783"/>
              <a:ext cx="3027503" cy="730811"/>
            </a:xfrm>
            <a:prstGeom prst="rect">
              <a:avLst/>
            </a:prstGeom>
          </p:spPr>
        </p:pic>
        <p:grpSp>
          <p:nvGrpSpPr>
            <p:cNvPr id="292" name="Gruppo"/>
            <p:cNvGrpSpPr/>
            <p:nvPr/>
          </p:nvGrpSpPr>
          <p:grpSpPr>
            <a:xfrm>
              <a:off x="8540590" y="9645687"/>
              <a:ext cx="1867294" cy="1821655"/>
              <a:chOff x="0" y="0"/>
              <a:chExt cx="797128" cy="777644"/>
            </a:xfrm>
          </p:grpSpPr>
          <p:sp>
            <p:nvSpPr>
              <p:cNvPr id="290" name="Ovale"/>
              <p:cNvSpPr/>
              <p:nvPr/>
            </p:nvSpPr>
            <p:spPr>
              <a:xfrm>
                <a:off x="0" y="0"/>
                <a:ext cx="797129" cy="777645"/>
              </a:xfrm>
              <a:prstGeom prst="ellipse">
                <a:avLst/>
              </a:pr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34307" tIns="34307" rIns="34307" bIns="34307" numCol="1" anchor="ctr">
                <a:noAutofit/>
              </a:bodyPr>
              <a:lstStyle/>
              <a:p>
                <a:pPr defTabSz="914433">
                  <a:defRPr sz="1800" b="0">
                    <a:latin typeface="Arial"/>
                    <a:ea typeface="Arial"/>
                    <a:cs typeface="Arial"/>
                    <a:sym typeface="Arial"/>
                  </a:defRPr>
                </a:pPr>
                <a:endParaRPr lang="it-IT" sz="2531"/>
              </a:p>
            </p:txBody>
          </p:sp>
          <p:pic>
            <p:nvPicPr>
              <p:cNvPr id="291" name="Risultati immagini per office reunion icons" descr="Risultati immagini per office reunion icons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9076" y="32036"/>
                <a:ext cx="658976" cy="6593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97" name="Preparedness"/>
            <p:cNvSpPr txBox="1"/>
            <p:nvPr/>
          </p:nvSpPr>
          <p:spPr>
            <a:xfrm rot="19483417">
              <a:off x="10661580" y="5102102"/>
              <a:ext cx="1489191" cy="5554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none" lIns="71438" tIns="71438" rIns="71438" bIns="71438" anchor="ctr">
              <a:spAutoFit/>
            </a:bodyPr>
            <a:lstStyle>
              <a:lvl1pPr>
                <a:defRPr sz="1900" b="0">
                  <a:solidFill>
                    <a:srgbClr val="000000">
                      <a:alpha val="61955"/>
                    </a:srgbClr>
                  </a:solidFill>
                  <a:latin typeface="Helvetica Neue Bold Condensed"/>
                  <a:ea typeface="Helvetica Neue Bold Condensed"/>
                  <a:cs typeface="Helvetica Neue Bold Condensed"/>
                  <a:sym typeface="Helvetica Neue Bold Condensed"/>
                </a:defRPr>
              </a:lvl1pPr>
            </a:lstStyle>
            <a:p>
              <a:r>
                <a:rPr lang="it-IT" sz="2672"/>
                <a:t>Prontezza</a:t>
              </a:r>
            </a:p>
          </p:txBody>
        </p:sp>
        <p:sp>
          <p:nvSpPr>
            <p:cNvPr id="298" name="Preparedness"/>
            <p:cNvSpPr txBox="1"/>
            <p:nvPr/>
          </p:nvSpPr>
          <p:spPr>
            <a:xfrm>
              <a:off x="11022117" y="6875848"/>
              <a:ext cx="1489191" cy="5554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none" lIns="71438" tIns="71438" rIns="71438" bIns="71438" anchor="ctr">
              <a:spAutoFit/>
            </a:bodyPr>
            <a:lstStyle>
              <a:lvl1pPr>
                <a:defRPr sz="1900" b="0">
                  <a:solidFill>
                    <a:srgbClr val="000000">
                      <a:alpha val="61955"/>
                    </a:srgbClr>
                  </a:solidFill>
                  <a:latin typeface="Helvetica Neue Bold Condensed"/>
                  <a:ea typeface="Helvetica Neue Bold Condensed"/>
                  <a:cs typeface="Helvetica Neue Bold Condensed"/>
                  <a:sym typeface="Helvetica Neue Bold Condensed"/>
                </a:defRPr>
              </a:lvl1pPr>
            </a:lstStyle>
            <a:p>
              <a:r>
                <a:rPr lang="it-IT" sz="2672"/>
                <a:t>Prontezza</a:t>
              </a:r>
            </a:p>
          </p:txBody>
        </p:sp>
        <p:sp>
          <p:nvSpPr>
            <p:cNvPr id="299" name="Preparedness"/>
            <p:cNvSpPr txBox="1"/>
            <p:nvPr/>
          </p:nvSpPr>
          <p:spPr>
            <a:xfrm rot="1915964">
              <a:off x="11223465" y="8757583"/>
              <a:ext cx="1489191" cy="5554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none" lIns="71438" tIns="71438" rIns="71438" bIns="71438" anchor="ctr">
              <a:spAutoFit/>
            </a:bodyPr>
            <a:lstStyle>
              <a:lvl1pPr>
                <a:defRPr sz="1900" b="0">
                  <a:solidFill>
                    <a:srgbClr val="000000">
                      <a:alpha val="61955"/>
                    </a:srgbClr>
                  </a:solidFill>
                  <a:latin typeface="Helvetica Neue Bold Condensed"/>
                  <a:ea typeface="Helvetica Neue Bold Condensed"/>
                  <a:cs typeface="Helvetica Neue Bold Condensed"/>
                  <a:sym typeface="Helvetica Neue Bold Condensed"/>
                </a:defRPr>
              </a:lvl1pPr>
            </a:lstStyle>
            <a:p>
              <a:r>
                <a:rPr lang="it-IT" sz="2672"/>
                <a:t>Prontezza</a:t>
              </a:r>
            </a:p>
          </p:txBody>
        </p:sp>
        <p:pic>
          <p:nvPicPr>
            <p:cNvPr id="300" name="Linea Linea" descr="Linea Linea"/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995020">
              <a:off x="9671193" y="8877957"/>
              <a:ext cx="3759213" cy="730811"/>
            </a:xfrm>
            <a:prstGeom prst="rect">
              <a:avLst/>
            </a:prstGeom>
          </p:spPr>
        </p:pic>
        <p:pic>
          <p:nvPicPr>
            <p:cNvPr id="50" name="Google Shape;93;p4" descr="Google Shape;93;p4">
              <a:extLst>
                <a:ext uri="{FF2B5EF4-FFF2-40B4-BE49-F238E27FC236}">
                  <a16:creationId xmlns:a16="http://schemas.microsoft.com/office/drawing/2014/main" id="{148E94DB-69B8-B037-D3A4-B66179057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l="10856" t="10381" r="10788" b="11267"/>
            <a:stretch>
              <a:fillRect/>
            </a:stretch>
          </p:blipFill>
          <p:spPr>
            <a:xfrm>
              <a:off x="8956239" y="6889115"/>
              <a:ext cx="974726" cy="97472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1" name="Linea">
              <a:extLst>
                <a:ext uri="{FF2B5EF4-FFF2-40B4-BE49-F238E27FC236}">
                  <a16:creationId xmlns:a16="http://schemas.microsoft.com/office/drawing/2014/main" id="{05CFAA28-67C9-8368-8B1B-037F64178ED7}"/>
                </a:ext>
              </a:extLst>
            </p:cNvPr>
            <p:cNvSpPr/>
            <p:nvPr/>
          </p:nvSpPr>
          <p:spPr>
            <a:xfrm flipV="1">
              <a:off x="9452681" y="5226648"/>
              <a:ext cx="1" cy="1712035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txBody>
            <a:bodyPr lIns="34307" tIns="34307" rIns="34307" bIns="34307"/>
            <a:lstStyle/>
            <a:p>
              <a:pPr defTabSz="914433">
                <a:defRPr sz="900" b="0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it-IT" sz="1266"/>
            </a:p>
          </p:txBody>
        </p:sp>
        <p:sp>
          <p:nvSpPr>
            <p:cNvPr id="52" name="Linea">
              <a:extLst>
                <a:ext uri="{FF2B5EF4-FFF2-40B4-BE49-F238E27FC236}">
                  <a16:creationId xmlns:a16="http://schemas.microsoft.com/office/drawing/2014/main" id="{CE4A73C4-5AC2-50A5-2F43-F67652FF0EFB}"/>
                </a:ext>
              </a:extLst>
            </p:cNvPr>
            <p:cNvSpPr/>
            <p:nvPr/>
          </p:nvSpPr>
          <p:spPr>
            <a:xfrm flipV="1">
              <a:off x="9471778" y="7896129"/>
              <a:ext cx="1" cy="1712035"/>
            </a:xfrm>
            <a:prstGeom prst="line">
              <a:avLst/>
            </a:prstGeom>
            <a:ln w="25400">
              <a:solidFill>
                <a:srgbClr val="000000"/>
              </a:solidFill>
            </a:ln>
          </p:spPr>
          <p:txBody>
            <a:bodyPr lIns="34307" tIns="34307" rIns="34307" bIns="34307"/>
            <a:lstStyle/>
            <a:p>
              <a:pPr defTabSz="914433">
                <a:defRPr sz="900" b="0">
                  <a:solidFill>
                    <a:srgbClr val="7F7F7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it-IT" sz="1266"/>
            </a:p>
          </p:txBody>
        </p:sp>
      </p:grpSp>
      <p:sp>
        <p:nvSpPr>
          <p:cNvPr id="2" name="Google Shape;257;p8">
            <a:extLst>
              <a:ext uri="{FF2B5EF4-FFF2-40B4-BE49-F238E27FC236}">
                <a16:creationId xmlns:a16="http://schemas.microsoft.com/office/drawing/2014/main" id="{CE7EEF00-6E63-4782-8B4C-AB6C0441FD24}"/>
              </a:ext>
            </a:extLst>
          </p:cNvPr>
          <p:cNvSpPr/>
          <p:nvPr/>
        </p:nvSpPr>
        <p:spPr>
          <a:xfrm>
            <a:off x="-105910" y="-1"/>
            <a:ext cx="2011195" cy="13716001"/>
          </a:xfrm>
          <a:prstGeom prst="rect">
            <a:avLst/>
          </a:prstGeom>
          <a:solidFill>
            <a:srgbClr val="1F1F1F">
              <a:alpha val="84622"/>
            </a:srgbClr>
          </a:solidFill>
          <a:ln w="25400">
            <a:solidFill>
              <a:srgbClr val="ED482F"/>
            </a:solidFill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" name="logo_round.ai" descr="logo_round.ai">
            <a:extLst>
              <a:ext uri="{FF2B5EF4-FFF2-40B4-BE49-F238E27FC236}">
                <a16:creationId xmlns:a16="http://schemas.microsoft.com/office/drawing/2014/main" id="{9F101457-1C16-BCF5-E3AE-D7B9267F45C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6832" y="673865"/>
            <a:ext cx="1405711" cy="140571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Google Shape;32;p2">
            <a:extLst>
              <a:ext uri="{FF2B5EF4-FFF2-40B4-BE49-F238E27FC236}">
                <a16:creationId xmlns:a16="http://schemas.microsoft.com/office/drawing/2014/main" id="{B4986CF7-A28E-BD3B-5901-3B2039900F4D}"/>
              </a:ext>
            </a:extLst>
          </p:cNvPr>
          <p:cNvSpPr txBox="1"/>
          <p:nvPr/>
        </p:nvSpPr>
        <p:spPr>
          <a:xfrm rot="16200000">
            <a:off x="-4555767" y="7474499"/>
            <a:ext cx="10857782" cy="1015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defRPr sz="6600" b="1">
                <a:solidFill>
                  <a:srgbClr val="1F1F1F"/>
                </a:solidFill>
              </a:defRPr>
            </a:lvl1pPr>
          </a:lstStyle>
          <a:p>
            <a:pPr algn="r"/>
            <a:r>
              <a:rPr lang="it-IT" sz="6000">
                <a:solidFill>
                  <a:schemeClr val="bg1"/>
                </a:solidFill>
              </a:rPr>
              <a:t>Perchè il Drought Central</a:t>
            </a:r>
          </a:p>
        </p:txBody>
      </p:sp>
      <p:sp>
        <p:nvSpPr>
          <p:cNvPr id="7" name="Drought development">
            <a:extLst>
              <a:ext uri="{FF2B5EF4-FFF2-40B4-BE49-F238E27FC236}">
                <a16:creationId xmlns:a16="http://schemas.microsoft.com/office/drawing/2014/main" id="{E6D73EA2-009C-C94E-0200-C1D1134FCB77}"/>
              </a:ext>
            </a:extLst>
          </p:cNvPr>
          <p:cNvSpPr txBox="1"/>
          <p:nvPr/>
        </p:nvSpPr>
        <p:spPr>
          <a:xfrm>
            <a:off x="5128895" y="430164"/>
            <a:ext cx="4873336" cy="22852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307" tIns="34307" rIns="34307" bIns="34307">
            <a:spAutoFit/>
          </a:bodyPr>
          <a:lstStyle>
            <a:lvl1pPr algn="r" defTabSz="650240">
              <a:lnSpc>
                <a:spcPct val="70000"/>
              </a:lnSpc>
              <a:defRPr sz="3200" b="0">
                <a:solidFill>
                  <a:srgbClr val="2F2F2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it-IT" sz="7200"/>
              <a:t>Cambiare paradigma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8C1F04A7-9FE8-2D91-0ADA-5D9D5BDE3580}"/>
              </a:ext>
            </a:extLst>
          </p:cNvPr>
          <p:cNvGrpSpPr/>
          <p:nvPr/>
        </p:nvGrpSpPr>
        <p:grpSpPr>
          <a:xfrm>
            <a:off x="2226066" y="3863498"/>
            <a:ext cx="11076894" cy="9122756"/>
            <a:chOff x="487793" y="3863498"/>
            <a:chExt cx="11076894" cy="9122756"/>
          </a:xfrm>
        </p:grpSpPr>
        <p:sp>
          <p:nvSpPr>
            <p:cNvPr id="309" name="Google Shape;257;p8"/>
            <p:cNvSpPr/>
            <p:nvPr/>
          </p:nvSpPr>
          <p:spPr>
            <a:xfrm>
              <a:off x="487793" y="3863498"/>
              <a:ext cx="11076894" cy="9122756"/>
            </a:xfrm>
            <a:prstGeom prst="rect">
              <a:avLst/>
            </a:prstGeom>
            <a:solidFill>
              <a:srgbClr val="1F1F1F">
                <a:alpha val="84622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lang="it-IT"/>
            </a:p>
          </p:txBody>
        </p:sp>
        <p:grpSp>
          <p:nvGrpSpPr>
            <p:cNvPr id="323" name="Google Shape;258;p8"/>
            <p:cNvGrpSpPr/>
            <p:nvPr/>
          </p:nvGrpSpPr>
          <p:grpSpPr>
            <a:xfrm>
              <a:off x="1459002" y="5152367"/>
              <a:ext cx="9134476" cy="6862765"/>
              <a:chOff x="0" y="0"/>
              <a:chExt cx="9134475" cy="6862763"/>
            </a:xfrm>
          </p:grpSpPr>
          <p:pic>
            <p:nvPicPr>
              <p:cNvPr id="310" name="Google Shape;262;p8" descr="Google Shape;262;p8"/>
              <p:cNvPicPr>
                <a:picLocks noChangeAspect="1"/>
              </p:cNvPicPr>
              <p:nvPr/>
            </p:nvPicPr>
            <p:blipFill>
              <a:blip r:embed="rId3"/>
              <a:srcRect t="18400" b="17927"/>
              <a:stretch>
                <a:fillRect/>
              </a:stretch>
            </p:blipFill>
            <p:spPr>
              <a:xfrm>
                <a:off x="6763292" y="0"/>
                <a:ext cx="1586853" cy="1010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313" name="Google Shape;263;p8"/>
              <p:cNvGrpSpPr/>
              <p:nvPr/>
            </p:nvGrpSpPr>
            <p:grpSpPr>
              <a:xfrm>
                <a:off x="3161001" y="1843088"/>
                <a:ext cx="2876551" cy="2725738"/>
                <a:chOff x="0" y="0"/>
                <a:chExt cx="2876549" cy="2725737"/>
              </a:xfrm>
            </p:grpSpPr>
            <p:sp>
              <p:nvSpPr>
                <p:cNvPr id="311" name="Rettangolo"/>
                <p:cNvSpPr/>
                <p:nvPr/>
              </p:nvSpPr>
              <p:spPr>
                <a:xfrm>
                  <a:off x="0" y="0"/>
                  <a:ext cx="2876550" cy="2725738"/>
                </a:xfrm>
                <a:prstGeom prst="rect">
                  <a:avLst/>
                </a:prstGeom>
                <a:solidFill>
                  <a:srgbClr val="5F5F5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endParaRPr lang="it-IT"/>
                </a:p>
              </p:txBody>
            </p:sp>
            <p:pic>
              <p:nvPicPr>
                <p:cNvPr id="312" name="image19.png" descr="image19.png"/>
                <p:cNvPicPr>
                  <a:picLocks noChangeAspect="1"/>
                </p:cNvPicPr>
                <p:nvPr/>
              </p:nvPicPr>
              <p:blipFill>
                <a:blip r:embed="rId4"/>
                <a:srcRect l="36610" t="36847" r="37721" b="37266"/>
                <a:stretch>
                  <a:fillRect/>
                </a:stretch>
              </p:blipFill>
              <p:spPr>
                <a:xfrm>
                  <a:off x="0" y="0"/>
                  <a:ext cx="2876550" cy="272573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314" name="Google Shape;264;p8" descr="Google Shape;264;p8"/>
              <p:cNvPicPr>
                <a:picLocks noChangeAspect="1"/>
              </p:cNvPicPr>
              <p:nvPr/>
            </p:nvPicPr>
            <p:blipFill>
              <a:blip r:embed="rId3"/>
              <a:srcRect t="18400" b="17927"/>
              <a:stretch>
                <a:fillRect/>
              </a:stretch>
            </p:blipFill>
            <p:spPr>
              <a:xfrm>
                <a:off x="863597" y="37340"/>
                <a:ext cx="1586853" cy="1010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15" name="Google Shape;265;p8" descr="Google Shape;265;p8"/>
              <p:cNvPicPr>
                <a:picLocks noChangeAspect="1"/>
              </p:cNvPicPr>
              <p:nvPr/>
            </p:nvPicPr>
            <p:blipFill>
              <a:blip r:embed="rId3"/>
              <a:srcRect t="18400" b="17927"/>
              <a:stretch>
                <a:fillRect/>
              </a:stretch>
            </p:blipFill>
            <p:spPr>
              <a:xfrm>
                <a:off x="7547623" y="3676142"/>
                <a:ext cx="1586853" cy="1010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16" name="Google Shape;266;p8" descr="Google Shape;266;p8"/>
              <p:cNvPicPr>
                <a:picLocks noChangeAspect="1"/>
              </p:cNvPicPr>
              <p:nvPr/>
            </p:nvPicPr>
            <p:blipFill>
              <a:blip r:embed="rId3"/>
              <a:srcRect t="18400" b="17927"/>
              <a:stretch>
                <a:fillRect/>
              </a:stretch>
            </p:blipFill>
            <p:spPr>
              <a:xfrm>
                <a:off x="-1" y="3676142"/>
                <a:ext cx="1586853" cy="10103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17" name="Google Shape;267;p8" descr="Google Shape;267;p8"/>
              <p:cNvPicPr>
                <a:picLocks noChangeAspect="1"/>
              </p:cNvPicPr>
              <p:nvPr/>
            </p:nvPicPr>
            <p:blipFill>
              <a:blip r:embed="rId3"/>
              <a:srcRect t="18400" b="17927"/>
              <a:stretch>
                <a:fillRect/>
              </a:stretch>
            </p:blipFill>
            <p:spPr>
              <a:xfrm>
                <a:off x="3743721" y="5852454"/>
                <a:ext cx="1586853" cy="10103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18" name="Google Shape;268;p8"/>
              <p:cNvSpPr/>
              <p:nvPr/>
            </p:nvSpPr>
            <p:spPr>
              <a:xfrm flipV="1">
                <a:off x="5594639" y="1123950"/>
                <a:ext cx="1008062" cy="857251"/>
              </a:xfrm>
              <a:prstGeom prst="line">
                <a:avLst/>
              </a:prstGeom>
              <a:noFill/>
              <a:ln w="88900" cap="flat">
                <a:solidFill>
                  <a:srgbClr val="D8D8D8"/>
                </a:solidFill>
                <a:prstDash val="dot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319" name="Google Shape;269;p8"/>
              <p:cNvSpPr/>
              <p:nvPr/>
            </p:nvSpPr>
            <p:spPr>
              <a:xfrm flipH="1" flipV="1">
                <a:off x="2451390" y="1104900"/>
                <a:ext cx="933451" cy="812801"/>
              </a:xfrm>
              <a:prstGeom prst="line">
                <a:avLst/>
              </a:prstGeom>
              <a:noFill/>
              <a:ln w="88900" cap="flat">
                <a:solidFill>
                  <a:srgbClr val="D8D8D8"/>
                </a:solidFill>
                <a:prstDash val="dot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320" name="Google Shape;270;p8"/>
              <p:cNvSpPr/>
              <p:nvPr/>
            </p:nvSpPr>
            <p:spPr>
              <a:xfrm>
                <a:off x="6037552" y="3481388"/>
                <a:ext cx="1177925" cy="649287"/>
              </a:xfrm>
              <a:prstGeom prst="line">
                <a:avLst/>
              </a:prstGeom>
              <a:noFill/>
              <a:ln w="88900" cap="flat">
                <a:solidFill>
                  <a:srgbClr val="D8D8D8"/>
                </a:solidFill>
                <a:prstDash val="dot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321" name="Google Shape;271;p8"/>
              <p:cNvSpPr/>
              <p:nvPr/>
            </p:nvSpPr>
            <p:spPr>
              <a:xfrm flipH="1">
                <a:off x="1919577" y="3481388"/>
                <a:ext cx="1241425" cy="700088"/>
              </a:xfrm>
              <a:prstGeom prst="line">
                <a:avLst/>
              </a:prstGeom>
              <a:noFill/>
              <a:ln w="88900" cap="flat">
                <a:solidFill>
                  <a:srgbClr val="D8D8D8"/>
                </a:solidFill>
                <a:prstDash val="dot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lang="it-IT"/>
              </a:p>
            </p:txBody>
          </p:sp>
          <p:sp>
            <p:nvSpPr>
              <p:cNvPr id="322" name="Google Shape;272;p8"/>
              <p:cNvSpPr/>
              <p:nvPr/>
            </p:nvSpPr>
            <p:spPr>
              <a:xfrm flipH="1">
                <a:off x="4497677" y="4427538"/>
                <a:ext cx="19051" cy="1268412"/>
              </a:xfrm>
              <a:prstGeom prst="line">
                <a:avLst/>
              </a:prstGeom>
              <a:noFill/>
              <a:ln w="88900" cap="flat">
                <a:solidFill>
                  <a:srgbClr val="D8D8D8"/>
                </a:solidFill>
                <a:prstDash val="dot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endParaRPr lang="it-IT"/>
              </a:p>
            </p:txBody>
          </p:sp>
        </p:grpSp>
      </p:grpSp>
      <p:pic>
        <p:nvPicPr>
          <p:cNvPr id="3" name="Immagine 2">
            <a:extLst>
              <a:ext uri="{FF2B5EF4-FFF2-40B4-BE49-F238E27FC236}">
                <a16:creationId xmlns:a16="http://schemas.microsoft.com/office/drawing/2014/main" id="{23B3949B-24A9-0069-0B0C-A5C2FDD003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1479" y="497027"/>
            <a:ext cx="9634513" cy="2230120"/>
          </a:xfrm>
          <a:prstGeom prst="rect">
            <a:avLst/>
          </a:prstGeom>
        </p:spPr>
      </p:pic>
      <p:sp>
        <p:nvSpPr>
          <p:cNvPr id="4" name="Google Shape;286;p8">
            <a:extLst>
              <a:ext uri="{FF2B5EF4-FFF2-40B4-BE49-F238E27FC236}">
                <a16:creationId xmlns:a16="http://schemas.microsoft.com/office/drawing/2014/main" id="{D65B6440-3EC7-F440-138B-15E8C1ADD2CA}"/>
              </a:ext>
            </a:extLst>
          </p:cNvPr>
          <p:cNvSpPr txBox="1"/>
          <p:nvPr/>
        </p:nvSpPr>
        <p:spPr>
          <a:xfrm>
            <a:off x="8962216" y="4565146"/>
            <a:ext cx="3415251" cy="584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 anchor="ctr">
            <a:spAutoFit/>
          </a:bodyPr>
          <a:lstStyle>
            <a:lvl1pPr algn="ctr">
              <a:defRPr sz="3600">
                <a:solidFill>
                  <a:srgbClr val="FFFFFF"/>
                </a:solidFill>
              </a:defRPr>
            </a:lvl1pPr>
          </a:lstStyle>
          <a:p>
            <a:r>
              <a:rPr sz="3200" dirty="0"/>
              <a:t>Decision makers</a:t>
            </a:r>
          </a:p>
        </p:txBody>
      </p:sp>
      <p:sp>
        <p:nvSpPr>
          <p:cNvPr id="5" name="Google Shape;287;p8">
            <a:extLst>
              <a:ext uri="{FF2B5EF4-FFF2-40B4-BE49-F238E27FC236}">
                <a16:creationId xmlns:a16="http://schemas.microsoft.com/office/drawing/2014/main" id="{F56C2C6B-235F-3550-208C-656AA4AC3C70}"/>
              </a:ext>
            </a:extLst>
          </p:cNvPr>
          <p:cNvSpPr txBox="1"/>
          <p:nvPr/>
        </p:nvSpPr>
        <p:spPr>
          <a:xfrm>
            <a:off x="3150267" y="4525790"/>
            <a:ext cx="3268851" cy="584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 anchor="ctr">
            <a:spAutoFit/>
          </a:bodyPr>
          <a:lstStyle>
            <a:lvl1pPr algn="ctr">
              <a:defRPr sz="3600">
                <a:solidFill>
                  <a:srgbClr val="FFFFFF"/>
                </a:solidFill>
              </a:defRPr>
            </a:lvl1pPr>
          </a:lstStyle>
          <a:p>
            <a:r>
              <a:rPr lang="it-IT" sz="3200" dirty="0"/>
              <a:t>Autorità idriche</a:t>
            </a:r>
            <a:endParaRPr sz="3200" dirty="0"/>
          </a:p>
        </p:txBody>
      </p:sp>
      <p:sp>
        <p:nvSpPr>
          <p:cNvPr id="6" name="Google Shape;288;p8">
            <a:extLst>
              <a:ext uri="{FF2B5EF4-FFF2-40B4-BE49-F238E27FC236}">
                <a16:creationId xmlns:a16="http://schemas.microsoft.com/office/drawing/2014/main" id="{ED4C19E9-6B88-3B3E-915E-ECE1E30305A5}"/>
              </a:ext>
            </a:extLst>
          </p:cNvPr>
          <p:cNvSpPr txBox="1"/>
          <p:nvPr/>
        </p:nvSpPr>
        <p:spPr>
          <a:xfrm>
            <a:off x="10312693" y="9860374"/>
            <a:ext cx="2475419" cy="584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 anchor="ctr">
            <a:spAutoFit/>
          </a:bodyPr>
          <a:lstStyle>
            <a:lvl1pPr algn="ctr">
              <a:defRPr sz="3600">
                <a:solidFill>
                  <a:srgbClr val="FFFFFF"/>
                </a:solidFill>
              </a:defRPr>
            </a:lvl1pPr>
          </a:lstStyle>
          <a:p>
            <a:r>
              <a:rPr sz="3200" dirty="0"/>
              <a:t>R</a:t>
            </a:r>
            <a:r>
              <a:rPr lang="it-IT" sz="3200"/>
              <a:t>icercato</a:t>
            </a:r>
            <a:r>
              <a:rPr sz="3200"/>
              <a:t>r</a:t>
            </a:r>
            <a:r>
              <a:rPr lang="it-IT" sz="3200" dirty="0"/>
              <a:t>i</a:t>
            </a:r>
            <a:endParaRPr sz="3200" dirty="0"/>
          </a:p>
        </p:txBody>
      </p:sp>
      <p:sp>
        <p:nvSpPr>
          <p:cNvPr id="7" name="Google Shape;289;p8">
            <a:extLst>
              <a:ext uri="{FF2B5EF4-FFF2-40B4-BE49-F238E27FC236}">
                <a16:creationId xmlns:a16="http://schemas.microsoft.com/office/drawing/2014/main" id="{4BD7D531-08CE-798A-17D7-C71DDE543BCE}"/>
              </a:ext>
            </a:extLst>
          </p:cNvPr>
          <p:cNvSpPr txBox="1"/>
          <p:nvPr/>
        </p:nvSpPr>
        <p:spPr>
          <a:xfrm>
            <a:off x="2979030" y="9865561"/>
            <a:ext cx="1957151" cy="584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 anchor="ctr">
            <a:spAutoFit/>
          </a:bodyPr>
          <a:lstStyle>
            <a:lvl1pPr algn="ctr">
              <a:defRPr sz="3600">
                <a:solidFill>
                  <a:srgbClr val="FFFFFF"/>
                </a:solidFill>
              </a:defRPr>
            </a:lvl1pPr>
          </a:lstStyle>
          <a:p>
            <a:r>
              <a:rPr lang="it-IT" sz="3200" dirty="0"/>
              <a:t>Agricoltori</a:t>
            </a:r>
            <a:endParaRPr sz="3200" dirty="0"/>
          </a:p>
        </p:txBody>
      </p:sp>
      <p:sp>
        <p:nvSpPr>
          <p:cNvPr id="8" name="Google Shape;290;p8">
            <a:extLst>
              <a:ext uri="{FF2B5EF4-FFF2-40B4-BE49-F238E27FC236}">
                <a16:creationId xmlns:a16="http://schemas.microsoft.com/office/drawing/2014/main" id="{EC8ACCB1-B90F-02D2-CDB4-8C2BBBEE465B}"/>
              </a:ext>
            </a:extLst>
          </p:cNvPr>
          <p:cNvSpPr txBox="1"/>
          <p:nvPr/>
        </p:nvSpPr>
        <p:spPr>
          <a:xfrm>
            <a:off x="6373834" y="12058167"/>
            <a:ext cx="2552510" cy="584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 anchor="ctr">
            <a:spAutoFit/>
          </a:bodyPr>
          <a:lstStyle>
            <a:lvl1pPr algn="ctr">
              <a:defRPr sz="3600">
                <a:solidFill>
                  <a:srgbClr val="FFFFFF"/>
                </a:solidFill>
              </a:defRPr>
            </a:lvl1pPr>
          </a:lstStyle>
          <a:p>
            <a:r>
              <a:rPr sz="3200" dirty="0"/>
              <a:t>Stakeholders</a:t>
            </a:r>
          </a:p>
        </p:txBody>
      </p:sp>
      <p:sp>
        <p:nvSpPr>
          <p:cNvPr id="20" name="Google Shape;291;p8">
            <a:extLst>
              <a:ext uri="{FF2B5EF4-FFF2-40B4-BE49-F238E27FC236}">
                <a16:creationId xmlns:a16="http://schemas.microsoft.com/office/drawing/2014/main" id="{B380B1DA-838B-6337-B2A7-4CA344BD35BF}"/>
              </a:ext>
            </a:extLst>
          </p:cNvPr>
          <p:cNvSpPr txBox="1"/>
          <p:nvPr/>
        </p:nvSpPr>
        <p:spPr>
          <a:xfrm>
            <a:off x="5950349" y="7225182"/>
            <a:ext cx="3506937" cy="1077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 anchor="ctr">
            <a:spAutoFit/>
          </a:bodyPr>
          <a:lstStyle/>
          <a:p>
            <a:pPr algn="ctr">
              <a:defRPr sz="4000" b="1">
                <a:solidFill>
                  <a:srgbClr val="FFFFFF"/>
                </a:solidFill>
              </a:defRPr>
            </a:pPr>
            <a:r>
              <a:rPr lang="it-IT" sz="3200" dirty="0" err="1"/>
              <a:t>Drought</a:t>
            </a:r>
            <a:endParaRPr lang="it-IT" sz="3200" dirty="0">
              <a:solidFill>
                <a:srgbClr val="000000"/>
              </a:solidFill>
            </a:endParaRPr>
          </a:p>
          <a:p>
            <a:pPr algn="ctr">
              <a:defRPr sz="4000" b="1">
                <a:solidFill>
                  <a:srgbClr val="FFFFFF"/>
                </a:solidFill>
              </a:defRPr>
            </a:pPr>
            <a:r>
              <a:rPr sz="3200" dirty="0"/>
              <a:t>C</a:t>
            </a:r>
            <a:r>
              <a:rPr lang="it-IT" sz="3200" dirty="0" err="1"/>
              <a:t>entral</a:t>
            </a:r>
            <a:endParaRPr sz="3200" dirty="0"/>
          </a:p>
        </p:txBody>
      </p:sp>
      <p:sp>
        <p:nvSpPr>
          <p:cNvPr id="9" name="Google Shape;257;p8">
            <a:extLst>
              <a:ext uri="{FF2B5EF4-FFF2-40B4-BE49-F238E27FC236}">
                <a16:creationId xmlns:a16="http://schemas.microsoft.com/office/drawing/2014/main" id="{5CBA0252-1464-11E1-0464-02EB82D693B8}"/>
              </a:ext>
            </a:extLst>
          </p:cNvPr>
          <p:cNvSpPr/>
          <p:nvPr/>
        </p:nvSpPr>
        <p:spPr>
          <a:xfrm>
            <a:off x="-105910" y="-1"/>
            <a:ext cx="2011195" cy="13716001"/>
          </a:xfrm>
          <a:prstGeom prst="rect">
            <a:avLst/>
          </a:prstGeom>
          <a:solidFill>
            <a:srgbClr val="1F1F1F">
              <a:alpha val="84622"/>
            </a:srgbClr>
          </a:solidFill>
          <a:ln w="25400">
            <a:solidFill>
              <a:srgbClr val="ED482F"/>
            </a:solidFill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0" name="logo_round.ai" descr="logo_round.ai">
            <a:extLst>
              <a:ext uri="{FF2B5EF4-FFF2-40B4-BE49-F238E27FC236}">
                <a16:creationId xmlns:a16="http://schemas.microsoft.com/office/drawing/2014/main" id="{10194EC5-A7EB-1F95-35F8-7E5AB73CA1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832" y="673865"/>
            <a:ext cx="1405711" cy="140571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Google Shape;32;p2">
            <a:extLst>
              <a:ext uri="{FF2B5EF4-FFF2-40B4-BE49-F238E27FC236}">
                <a16:creationId xmlns:a16="http://schemas.microsoft.com/office/drawing/2014/main" id="{555EEE54-D2F2-69DB-7E92-36D76FBF3558}"/>
              </a:ext>
            </a:extLst>
          </p:cNvPr>
          <p:cNvSpPr txBox="1"/>
          <p:nvPr/>
        </p:nvSpPr>
        <p:spPr>
          <a:xfrm rot="16200000">
            <a:off x="-4340755" y="7289968"/>
            <a:ext cx="10488717" cy="1015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defRPr sz="6600" b="1">
                <a:solidFill>
                  <a:srgbClr val="1F1F1F"/>
                </a:solidFill>
              </a:defRPr>
            </a:lvl1pPr>
          </a:lstStyle>
          <a:p>
            <a:pPr algn="r"/>
            <a:r>
              <a:rPr lang="en-GB" sz="6000" dirty="0">
                <a:solidFill>
                  <a:schemeClr val="bg1"/>
                </a:solidFill>
              </a:rPr>
              <a:t>Per chi?</a:t>
            </a:r>
          </a:p>
        </p:txBody>
      </p:sp>
      <p:sp>
        <p:nvSpPr>
          <p:cNvPr id="12" name="Google Shape;284;p8">
            <a:extLst>
              <a:ext uri="{FF2B5EF4-FFF2-40B4-BE49-F238E27FC236}">
                <a16:creationId xmlns:a16="http://schemas.microsoft.com/office/drawing/2014/main" id="{C6A6CAB0-2770-727B-8450-7401DE5DB332}"/>
              </a:ext>
            </a:extLst>
          </p:cNvPr>
          <p:cNvSpPr txBox="1"/>
          <p:nvPr/>
        </p:nvSpPr>
        <p:spPr>
          <a:xfrm>
            <a:off x="20709203" y="2316773"/>
            <a:ext cx="2947264" cy="437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99" tIns="45699" rIns="45699" bIns="45699">
            <a:spAutoFit/>
          </a:bodyPr>
          <a:lstStyle>
            <a:lvl1pPr algn="r">
              <a:defRPr sz="2400">
                <a:solidFill>
                  <a:srgbClr val="ED482F"/>
                </a:solidFill>
              </a:defRPr>
            </a:lvl1pPr>
          </a:lstStyle>
          <a:p>
            <a:r>
              <a:rPr dirty="0"/>
              <a:t>(</a:t>
            </a:r>
            <a:r>
              <a:rPr dirty="0" err="1"/>
              <a:t>Magno</a:t>
            </a:r>
            <a:r>
              <a:rPr dirty="0"/>
              <a:t> et al., 2018)</a:t>
            </a:r>
          </a:p>
        </p:txBody>
      </p:sp>
      <p:sp>
        <p:nvSpPr>
          <p:cNvPr id="13" name="Google Shape;257;p8">
            <a:extLst>
              <a:ext uri="{FF2B5EF4-FFF2-40B4-BE49-F238E27FC236}">
                <a16:creationId xmlns:a16="http://schemas.microsoft.com/office/drawing/2014/main" id="{8523F3CC-47F6-073E-0A2D-33A05553C0E8}"/>
              </a:ext>
            </a:extLst>
          </p:cNvPr>
          <p:cNvSpPr/>
          <p:nvPr/>
        </p:nvSpPr>
        <p:spPr>
          <a:xfrm>
            <a:off x="13586698" y="3863498"/>
            <a:ext cx="10446750" cy="9122756"/>
          </a:xfrm>
          <a:prstGeom prst="rect">
            <a:avLst/>
          </a:prstGeom>
          <a:solidFill>
            <a:srgbClr val="1F1F1F">
              <a:alpha val="84622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lang="it-IT"/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8978020A-9A3E-1E19-0943-261971C7CFB8}"/>
              </a:ext>
            </a:extLst>
          </p:cNvPr>
          <p:cNvGrpSpPr/>
          <p:nvPr/>
        </p:nvGrpSpPr>
        <p:grpSpPr>
          <a:xfrm>
            <a:off x="13889006" y="5388143"/>
            <a:ext cx="558800" cy="6269409"/>
            <a:chOff x="12852685" y="5388143"/>
            <a:chExt cx="558800" cy="6269409"/>
          </a:xfrm>
        </p:grpSpPr>
        <p:sp>
          <p:nvSpPr>
            <p:cNvPr id="15" name="Google Shape;259;p8">
              <a:extLst>
                <a:ext uri="{FF2B5EF4-FFF2-40B4-BE49-F238E27FC236}">
                  <a16:creationId xmlns:a16="http://schemas.microsoft.com/office/drawing/2014/main" id="{8B18C725-5940-D670-0BEA-57729477E1DA}"/>
                </a:ext>
              </a:extLst>
            </p:cNvPr>
            <p:cNvSpPr/>
            <p:nvPr/>
          </p:nvSpPr>
          <p:spPr>
            <a:xfrm>
              <a:off x="12852685" y="5388143"/>
              <a:ext cx="558800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 lang="it-IT"/>
            </a:p>
          </p:txBody>
        </p:sp>
        <p:sp>
          <p:nvSpPr>
            <p:cNvPr id="16" name="Google Shape;259;p8">
              <a:extLst>
                <a:ext uri="{FF2B5EF4-FFF2-40B4-BE49-F238E27FC236}">
                  <a16:creationId xmlns:a16="http://schemas.microsoft.com/office/drawing/2014/main" id="{FD448678-249B-FD4B-FBDB-906545F860D5}"/>
                </a:ext>
              </a:extLst>
            </p:cNvPr>
            <p:cNvSpPr/>
            <p:nvPr/>
          </p:nvSpPr>
          <p:spPr>
            <a:xfrm>
              <a:off x="12852685" y="7259022"/>
              <a:ext cx="558800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 lang="it-IT"/>
            </a:p>
          </p:txBody>
        </p:sp>
        <p:sp>
          <p:nvSpPr>
            <p:cNvPr id="17" name="Google Shape;259;p8">
              <a:extLst>
                <a:ext uri="{FF2B5EF4-FFF2-40B4-BE49-F238E27FC236}">
                  <a16:creationId xmlns:a16="http://schemas.microsoft.com/office/drawing/2014/main" id="{2BA40D7F-B9AA-1B22-DA80-9C174666D37F}"/>
                </a:ext>
              </a:extLst>
            </p:cNvPr>
            <p:cNvSpPr/>
            <p:nvPr/>
          </p:nvSpPr>
          <p:spPr>
            <a:xfrm>
              <a:off x="12852685" y="9195215"/>
              <a:ext cx="558800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 lang="it-IT"/>
            </a:p>
          </p:txBody>
        </p:sp>
        <p:sp>
          <p:nvSpPr>
            <p:cNvPr id="18" name="Google Shape;259;p8">
              <a:extLst>
                <a:ext uri="{FF2B5EF4-FFF2-40B4-BE49-F238E27FC236}">
                  <a16:creationId xmlns:a16="http://schemas.microsoft.com/office/drawing/2014/main" id="{E1CEF787-B003-B503-1C8A-BEE49EF3067D}"/>
                </a:ext>
              </a:extLst>
            </p:cNvPr>
            <p:cNvSpPr/>
            <p:nvPr/>
          </p:nvSpPr>
          <p:spPr>
            <a:xfrm>
              <a:off x="12852685" y="11098751"/>
              <a:ext cx="558800" cy="55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32" y="6661"/>
                  </a:moveTo>
                  <a:cubicBezTo>
                    <a:pt x="20540" y="6471"/>
                    <a:pt x="20228" y="6473"/>
                    <a:pt x="20038" y="6667"/>
                  </a:cubicBezTo>
                  <a:cubicBezTo>
                    <a:pt x="19903" y="6804"/>
                    <a:pt x="19870" y="7000"/>
                    <a:pt x="19929" y="7171"/>
                  </a:cubicBezTo>
                  <a:lnTo>
                    <a:pt x="19918" y="7175"/>
                  </a:lnTo>
                  <a:cubicBezTo>
                    <a:pt x="20365" y="8298"/>
                    <a:pt x="20618" y="9518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cubicBezTo>
                    <a:pt x="5378" y="20618"/>
                    <a:pt x="982" y="16223"/>
                    <a:pt x="982" y="10800"/>
                  </a:cubicBezTo>
                  <a:cubicBezTo>
                    <a:pt x="982" y="5377"/>
                    <a:pt x="5378" y="982"/>
                    <a:pt x="10800" y="982"/>
                  </a:cubicBezTo>
                  <a:cubicBezTo>
                    <a:pt x="13575" y="982"/>
                    <a:pt x="16077" y="2136"/>
                    <a:pt x="17862" y="3989"/>
                  </a:cubicBezTo>
                  <a:lnTo>
                    <a:pt x="17868" y="3982"/>
                  </a:lnTo>
                  <a:cubicBezTo>
                    <a:pt x="18062" y="4157"/>
                    <a:pt x="18359" y="4153"/>
                    <a:pt x="18544" y="3965"/>
                  </a:cubicBezTo>
                  <a:cubicBezTo>
                    <a:pt x="18734" y="3771"/>
                    <a:pt x="18732" y="3461"/>
                    <a:pt x="18539" y="3270"/>
                  </a:cubicBezTo>
                  <a:cubicBezTo>
                    <a:pt x="18520" y="3252"/>
                    <a:pt x="18496" y="3244"/>
                    <a:pt x="18476" y="3230"/>
                  </a:cubicBezTo>
                  <a:cubicBezTo>
                    <a:pt x="16521" y="1241"/>
                    <a:pt x="13810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5" y="21600"/>
                    <a:pt x="21600" y="16764"/>
                    <a:pt x="21600" y="10800"/>
                  </a:cubicBezTo>
                  <a:cubicBezTo>
                    <a:pt x="21600" y="9412"/>
                    <a:pt x="21329" y="8089"/>
                    <a:pt x="20851" y="6869"/>
                  </a:cubicBezTo>
                  <a:cubicBezTo>
                    <a:pt x="20828" y="6794"/>
                    <a:pt x="20793" y="6721"/>
                    <a:pt x="20732" y="6661"/>
                  </a:cubicBezTo>
                  <a:moveTo>
                    <a:pt x="10792" y="13534"/>
                  </a:moveTo>
                  <a:lnTo>
                    <a:pt x="6238" y="8980"/>
                  </a:lnTo>
                  <a:cubicBezTo>
                    <a:pt x="6149" y="8891"/>
                    <a:pt x="6027" y="8836"/>
                    <a:pt x="5891" y="8836"/>
                  </a:cubicBezTo>
                  <a:cubicBezTo>
                    <a:pt x="5620" y="8836"/>
                    <a:pt x="5400" y="9056"/>
                    <a:pt x="5400" y="9327"/>
                  </a:cubicBezTo>
                  <a:cubicBezTo>
                    <a:pt x="5400" y="9463"/>
                    <a:pt x="5455" y="9585"/>
                    <a:pt x="5544" y="9675"/>
                  </a:cubicBezTo>
                  <a:lnTo>
                    <a:pt x="10453" y="14583"/>
                  </a:lnTo>
                  <a:cubicBezTo>
                    <a:pt x="10542" y="14672"/>
                    <a:pt x="10664" y="14727"/>
                    <a:pt x="10800" y="14727"/>
                  </a:cubicBezTo>
                  <a:cubicBezTo>
                    <a:pt x="10940" y="14727"/>
                    <a:pt x="11064" y="14668"/>
                    <a:pt x="11154" y="14574"/>
                  </a:cubicBezTo>
                  <a:lnTo>
                    <a:pt x="11155" y="14576"/>
                  </a:lnTo>
                  <a:lnTo>
                    <a:pt x="19353" y="5988"/>
                  </a:lnTo>
                  <a:cubicBezTo>
                    <a:pt x="19353" y="5989"/>
                    <a:pt x="19354" y="5990"/>
                    <a:pt x="19354" y="5991"/>
                  </a:cubicBezTo>
                  <a:lnTo>
                    <a:pt x="20055" y="5255"/>
                  </a:lnTo>
                  <a:cubicBezTo>
                    <a:pt x="20055" y="5255"/>
                    <a:pt x="20054" y="5254"/>
                    <a:pt x="20054" y="5253"/>
                  </a:cubicBezTo>
                  <a:lnTo>
                    <a:pt x="21464" y="3775"/>
                  </a:lnTo>
                  <a:lnTo>
                    <a:pt x="21463" y="3774"/>
                  </a:lnTo>
                  <a:cubicBezTo>
                    <a:pt x="21547" y="3686"/>
                    <a:pt x="21600" y="3567"/>
                    <a:pt x="21600" y="3436"/>
                  </a:cubicBezTo>
                  <a:cubicBezTo>
                    <a:pt x="21600" y="3166"/>
                    <a:pt x="21380" y="2945"/>
                    <a:pt x="21109" y="2945"/>
                  </a:cubicBezTo>
                  <a:cubicBezTo>
                    <a:pt x="20969" y="2945"/>
                    <a:pt x="20844" y="3005"/>
                    <a:pt x="20755" y="3099"/>
                  </a:cubicBezTo>
                  <a:lnTo>
                    <a:pt x="20754" y="3097"/>
                  </a:lnTo>
                  <a:lnTo>
                    <a:pt x="19493" y="4419"/>
                  </a:lnTo>
                  <a:cubicBezTo>
                    <a:pt x="19492" y="4418"/>
                    <a:pt x="19491" y="4416"/>
                    <a:pt x="19490" y="4415"/>
                  </a:cubicBezTo>
                  <a:lnTo>
                    <a:pt x="18805" y="5133"/>
                  </a:lnTo>
                  <a:cubicBezTo>
                    <a:pt x="18806" y="5134"/>
                    <a:pt x="18807" y="5136"/>
                    <a:pt x="18807" y="5137"/>
                  </a:cubicBezTo>
                  <a:cubicBezTo>
                    <a:pt x="18807" y="5137"/>
                    <a:pt x="10792" y="13534"/>
                    <a:pt x="10792" y="1353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 lang="it-IT"/>
            </a:p>
          </p:txBody>
        </p:sp>
      </p:grpSp>
      <p:sp>
        <p:nvSpPr>
          <p:cNvPr id="25" name="Shape 608">
            <a:extLst>
              <a:ext uri="{FF2B5EF4-FFF2-40B4-BE49-F238E27FC236}">
                <a16:creationId xmlns:a16="http://schemas.microsoft.com/office/drawing/2014/main" id="{6A487DBD-01EC-3038-7ADE-4F22F438AD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72879" y="5085173"/>
            <a:ext cx="9175396" cy="1188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00" tIns="45700" rIns="45700" bIns="457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25000"/>
              <a:defRPr/>
            </a:pPr>
            <a:r>
              <a:rPr lang="it-IT" altLang="it-IT" sz="3200" dirty="0">
                <a:solidFill>
                  <a:schemeClr val="bg1"/>
                </a:solidFill>
                <a:latin typeface="+mj-lt"/>
                <a:ea typeface="+mn-ea"/>
                <a:sym typeface="Poppins SemiBold" charset="0"/>
              </a:rPr>
              <a:t>Informazione aggiornata in continuo / Disseminazione tempestiva / condivisione dei dati</a:t>
            </a:r>
          </a:p>
        </p:txBody>
      </p:sp>
      <p:sp>
        <p:nvSpPr>
          <p:cNvPr id="26" name="Shape 608">
            <a:extLst>
              <a:ext uri="{FF2B5EF4-FFF2-40B4-BE49-F238E27FC236}">
                <a16:creationId xmlns:a16="http://schemas.microsoft.com/office/drawing/2014/main" id="{2D0C33AA-43F5-CD4B-07E2-0BD177F43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01515" y="7086599"/>
            <a:ext cx="7453092" cy="1023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00" tIns="45700" rIns="45700" bIns="457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25000"/>
              <a:buFont typeface="Poppins SemiBold" charset="0"/>
              <a:buNone/>
              <a:defRPr/>
            </a:pPr>
            <a:r>
              <a:rPr lang="it-IT" altLang="it-IT" sz="3200" dirty="0">
                <a:solidFill>
                  <a:schemeClr val="bg1"/>
                </a:solidFill>
                <a:latin typeface="+mj-lt"/>
                <a:ea typeface="+mn-ea"/>
                <a:sym typeface="Poppins SemiBold" charset="0"/>
              </a:rPr>
              <a:t>Servizio </a:t>
            </a:r>
            <a:r>
              <a:rPr lang="it-IT" altLang="it-IT" sz="3200" u="sng" dirty="0">
                <a:solidFill>
                  <a:schemeClr val="bg1"/>
                </a:solidFill>
                <a:latin typeface="+mj-lt"/>
                <a:ea typeface="+mn-ea"/>
                <a:sym typeface="Poppins SemiBold" charset="0"/>
              </a:rPr>
              <a:t>espandibile</a:t>
            </a:r>
            <a:r>
              <a:rPr lang="it-IT" altLang="it-IT" sz="3200" dirty="0">
                <a:solidFill>
                  <a:schemeClr val="bg1"/>
                </a:solidFill>
                <a:latin typeface="+mj-lt"/>
                <a:ea typeface="+mn-ea"/>
                <a:sym typeface="Poppins SemiBold" charset="0"/>
              </a:rPr>
              <a:t>, di facile utilizzo e </a:t>
            </a:r>
            <a:r>
              <a:rPr lang="it-IT" altLang="it-IT" sz="3200" u="sng" dirty="0">
                <a:solidFill>
                  <a:schemeClr val="bg1"/>
                </a:solidFill>
                <a:latin typeface="+mj-lt"/>
                <a:ea typeface="+mn-ea"/>
                <a:sym typeface="Poppins SemiBold" charset="0"/>
              </a:rPr>
              <a:t>personalizzabile</a:t>
            </a:r>
          </a:p>
        </p:txBody>
      </p:sp>
      <p:sp>
        <p:nvSpPr>
          <p:cNvPr id="27" name="Shape 608">
            <a:extLst>
              <a:ext uri="{FF2B5EF4-FFF2-40B4-BE49-F238E27FC236}">
                <a16:creationId xmlns:a16="http://schemas.microsoft.com/office/drawing/2014/main" id="{F639BE14-38BF-4ED1-8695-0BD6A36B6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40914" y="8656385"/>
            <a:ext cx="8371637" cy="1726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00" tIns="45700" rIns="45700" bIns="457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25000"/>
              <a:buFont typeface="Poppins SemiBold" charset="0"/>
              <a:buNone/>
              <a:defRPr/>
            </a:pPr>
            <a:r>
              <a:rPr lang="it-IT" altLang="it-IT" sz="3200" dirty="0">
                <a:solidFill>
                  <a:schemeClr val="bg1"/>
                </a:solidFill>
                <a:latin typeface="+mj-lt"/>
                <a:ea typeface="+mn-ea"/>
                <a:sym typeface="Poppins SemiBold" charset="0"/>
              </a:rPr>
              <a:t>Prodotti e formati appropriati / Disponibilità di strumenti ed </a:t>
            </a:r>
            <a:r>
              <a:rPr lang="it-IT" altLang="it-IT" sz="3200" u="sng" dirty="0">
                <a:solidFill>
                  <a:schemeClr val="bg1"/>
                </a:solidFill>
                <a:latin typeface="+mj-lt"/>
                <a:ea typeface="+mn-ea"/>
                <a:sym typeface="Poppins SemiBold" charset="0"/>
              </a:rPr>
              <a:t>informazioni</a:t>
            </a:r>
            <a:r>
              <a:rPr lang="it-IT" altLang="it-IT" sz="3200" dirty="0">
                <a:solidFill>
                  <a:schemeClr val="bg1"/>
                </a:solidFill>
                <a:latin typeface="+mj-lt"/>
                <a:ea typeface="+mn-ea"/>
                <a:sym typeface="Poppins SemiBold" charset="0"/>
              </a:rPr>
              <a:t> a costo zero</a:t>
            </a:r>
          </a:p>
        </p:txBody>
      </p:sp>
      <p:sp>
        <p:nvSpPr>
          <p:cNvPr id="28" name="Shape 608">
            <a:extLst>
              <a:ext uri="{FF2B5EF4-FFF2-40B4-BE49-F238E27FC236}">
                <a16:creationId xmlns:a16="http://schemas.microsoft.com/office/drawing/2014/main" id="{2B1579E7-A4B1-D014-D317-2A4243258A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40916" y="11098751"/>
            <a:ext cx="6734422" cy="916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00" tIns="45700" rIns="45700" bIns="45700" anchor="ctr"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25000"/>
              <a:buFont typeface="Poppins SemiBold" charset="0"/>
              <a:buNone/>
              <a:defRPr/>
            </a:pPr>
            <a:r>
              <a:rPr lang="it-IT" altLang="it-IT" sz="3200" dirty="0">
                <a:solidFill>
                  <a:schemeClr val="bg1"/>
                </a:solidFill>
                <a:latin typeface="+mj-lt"/>
                <a:ea typeface="+mn-ea"/>
                <a:sym typeface="Poppins SemiBold" charset="0"/>
              </a:rPr>
              <a:t>Cooperazione formale e informale fra partner / utenti</a:t>
            </a:r>
          </a:p>
        </p:txBody>
      </p:sp>
    </p:spTree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Rettangolo"/>
          <p:cNvSpPr/>
          <p:nvPr/>
        </p:nvSpPr>
        <p:spPr>
          <a:xfrm>
            <a:off x="2786501" y="4981866"/>
            <a:ext cx="5925547" cy="6640922"/>
          </a:xfrm>
          <a:prstGeom prst="rect">
            <a:avLst/>
          </a:prstGeom>
          <a:ln w="25400">
            <a:solidFill>
              <a:srgbClr val="ED482F"/>
            </a:solidFill>
          </a:ln>
        </p:spPr>
        <p:txBody>
          <a:bodyPr lIns="0" tIns="0" rIns="0" bIns="0"/>
          <a:lstStyle/>
          <a:p>
            <a:endParaRPr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48DB3989-4622-80BB-6DA0-D496D47C2C77}"/>
              </a:ext>
            </a:extLst>
          </p:cNvPr>
          <p:cNvGrpSpPr/>
          <p:nvPr/>
        </p:nvGrpSpPr>
        <p:grpSpPr>
          <a:xfrm>
            <a:off x="10122838" y="4179462"/>
            <a:ext cx="5925547" cy="7443326"/>
            <a:chOff x="17516515" y="4179462"/>
            <a:chExt cx="5925547" cy="7443326"/>
          </a:xfrm>
        </p:grpSpPr>
        <p:sp>
          <p:nvSpPr>
            <p:cNvPr id="345" name="Rettangolo"/>
            <p:cNvSpPr/>
            <p:nvPr/>
          </p:nvSpPr>
          <p:spPr>
            <a:xfrm>
              <a:off x="17516515" y="4981866"/>
              <a:ext cx="5925547" cy="6640922"/>
            </a:xfrm>
            <a:prstGeom prst="rect">
              <a:avLst/>
            </a:prstGeom>
            <a:ln w="25400">
              <a:solidFill>
                <a:srgbClr val="ED482F"/>
              </a:solidFill>
            </a:ln>
          </p:spPr>
          <p:txBody>
            <a:bodyPr lIns="0" tIns="0" rIns="0" bIns="0"/>
            <a:lstStyle/>
            <a:p>
              <a:endParaRPr/>
            </a:p>
          </p:txBody>
        </p:sp>
        <p:sp>
          <p:nvSpPr>
            <p:cNvPr id="353" name="Google Shape;277;p8"/>
            <p:cNvSpPr txBox="1"/>
            <p:nvPr/>
          </p:nvSpPr>
          <p:spPr>
            <a:xfrm>
              <a:off x="18670348" y="9751504"/>
              <a:ext cx="2914452" cy="7232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4700">
                  <a:solidFill>
                    <a:srgbClr val="1F1F1F"/>
                  </a:solidFill>
                </a:defRPr>
              </a:lvl1pPr>
            </a:lstStyle>
            <a:p>
              <a:r>
                <a:rPr dirty="0"/>
                <a:t>Standard</a:t>
              </a:r>
            </a:p>
          </p:txBody>
        </p:sp>
        <p:sp>
          <p:nvSpPr>
            <p:cNvPr id="354" name="OPEN Data"/>
            <p:cNvSpPr txBox="1"/>
            <p:nvPr/>
          </p:nvSpPr>
          <p:spPr>
            <a:xfrm>
              <a:off x="18670347" y="6137323"/>
              <a:ext cx="3130979" cy="6789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4700">
                  <a:solidFill>
                    <a:srgbClr val="1F1F1F"/>
                  </a:solidFill>
                </a:defRPr>
              </a:lvl1pPr>
            </a:lstStyle>
            <a:p>
              <a:r>
                <a:t>OPEN Data</a:t>
              </a:r>
            </a:p>
          </p:txBody>
        </p:sp>
        <p:sp>
          <p:nvSpPr>
            <p:cNvPr id="355" name="OPEN Source"/>
            <p:cNvSpPr txBox="1"/>
            <p:nvPr/>
          </p:nvSpPr>
          <p:spPr>
            <a:xfrm>
              <a:off x="18670347" y="7333909"/>
              <a:ext cx="3761396" cy="6789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4700">
                  <a:solidFill>
                    <a:srgbClr val="1F1F1F"/>
                  </a:solidFill>
                </a:defRPr>
              </a:lvl1pPr>
            </a:lstStyle>
            <a:p>
              <a:r>
                <a:t>OPEN Source</a:t>
              </a:r>
            </a:p>
          </p:txBody>
        </p:sp>
        <p:sp>
          <p:nvSpPr>
            <p:cNvPr id="356" name="OPEN Access"/>
            <p:cNvSpPr txBox="1"/>
            <p:nvPr/>
          </p:nvSpPr>
          <p:spPr>
            <a:xfrm>
              <a:off x="18670347" y="8530497"/>
              <a:ext cx="3761104" cy="6789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4700">
                  <a:solidFill>
                    <a:srgbClr val="1F1F1F"/>
                  </a:solidFill>
                </a:defRPr>
              </a:lvl1pPr>
            </a:lstStyle>
            <a:p>
              <a:r>
                <a:t>OPEN Access</a:t>
              </a:r>
            </a:p>
          </p:txBody>
        </p:sp>
        <p:sp>
          <p:nvSpPr>
            <p:cNvPr id="358" name="Google Shape;304;p9"/>
            <p:cNvSpPr txBox="1"/>
            <p:nvPr/>
          </p:nvSpPr>
          <p:spPr>
            <a:xfrm>
              <a:off x="17571336" y="4179462"/>
              <a:ext cx="5815906" cy="6908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>
              <a:lvl1pPr algn="ctr">
                <a:defRPr sz="4900" b="1">
                  <a:solidFill>
                    <a:srgbClr val="ED482F"/>
                  </a:solidFill>
                </a:defRPr>
              </a:lvl1pPr>
            </a:lstStyle>
            <a:p>
              <a:r>
                <a:t>Open Science</a:t>
              </a:r>
            </a:p>
          </p:txBody>
        </p:sp>
      </p:grpSp>
      <p:grpSp>
        <p:nvGrpSpPr>
          <p:cNvPr id="7" name="Gruppo 6">
            <a:extLst>
              <a:ext uri="{FF2B5EF4-FFF2-40B4-BE49-F238E27FC236}">
                <a16:creationId xmlns:a16="http://schemas.microsoft.com/office/drawing/2014/main" id="{56196760-6924-5188-FF7C-C5DCFC8D5D30}"/>
              </a:ext>
            </a:extLst>
          </p:cNvPr>
          <p:cNvGrpSpPr/>
          <p:nvPr/>
        </p:nvGrpSpPr>
        <p:grpSpPr>
          <a:xfrm>
            <a:off x="17584979" y="4179462"/>
            <a:ext cx="5956326" cy="7446501"/>
            <a:chOff x="10151509" y="4147857"/>
            <a:chExt cx="5956326" cy="7446501"/>
          </a:xfrm>
        </p:grpSpPr>
        <p:sp>
          <p:nvSpPr>
            <p:cNvPr id="349" name="FINDABLE"/>
            <p:cNvSpPr txBox="1"/>
            <p:nvPr/>
          </p:nvSpPr>
          <p:spPr>
            <a:xfrm>
              <a:off x="10657599" y="6149533"/>
              <a:ext cx="2931624" cy="6789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 sz="4700">
                  <a:solidFill>
                    <a:srgbClr val="FFFFFF"/>
                  </a:solidFill>
                </a:defRPr>
              </a:pPr>
              <a:r>
                <a:rPr>
                  <a:solidFill>
                    <a:srgbClr val="ED482F"/>
                  </a:solidFill>
                </a:rPr>
                <a:t>F</a:t>
              </a:r>
              <a:r>
                <a:rPr>
                  <a:solidFill>
                    <a:srgbClr val="1F1F1F"/>
                  </a:solidFill>
                </a:rPr>
                <a:t>INDABLE</a:t>
              </a:r>
            </a:p>
          </p:txBody>
        </p:sp>
        <p:sp>
          <p:nvSpPr>
            <p:cNvPr id="350" name="ACCESSIBLE"/>
            <p:cNvSpPr txBox="1"/>
            <p:nvPr/>
          </p:nvSpPr>
          <p:spPr>
            <a:xfrm>
              <a:off x="10657599" y="7346119"/>
              <a:ext cx="3761397" cy="6789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 sz="4700">
                  <a:solidFill>
                    <a:srgbClr val="FFFFFF"/>
                  </a:solidFill>
                </a:defRPr>
              </a:pPr>
              <a:r>
                <a:rPr>
                  <a:solidFill>
                    <a:srgbClr val="ED482F"/>
                  </a:solidFill>
                </a:rPr>
                <a:t>A</a:t>
              </a:r>
              <a:r>
                <a:rPr>
                  <a:solidFill>
                    <a:srgbClr val="1F1F1F"/>
                  </a:solidFill>
                </a:rPr>
                <a:t>CCESSIBLE</a:t>
              </a:r>
            </a:p>
          </p:txBody>
        </p:sp>
        <p:sp>
          <p:nvSpPr>
            <p:cNvPr id="351" name="INTEROPERABLE"/>
            <p:cNvSpPr txBox="1"/>
            <p:nvPr/>
          </p:nvSpPr>
          <p:spPr>
            <a:xfrm>
              <a:off x="10657599" y="8542707"/>
              <a:ext cx="5021357" cy="6789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 sz="4700">
                  <a:solidFill>
                    <a:srgbClr val="FFFFFF"/>
                  </a:solidFill>
                </a:defRPr>
              </a:pPr>
              <a:r>
                <a:rPr>
                  <a:solidFill>
                    <a:srgbClr val="ED482F"/>
                  </a:solidFill>
                </a:rPr>
                <a:t>I</a:t>
              </a:r>
              <a:r>
                <a:rPr>
                  <a:solidFill>
                    <a:srgbClr val="1F1F1F"/>
                  </a:solidFill>
                </a:rPr>
                <a:t>NTEROPERABLE</a:t>
              </a:r>
            </a:p>
          </p:txBody>
        </p:sp>
        <p:sp>
          <p:nvSpPr>
            <p:cNvPr id="352" name="REUSABLE"/>
            <p:cNvSpPr txBox="1"/>
            <p:nvPr/>
          </p:nvSpPr>
          <p:spPr>
            <a:xfrm>
              <a:off x="10657599" y="9739293"/>
              <a:ext cx="3197431" cy="67897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 sz="4700">
                  <a:solidFill>
                    <a:srgbClr val="FFFFFF"/>
                  </a:solidFill>
                </a:defRPr>
              </a:pPr>
              <a:r>
                <a:rPr>
                  <a:solidFill>
                    <a:srgbClr val="ED482F"/>
                  </a:solidFill>
                </a:rPr>
                <a:t>R</a:t>
              </a:r>
              <a:r>
                <a:rPr>
                  <a:solidFill>
                    <a:srgbClr val="1F1F1F"/>
                  </a:solidFill>
                </a:rPr>
                <a:t>EUSABLE</a:t>
              </a:r>
            </a:p>
          </p:txBody>
        </p:sp>
        <p:sp>
          <p:nvSpPr>
            <p:cNvPr id="359" name="Rettangolo"/>
            <p:cNvSpPr/>
            <p:nvPr/>
          </p:nvSpPr>
          <p:spPr>
            <a:xfrm>
              <a:off x="10151509" y="4953436"/>
              <a:ext cx="5925547" cy="6640922"/>
            </a:xfrm>
            <a:prstGeom prst="rect">
              <a:avLst/>
            </a:prstGeom>
            <a:ln w="25400">
              <a:solidFill>
                <a:srgbClr val="ED482F"/>
              </a:solidFill>
            </a:ln>
          </p:spPr>
          <p:txBody>
            <a:bodyPr lIns="0" tIns="0" rIns="0" bIns="0"/>
            <a:lstStyle/>
            <a:p>
              <a:endParaRPr/>
            </a:p>
          </p:txBody>
        </p:sp>
        <p:sp>
          <p:nvSpPr>
            <p:cNvPr id="360" name="Google Shape;304;p9"/>
            <p:cNvSpPr txBox="1"/>
            <p:nvPr/>
          </p:nvSpPr>
          <p:spPr>
            <a:xfrm>
              <a:off x="10156888" y="4147857"/>
              <a:ext cx="5950947" cy="75405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>
              <a:lvl1pPr algn="ctr">
                <a:defRPr sz="4900" b="1">
                  <a:solidFill>
                    <a:srgbClr val="ED482F"/>
                  </a:solidFill>
                </a:defRPr>
              </a:lvl1pPr>
            </a:lstStyle>
            <a:p>
              <a:r>
                <a:rPr lang="it-IT" dirty="0"/>
                <a:t>Principi </a:t>
              </a:r>
              <a:r>
                <a:rPr dirty="0"/>
                <a:t>FAIR</a:t>
              </a:r>
            </a:p>
          </p:txBody>
        </p:sp>
      </p:grpSp>
      <p:sp>
        <p:nvSpPr>
          <p:cNvPr id="361" name="Google Shape;304;p9"/>
          <p:cNvSpPr txBox="1"/>
          <p:nvPr/>
        </p:nvSpPr>
        <p:spPr>
          <a:xfrm>
            <a:off x="2742439" y="4179462"/>
            <a:ext cx="5950947" cy="690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4900" b="1">
                <a:solidFill>
                  <a:srgbClr val="ED482F"/>
                </a:solidFill>
              </a:defRPr>
            </a:lvl1pPr>
          </a:lstStyle>
          <a:p>
            <a:r>
              <a:t>User Oriented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20A4DFB-12F1-72E3-E8E3-5D8BD71979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0994" y="366927"/>
            <a:ext cx="9634513" cy="2230120"/>
          </a:xfrm>
          <a:prstGeom prst="rect">
            <a:avLst/>
          </a:prstGeom>
        </p:spPr>
      </p:pic>
      <p:sp>
        <p:nvSpPr>
          <p:cNvPr id="3" name="Google Shape;257;p8">
            <a:extLst>
              <a:ext uri="{FF2B5EF4-FFF2-40B4-BE49-F238E27FC236}">
                <a16:creationId xmlns:a16="http://schemas.microsoft.com/office/drawing/2014/main" id="{CBE9304A-4E7D-9617-48AB-DD90991FB3BF}"/>
              </a:ext>
            </a:extLst>
          </p:cNvPr>
          <p:cNvSpPr/>
          <p:nvPr/>
        </p:nvSpPr>
        <p:spPr>
          <a:xfrm>
            <a:off x="-105910" y="-1"/>
            <a:ext cx="2011195" cy="13716001"/>
          </a:xfrm>
          <a:prstGeom prst="rect">
            <a:avLst/>
          </a:prstGeom>
          <a:solidFill>
            <a:srgbClr val="1F1F1F">
              <a:alpha val="84622"/>
            </a:srgbClr>
          </a:solidFill>
          <a:ln w="25400">
            <a:solidFill>
              <a:srgbClr val="ED482F"/>
            </a:solidFill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" name="logo_round.ai" descr="logo_round.ai">
            <a:extLst>
              <a:ext uri="{FF2B5EF4-FFF2-40B4-BE49-F238E27FC236}">
                <a16:creationId xmlns:a16="http://schemas.microsoft.com/office/drawing/2014/main" id="{75C470D0-F586-9720-666D-BF5440F22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832" y="673865"/>
            <a:ext cx="1405711" cy="140571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Google Shape;32;p2">
            <a:extLst>
              <a:ext uri="{FF2B5EF4-FFF2-40B4-BE49-F238E27FC236}">
                <a16:creationId xmlns:a16="http://schemas.microsoft.com/office/drawing/2014/main" id="{68EB7C63-58BB-9F68-4A7E-42D5B8CE1001}"/>
              </a:ext>
            </a:extLst>
          </p:cNvPr>
          <p:cNvSpPr txBox="1"/>
          <p:nvPr/>
        </p:nvSpPr>
        <p:spPr>
          <a:xfrm rot="16200000">
            <a:off x="-4340755" y="7289968"/>
            <a:ext cx="10488717" cy="1015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699" tIns="45699" rIns="45699" bIns="45699">
            <a:spAutoFit/>
          </a:bodyPr>
          <a:lstStyle>
            <a:lvl1pPr>
              <a:defRPr sz="6600" b="1">
                <a:solidFill>
                  <a:srgbClr val="1F1F1F"/>
                </a:solidFill>
              </a:defRPr>
            </a:lvl1pPr>
          </a:lstStyle>
          <a:p>
            <a:pPr algn="r"/>
            <a:r>
              <a:rPr lang="en-GB" sz="6000" dirty="0">
                <a:solidFill>
                  <a:schemeClr val="bg1"/>
                </a:solidFill>
              </a:rPr>
              <a:t>Come?</a:t>
            </a:r>
          </a:p>
        </p:txBody>
      </p:sp>
      <p:sp>
        <p:nvSpPr>
          <p:cNvPr id="6" name="Google Shape;283;p8">
            <a:extLst>
              <a:ext uri="{FF2B5EF4-FFF2-40B4-BE49-F238E27FC236}">
                <a16:creationId xmlns:a16="http://schemas.microsoft.com/office/drawing/2014/main" id="{AFBA0860-A2CC-28BE-29E3-657EF241E2E6}"/>
              </a:ext>
            </a:extLst>
          </p:cNvPr>
          <p:cNvSpPr txBox="1"/>
          <p:nvPr/>
        </p:nvSpPr>
        <p:spPr>
          <a:xfrm>
            <a:off x="3425936" y="6473425"/>
            <a:ext cx="5009637" cy="3600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>
            <a:spAutoFit/>
          </a:bodyPr>
          <a:lstStyle/>
          <a:p>
            <a:pPr>
              <a:defRPr sz="3800">
                <a:solidFill>
                  <a:srgbClr val="1F1F1F"/>
                </a:solidFill>
              </a:defRPr>
            </a:pPr>
            <a:r>
              <a:rPr lang="it-IT" dirty="0"/>
              <a:t>L’Osservatorio siccità è concepito per fornire </a:t>
            </a:r>
            <a:r>
              <a:rPr lang="it-IT" dirty="0">
                <a:solidFill>
                  <a:srgbClr val="ED482F"/>
                </a:solidFill>
              </a:rPr>
              <a:t>informazioni</a:t>
            </a:r>
            <a:r>
              <a:rPr lang="it-IT" dirty="0"/>
              <a:t> per </a:t>
            </a:r>
            <a:r>
              <a:rPr lang="it-IT" dirty="0">
                <a:solidFill>
                  <a:srgbClr val="ED482F"/>
                </a:solidFill>
              </a:rPr>
              <a:t>supportare</a:t>
            </a:r>
            <a:r>
              <a:rPr lang="it-IT" dirty="0"/>
              <a:t> i diversi </a:t>
            </a:r>
            <a:r>
              <a:rPr lang="it-IT" dirty="0">
                <a:solidFill>
                  <a:srgbClr val="ED482F"/>
                </a:solidFill>
              </a:rPr>
              <a:t>bisogni</a:t>
            </a:r>
            <a:r>
              <a:rPr lang="it-IT" dirty="0"/>
              <a:t> e competenze degli utenti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04;p9"/>
          <p:cNvSpPr txBox="1"/>
          <p:nvPr/>
        </p:nvSpPr>
        <p:spPr>
          <a:xfrm>
            <a:off x="2676468" y="1432980"/>
            <a:ext cx="8550331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6600" b="1">
                <a:solidFill>
                  <a:srgbClr val="1F1F1F"/>
                </a:solidFill>
              </a:defRPr>
            </a:lvl1pPr>
          </a:lstStyle>
          <a:p>
            <a:r>
              <a:rPr lang="it-IT" dirty="0"/>
              <a:t>Applicazione </a:t>
            </a:r>
            <a:r>
              <a:rPr lang="it-IT" dirty="0" err="1"/>
              <a:t>w</a:t>
            </a:r>
            <a:r>
              <a:rPr dirty="0" err="1"/>
              <a:t>ebGIS</a:t>
            </a:r>
            <a:endParaRPr dirty="0"/>
          </a:p>
        </p:txBody>
      </p:sp>
      <p:sp>
        <p:nvSpPr>
          <p:cNvPr id="390" name="Google Shape;257;p8"/>
          <p:cNvSpPr/>
          <p:nvPr/>
        </p:nvSpPr>
        <p:spPr>
          <a:xfrm>
            <a:off x="0" y="-1"/>
            <a:ext cx="1905285" cy="13716001"/>
          </a:xfrm>
          <a:prstGeom prst="rect">
            <a:avLst/>
          </a:prstGeom>
          <a:solidFill>
            <a:srgbClr val="1F1F1F">
              <a:alpha val="84622"/>
            </a:srgbClr>
          </a:solidFill>
          <a:ln w="25400">
            <a:solidFill>
              <a:srgbClr val="ED482F"/>
            </a:solidFill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1" name="Google Shape;304;p9"/>
          <p:cNvSpPr txBox="1"/>
          <p:nvPr/>
        </p:nvSpPr>
        <p:spPr>
          <a:xfrm rot="16200000">
            <a:off x="-3516827" y="6679102"/>
            <a:ext cx="8833029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66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it-IT" dirty="0"/>
              <a:t>Servizi operativi</a:t>
            </a:r>
            <a:endParaRPr dirty="0"/>
          </a:p>
        </p:txBody>
      </p:sp>
      <p:pic>
        <p:nvPicPr>
          <p:cNvPr id="392" name="logo_round.ai" descr="logo_round.a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32" y="673865"/>
            <a:ext cx="1405711" cy="14057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9417E554-D870-CC62-1D6D-43A3675A8344}"/>
              </a:ext>
            </a:extLst>
          </p:cNvPr>
          <p:cNvGrpSpPr/>
          <p:nvPr/>
        </p:nvGrpSpPr>
        <p:grpSpPr>
          <a:xfrm>
            <a:off x="571839" y="1807752"/>
            <a:ext cx="12572664" cy="7072123"/>
            <a:chOff x="1295983" y="827353"/>
            <a:chExt cx="24371200" cy="13708800"/>
          </a:xfrm>
        </p:grpSpPr>
        <p:pic>
          <p:nvPicPr>
            <p:cNvPr id="393" name="iMac_webgis.png" descr="iMac_webgis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95983" y="827353"/>
              <a:ext cx="24371200" cy="137088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3953B69A-3DBD-9898-388E-C1F3BD550C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2422"/>
            <a:stretch/>
          </p:blipFill>
          <p:spPr>
            <a:xfrm>
              <a:off x="7794171" y="3005874"/>
              <a:ext cx="11446962" cy="6948640"/>
            </a:xfrm>
            <a:prstGeom prst="rect">
              <a:avLst/>
            </a:prstGeom>
          </p:spPr>
        </p:pic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52862858-3FD2-120A-F3F5-1EFAF9A29B83}"/>
              </a:ext>
            </a:extLst>
          </p:cNvPr>
          <p:cNvGrpSpPr/>
          <p:nvPr/>
        </p:nvGrpSpPr>
        <p:grpSpPr>
          <a:xfrm>
            <a:off x="13028826" y="612253"/>
            <a:ext cx="10567774" cy="4656315"/>
            <a:chOff x="12928071" y="603031"/>
            <a:chExt cx="10567774" cy="4656315"/>
          </a:xfrm>
        </p:grpSpPr>
        <p:sp>
          <p:nvSpPr>
            <p:cNvPr id="9" name="Google Shape;304;p9">
              <a:extLst>
                <a:ext uri="{FF2B5EF4-FFF2-40B4-BE49-F238E27FC236}">
                  <a16:creationId xmlns:a16="http://schemas.microsoft.com/office/drawing/2014/main" id="{47C1FCE0-1C32-0499-C756-BDB38295C0C3}"/>
                </a:ext>
              </a:extLst>
            </p:cNvPr>
            <p:cNvSpPr txBox="1"/>
            <p:nvPr/>
          </p:nvSpPr>
          <p:spPr>
            <a:xfrm>
              <a:off x="12928071" y="603031"/>
              <a:ext cx="10567774" cy="101566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>
                <a:defRPr sz="6600" b="1">
                  <a:solidFill>
                    <a:srgbClr val="1F1F1F"/>
                  </a:solidFill>
                </a:defRPr>
              </a:lvl1pPr>
            </a:lstStyle>
            <a:p>
              <a:r>
                <a:rPr lang="it-IT" dirty="0"/>
                <a:t>Servizi per utenti ‘esperti’</a:t>
              </a:r>
              <a:endParaRPr dirty="0"/>
            </a:p>
          </p:txBody>
        </p:sp>
        <p:pic>
          <p:nvPicPr>
            <p:cNvPr id="10" name="noun-api-1750682.png" descr="noun-api-1750682.png">
              <a:extLst>
                <a:ext uri="{FF2B5EF4-FFF2-40B4-BE49-F238E27FC236}">
                  <a16:creationId xmlns:a16="http://schemas.microsoft.com/office/drawing/2014/main" id="{86C6A6F3-904D-E133-2983-16649B7F2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3892" t="12917" r="13781" b="34601"/>
            <a:stretch>
              <a:fillRect/>
            </a:stretch>
          </p:blipFill>
          <p:spPr>
            <a:xfrm>
              <a:off x="16554755" y="2784469"/>
              <a:ext cx="3410754" cy="24748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1" name="Google Shape;304;p9">
              <a:extLst>
                <a:ext uri="{FF2B5EF4-FFF2-40B4-BE49-F238E27FC236}">
                  <a16:creationId xmlns:a16="http://schemas.microsoft.com/office/drawing/2014/main" id="{335206CF-1A8E-BED2-EF69-EE57009AFEEC}"/>
                </a:ext>
              </a:extLst>
            </p:cNvPr>
            <p:cNvSpPr txBox="1"/>
            <p:nvPr/>
          </p:nvSpPr>
          <p:spPr>
            <a:xfrm>
              <a:off x="15436000" y="1812422"/>
              <a:ext cx="5382606" cy="61555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0" tIns="0" rIns="0" bIns="0" anchor="ctr">
              <a:spAutoFit/>
            </a:bodyPr>
            <a:lstStyle>
              <a:lvl1pPr algn="ctr">
                <a:defRPr sz="4900" b="1">
                  <a:solidFill>
                    <a:srgbClr val="ED482F"/>
                  </a:solidFill>
                </a:defRPr>
              </a:lvl1pPr>
            </a:lstStyle>
            <a:p>
              <a:r>
                <a:rPr sz="4000" dirty="0"/>
                <a:t>Web Services API</a:t>
              </a:r>
            </a:p>
          </p:txBody>
        </p:sp>
      </p:grpSp>
      <p:sp>
        <p:nvSpPr>
          <p:cNvPr id="4" name="Google Shape;304;p9">
            <a:extLst>
              <a:ext uri="{FF2B5EF4-FFF2-40B4-BE49-F238E27FC236}">
                <a16:creationId xmlns:a16="http://schemas.microsoft.com/office/drawing/2014/main" id="{1BE2996C-919D-0024-BFD5-9480F19929E0}"/>
              </a:ext>
            </a:extLst>
          </p:cNvPr>
          <p:cNvSpPr txBox="1"/>
          <p:nvPr/>
        </p:nvSpPr>
        <p:spPr>
          <a:xfrm>
            <a:off x="9772058" y="6648707"/>
            <a:ext cx="5986109" cy="2031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6600" b="1">
                <a:solidFill>
                  <a:srgbClr val="1F1F1F"/>
                </a:solidFill>
              </a:defRPr>
            </a:lvl1pPr>
          </a:lstStyle>
          <a:p>
            <a:pPr algn="r"/>
            <a:r>
              <a:rPr lang="it-IT" dirty="0"/>
              <a:t>Bollettini mensili online</a:t>
            </a:r>
            <a:endParaRPr dirty="0"/>
          </a:p>
        </p:txBody>
      </p:sp>
      <p:sp>
        <p:nvSpPr>
          <p:cNvPr id="13" name="Google Shape;304;p9">
            <a:extLst>
              <a:ext uri="{FF2B5EF4-FFF2-40B4-BE49-F238E27FC236}">
                <a16:creationId xmlns:a16="http://schemas.microsoft.com/office/drawing/2014/main" id="{AAD4DC19-D38E-9BDB-8257-A40955F0CD79}"/>
              </a:ext>
            </a:extLst>
          </p:cNvPr>
          <p:cNvSpPr txBox="1"/>
          <p:nvPr/>
        </p:nvSpPr>
        <p:spPr>
          <a:xfrm>
            <a:off x="8025979" y="12323837"/>
            <a:ext cx="4683674" cy="861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4900">
                <a:solidFill>
                  <a:srgbClr val="1F1F1F"/>
                </a:solidFill>
              </a:defRPr>
            </a:lvl1pPr>
          </a:lstStyle>
          <a:p>
            <a:r>
              <a:rPr lang="en-GB" sz="2800" dirty="0" err="1"/>
              <a:t>Dominio</a:t>
            </a:r>
            <a:r>
              <a:rPr lang="en-GB" sz="2800" dirty="0"/>
              <a:t> Euro-</a:t>
            </a:r>
            <a:r>
              <a:rPr lang="en-GB" sz="2800" dirty="0" err="1"/>
              <a:t>Mediterraneo</a:t>
            </a:r>
            <a:r>
              <a:rPr lang="en-GB" sz="2800" dirty="0"/>
              <a:t> (</a:t>
            </a:r>
            <a:r>
              <a:rPr lang="en-GB" sz="2800" i="1" dirty="0" err="1"/>
              <a:t>espandibile</a:t>
            </a:r>
            <a:r>
              <a:rPr lang="en-GB" sz="2800" i="1" dirty="0"/>
              <a:t> on demand</a:t>
            </a:r>
            <a:r>
              <a:rPr lang="en-GB" sz="2800" dirty="0"/>
              <a:t>) </a:t>
            </a:r>
          </a:p>
        </p:txBody>
      </p:sp>
      <p:grpSp>
        <p:nvGrpSpPr>
          <p:cNvPr id="14" name="Gruppo 1">
            <a:extLst>
              <a:ext uri="{FF2B5EF4-FFF2-40B4-BE49-F238E27FC236}">
                <a16:creationId xmlns:a16="http://schemas.microsoft.com/office/drawing/2014/main" id="{90A38E8B-4312-4A4B-D374-5BE124FC47D1}"/>
              </a:ext>
            </a:extLst>
          </p:cNvPr>
          <p:cNvGrpSpPr>
            <a:grpSpLocks/>
          </p:cNvGrpSpPr>
          <p:nvPr/>
        </p:nvGrpSpPr>
        <p:grpSpPr bwMode="auto">
          <a:xfrm>
            <a:off x="2599167" y="8978222"/>
            <a:ext cx="5235575" cy="4318000"/>
            <a:chOff x="15986482" y="9238965"/>
            <a:chExt cx="4248305" cy="3503642"/>
          </a:xfrm>
        </p:grpSpPr>
        <p:pic>
          <p:nvPicPr>
            <p:cNvPr id="15" name="Picture 2" descr="MODIS sinusoidal tile grid">
              <a:extLst>
                <a:ext uri="{FF2B5EF4-FFF2-40B4-BE49-F238E27FC236}">
                  <a16:creationId xmlns:a16="http://schemas.microsoft.com/office/drawing/2014/main" id="{0E676B86-2839-E34C-039E-A5DA2575EA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91" t="22752" r="37103" b="53130"/>
            <a:stretch>
              <a:fillRect/>
            </a:stretch>
          </p:blipFill>
          <p:spPr bwMode="auto">
            <a:xfrm>
              <a:off x="15986482" y="9238965"/>
              <a:ext cx="4248305" cy="3503642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2461917F-5EF5-1E07-25B9-EEC59076A1FB}"/>
                </a:ext>
              </a:extLst>
            </p:cNvPr>
            <p:cNvSpPr/>
            <p:nvPr/>
          </p:nvSpPr>
          <p:spPr bwMode="auto">
            <a:xfrm>
              <a:off x="16687653" y="9940202"/>
              <a:ext cx="3173892" cy="2465433"/>
            </a:xfrm>
            <a:prstGeom prst="rect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t-IT" altLang="it-IT">
                <a:solidFill>
                  <a:srgbClr val="FFFFFF"/>
                </a:solidFill>
                <a:latin typeface="+mn-lt"/>
              </a:endParaRPr>
            </a:p>
          </p:txBody>
        </p:sp>
      </p:grpSp>
      <p:sp>
        <p:nvSpPr>
          <p:cNvPr id="6" name="Google Shape;304;p9">
            <a:extLst>
              <a:ext uri="{FF2B5EF4-FFF2-40B4-BE49-F238E27FC236}">
                <a16:creationId xmlns:a16="http://schemas.microsoft.com/office/drawing/2014/main" id="{B1C15E0B-F376-3B0D-8D9E-A6F640CF2A4C}"/>
              </a:ext>
            </a:extLst>
          </p:cNvPr>
          <p:cNvSpPr txBox="1"/>
          <p:nvPr/>
        </p:nvSpPr>
        <p:spPr>
          <a:xfrm>
            <a:off x="11334178" y="8619390"/>
            <a:ext cx="4423989" cy="3447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4900">
                <a:solidFill>
                  <a:srgbClr val="1F1F1F"/>
                </a:solidFill>
              </a:defRPr>
            </a:lvl1pPr>
          </a:lstStyle>
          <a:p>
            <a:pPr algn="r"/>
            <a:r>
              <a:rPr lang="it-IT" sz="3200" dirty="0"/>
              <a:t>Indici di </a:t>
            </a:r>
            <a:r>
              <a:rPr lang="it-IT" sz="3200" i="1" dirty="0">
                <a:solidFill>
                  <a:srgbClr val="C00000"/>
                </a:solidFill>
              </a:rPr>
              <a:t>pericolosità</a:t>
            </a:r>
            <a:r>
              <a:rPr lang="it-IT" sz="3200" dirty="0"/>
              <a:t> ed </a:t>
            </a:r>
            <a:r>
              <a:rPr lang="it-IT" sz="3200" i="1" dirty="0">
                <a:solidFill>
                  <a:srgbClr val="C00000"/>
                </a:solidFill>
              </a:rPr>
              <a:t>esposizione</a:t>
            </a:r>
            <a:r>
              <a:rPr lang="it-IT" sz="3200">
                <a:solidFill>
                  <a:schemeClr val="bg2">
                    <a:lumMod val="50000"/>
                  </a:schemeClr>
                </a:solidFill>
              </a:rPr>
              <a:t>, per </a:t>
            </a:r>
            <a:r>
              <a:rPr lang="it-IT" sz="3200" dirty="0">
                <a:solidFill>
                  <a:schemeClr val="bg2">
                    <a:lumMod val="50000"/>
                  </a:schemeClr>
                </a:solidFill>
              </a:rPr>
              <a:t>una</a:t>
            </a:r>
            <a:r>
              <a:rPr lang="it-IT" sz="3200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sz="3200" b="1" i="1" dirty="0">
                <a:solidFill>
                  <a:schemeClr val="bg2">
                    <a:lumMod val="50000"/>
                  </a:schemeClr>
                </a:solidFill>
              </a:rPr>
              <a:t>‘</a:t>
            </a:r>
            <a:r>
              <a:rPr lang="it-IT" sz="3200" b="1" i="1" dirty="0" err="1">
                <a:solidFill>
                  <a:schemeClr val="bg2">
                    <a:lumMod val="50000"/>
                  </a:schemeClr>
                </a:solidFill>
              </a:rPr>
              <a:t>convergence</a:t>
            </a:r>
            <a:r>
              <a:rPr lang="it-IT" sz="3200" b="1" i="1" dirty="0">
                <a:solidFill>
                  <a:schemeClr val="bg2">
                    <a:lumMod val="50000"/>
                  </a:schemeClr>
                </a:solidFill>
              </a:rPr>
              <a:t> of </a:t>
            </a:r>
            <a:r>
              <a:rPr lang="it-IT" sz="3200" b="1" i="1" dirty="0" err="1">
                <a:solidFill>
                  <a:schemeClr val="bg2">
                    <a:lumMod val="50000"/>
                  </a:schemeClr>
                </a:solidFill>
              </a:rPr>
              <a:t>evidence</a:t>
            </a:r>
            <a:r>
              <a:rPr lang="it-IT" sz="3200" b="1" i="1" dirty="0">
                <a:solidFill>
                  <a:schemeClr val="bg2">
                    <a:lumMod val="50000"/>
                  </a:schemeClr>
                </a:solidFill>
              </a:rPr>
              <a:t>’</a:t>
            </a:r>
          </a:p>
          <a:p>
            <a:pPr algn="r"/>
            <a:endParaRPr lang="it-IT" sz="3200" i="1" dirty="0">
              <a:solidFill>
                <a:schemeClr val="bg2">
                  <a:lumMod val="50000"/>
                </a:schemeClr>
              </a:solidFill>
            </a:endParaRPr>
          </a:p>
          <a:p>
            <a:pPr algn="r"/>
            <a:r>
              <a:rPr lang="it-IT" sz="3200" b="1" dirty="0">
                <a:solidFill>
                  <a:srgbClr val="C00000"/>
                </a:solidFill>
              </a:rPr>
              <a:t>Monitoraggio</a:t>
            </a:r>
            <a:r>
              <a:rPr lang="it-IT" sz="3200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sz="3200" dirty="0">
                <a:solidFill>
                  <a:schemeClr val="bg2">
                    <a:lumMod val="50000"/>
                  </a:schemeClr>
                </a:solidFill>
              </a:rPr>
              <a:t>e</a:t>
            </a:r>
            <a:r>
              <a:rPr lang="it-IT" sz="3200" i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sz="3200" b="1" dirty="0">
                <a:solidFill>
                  <a:srgbClr val="C00000"/>
                </a:solidFill>
              </a:rPr>
              <a:t>previsione</a:t>
            </a:r>
            <a:r>
              <a:rPr lang="it-IT" sz="3200" i="1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19F20012-9B6F-74CE-B55E-FF6B9C171748}"/>
              </a:ext>
            </a:extLst>
          </p:cNvPr>
          <p:cNvGrpSpPr/>
          <p:nvPr/>
        </p:nvGrpSpPr>
        <p:grpSpPr>
          <a:xfrm>
            <a:off x="12582231" y="5588935"/>
            <a:ext cx="14092798" cy="7927200"/>
            <a:chOff x="12582231" y="5588935"/>
            <a:chExt cx="14092798" cy="7927200"/>
          </a:xfrm>
        </p:grpSpPr>
        <p:pic>
          <p:nvPicPr>
            <p:cNvPr id="5" name="iMac_purefront_bollettino.png" descr="iMac_purefront_bollettino.png">
              <a:extLst>
                <a:ext uri="{FF2B5EF4-FFF2-40B4-BE49-F238E27FC236}">
                  <a16:creationId xmlns:a16="http://schemas.microsoft.com/office/drawing/2014/main" id="{E5A86E24-0F01-7FFB-5A77-609BE5E76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582231" y="5588935"/>
              <a:ext cx="14092798" cy="79272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2C79F1E1-0267-6851-29CC-B0B718EA1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327060" y="6912509"/>
              <a:ext cx="6596948" cy="776112"/>
            </a:xfrm>
            <a:prstGeom prst="rect">
              <a:avLst/>
            </a:prstGeom>
          </p:spPr>
        </p:pic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9EF65D28-CDA4-E379-4DCF-9ACAA8283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327060" y="7688621"/>
              <a:ext cx="6596948" cy="2927563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ttangolo">
            <a:extLst>
              <a:ext uri="{FF2B5EF4-FFF2-40B4-BE49-F238E27FC236}">
                <a16:creationId xmlns:a16="http://schemas.microsoft.com/office/drawing/2014/main" id="{8AB33F5B-5DC3-D76D-2BFC-39A1D546D56C}"/>
              </a:ext>
            </a:extLst>
          </p:cNvPr>
          <p:cNvSpPr/>
          <p:nvPr/>
        </p:nvSpPr>
        <p:spPr>
          <a:xfrm>
            <a:off x="2458135" y="3132479"/>
            <a:ext cx="7527461" cy="4933980"/>
          </a:xfrm>
          <a:prstGeom prst="rect">
            <a:avLst/>
          </a:prstGeom>
          <a:solidFill>
            <a:schemeClr val="accent4">
              <a:lumMod val="40000"/>
              <a:lumOff val="60000"/>
              <a:alpha val="30233"/>
            </a:schemeClr>
          </a:solidFill>
          <a:ln w="12700">
            <a:miter lim="400000"/>
          </a:ln>
        </p:spPr>
        <p:txBody>
          <a:bodyPr lIns="0" tIns="0" rIns="0" bIns="0"/>
          <a:lstStyle/>
          <a:p>
            <a:endParaRPr dirty="0"/>
          </a:p>
        </p:txBody>
      </p:sp>
      <p:sp>
        <p:nvSpPr>
          <p:cNvPr id="474" name="Rettangolo"/>
          <p:cNvSpPr/>
          <p:nvPr/>
        </p:nvSpPr>
        <p:spPr>
          <a:xfrm>
            <a:off x="2419978" y="9076667"/>
            <a:ext cx="21582014" cy="3623333"/>
          </a:xfrm>
          <a:prstGeom prst="rect">
            <a:avLst/>
          </a:prstGeom>
          <a:solidFill>
            <a:srgbClr val="8F2C29">
              <a:alpha val="1776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475" name="Rettangolo"/>
          <p:cNvSpPr/>
          <p:nvPr/>
        </p:nvSpPr>
        <p:spPr>
          <a:xfrm>
            <a:off x="10415200" y="3132479"/>
            <a:ext cx="13525302" cy="3369801"/>
          </a:xfrm>
          <a:prstGeom prst="rect">
            <a:avLst/>
          </a:prstGeom>
          <a:solidFill>
            <a:srgbClr val="9EDBD6">
              <a:alpha val="30233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477" name="Google Shape;429;p13"/>
          <p:cNvSpPr txBox="1"/>
          <p:nvPr/>
        </p:nvSpPr>
        <p:spPr>
          <a:xfrm>
            <a:off x="7619903" y="359549"/>
            <a:ext cx="10713596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6600" b="1">
                <a:solidFill>
                  <a:srgbClr val="1F1F1F"/>
                </a:solidFill>
              </a:defRPr>
            </a:lvl1pPr>
          </a:lstStyle>
          <a:p>
            <a:pPr algn="ctr"/>
            <a:r>
              <a:rPr lang="it-IT" dirty="0"/>
              <a:t>Utenti e collaborazioni</a:t>
            </a:r>
            <a:endParaRPr dirty="0"/>
          </a:p>
        </p:txBody>
      </p:sp>
      <p:sp>
        <p:nvSpPr>
          <p:cNvPr id="482" name="Google Shape;406;p13"/>
          <p:cNvSpPr txBox="1"/>
          <p:nvPr/>
        </p:nvSpPr>
        <p:spPr>
          <a:xfrm>
            <a:off x="10415200" y="5249578"/>
            <a:ext cx="2862080" cy="8309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 numCol="1" anchor="t">
            <a:spAutoFit/>
          </a:bodyPr>
          <a:lstStyle>
            <a:lvl1pPr algn="ctr">
              <a:defRPr sz="4000">
                <a:solidFill>
                  <a:srgbClr val="000000"/>
                </a:solidFill>
              </a:defRPr>
            </a:lvl1pPr>
          </a:lstStyle>
          <a:p>
            <a:r>
              <a:rPr lang="it-IT" sz="2400" dirty="0"/>
              <a:t>Protezione Civile Nazionale</a:t>
            </a:r>
            <a:endParaRPr sz="2400" dirty="0"/>
          </a:p>
        </p:txBody>
      </p:sp>
      <p:sp>
        <p:nvSpPr>
          <p:cNvPr id="483" name="Google Shape;411;p13"/>
          <p:cNvSpPr/>
          <p:nvPr/>
        </p:nvSpPr>
        <p:spPr>
          <a:xfrm rot="5400000">
            <a:off x="11051400" y="3588757"/>
            <a:ext cx="1584327" cy="13620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4655" y="0"/>
                </a:lnTo>
                <a:lnTo>
                  <a:pt x="16945" y="0"/>
                </a:lnTo>
                <a:lnTo>
                  <a:pt x="21600" y="10800"/>
                </a:lnTo>
                <a:lnTo>
                  <a:pt x="16945" y="21600"/>
                </a:lnTo>
                <a:lnTo>
                  <a:pt x="4655" y="21600"/>
                </a:lnTo>
                <a:lnTo>
                  <a:pt x="0" y="10800"/>
                </a:lnTo>
                <a:close/>
              </a:path>
            </a:pathLst>
          </a:custGeom>
          <a:solidFill>
            <a:srgbClr val="9EDBD6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86" name="Google Shape;407;p13"/>
          <p:cNvSpPr txBox="1"/>
          <p:nvPr/>
        </p:nvSpPr>
        <p:spPr>
          <a:xfrm>
            <a:off x="17264758" y="5238566"/>
            <a:ext cx="3294550" cy="8309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 numCol="1" anchor="t">
            <a:spAutoFit/>
          </a:bodyPr>
          <a:lstStyle>
            <a:lvl1pPr algn="ctr">
              <a:defRPr sz="4000">
                <a:solidFill>
                  <a:srgbClr val="000000"/>
                </a:solidFill>
              </a:defRPr>
            </a:lvl1pPr>
          </a:lstStyle>
          <a:p>
            <a:r>
              <a:rPr lang="it-IT" sz="2400"/>
              <a:t>Consorzio Bonifica Medio Valdarno 3</a:t>
            </a:r>
          </a:p>
        </p:txBody>
      </p:sp>
      <p:sp>
        <p:nvSpPr>
          <p:cNvPr id="487" name="Google Shape;412;p13"/>
          <p:cNvSpPr/>
          <p:nvPr/>
        </p:nvSpPr>
        <p:spPr>
          <a:xfrm rot="5400000">
            <a:off x="18097869" y="3613039"/>
            <a:ext cx="1584327" cy="13620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4655" y="0"/>
                </a:lnTo>
                <a:lnTo>
                  <a:pt x="16945" y="0"/>
                </a:lnTo>
                <a:lnTo>
                  <a:pt x="21600" y="10800"/>
                </a:lnTo>
                <a:lnTo>
                  <a:pt x="16945" y="21600"/>
                </a:lnTo>
                <a:lnTo>
                  <a:pt x="4655" y="21600"/>
                </a:lnTo>
                <a:lnTo>
                  <a:pt x="0" y="10800"/>
                </a:lnTo>
                <a:close/>
              </a:path>
            </a:pathLst>
          </a:custGeom>
          <a:solidFill>
            <a:srgbClr val="9EDBD6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90" name="Google Shape;408;p13"/>
          <p:cNvSpPr/>
          <p:nvPr/>
        </p:nvSpPr>
        <p:spPr>
          <a:xfrm rot="5400000">
            <a:off x="2887614" y="3421598"/>
            <a:ext cx="1584328" cy="13620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4655" y="0"/>
                </a:lnTo>
                <a:lnTo>
                  <a:pt x="16945" y="0"/>
                </a:lnTo>
                <a:lnTo>
                  <a:pt x="21600" y="10800"/>
                </a:lnTo>
                <a:lnTo>
                  <a:pt x="16945" y="21600"/>
                </a:lnTo>
                <a:lnTo>
                  <a:pt x="4655" y="21600"/>
                </a:lnTo>
                <a:lnTo>
                  <a:pt x="0" y="1080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91" name="Google Shape;410;p13"/>
          <p:cNvSpPr txBox="1"/>
          <p:nvPr/>
        </p:nvSpPr>
        <p:spPr>
          <a:xfrm>
            <a:off x="2422069" y="5010354"/>
            <a:ext cx="2480131" cy="12002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 numCol="1" anchor="t">
            <a:spAutoFit/>
          </a:bodyPr>
          <a:lstStyle>
            <a:lvl1pPr algn="ctr">
              <a:defRPr sz="4000">
                <a:solidFill>
                  <a:srgbClr val="000000"/>
                </a:solidFill>
              </a:defRPr>
            </a:lvl1pPr>
          </a:lstStyle>
          <a:p>
            <a:r>
              <a:rPr lang="it-IT" sz="2400"/>
              <a:t>Agricoltura di precisione (Agrosat.it)</a:t>
            </a:r>
          </a:p>
        </p:txBody>
      </p:sp>
      <p:sp>
        <p:nvSpPr>
          <p:cNvPr id="494" name="Google Shape;420;p13"/>
          <p:cNvSpPr txBox="1"/>
          <p:nvPr/>
        </p:nvSpPr>
        <p:spPr>
          <a:xfrm>
            <a:off x="2441356" y="11035416"/>
            <a:ext cx="3197448" cy="13849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 numCol="1" anchor="t">
            <a:spAutoFit/>
          </a:bodyPr>
          <a:lstStyle>
            <a:lvl1pPr algn="ctr">
              <a:defRPr sz="4000">
                <a:solidFill>
                  <a:srgbClr val="5F5F5F"/>
                </a:solidFill>
              </a:defRPr>
            </a:lvl1pPr>
          </a:lstStyle>
          <a:p>
            <a:r>
              <a:rPr lang="en-GB" sz="2400" dirty="0">
                <a:solidFill>
                  <a:schemeClr val="bg2">
                    <a:lumMod val="50000"/>
                  </a:schemeClr>
                </a:solidFill>
              </a:rPr>
              <a:t>WFP</a:t>
            </a:r>
          </a:p>
          <a:p>
            <a:r>
              <a:rPr lang="en-GB" sz="2000" dirty="0">
                <a:solidFill>
                  <a:schemeClr val="bg2">
                    <a:lumMod val="50000"/>
                  </a:schemeClr>
                </a:solidFill>
              </a:rPr>
              <a:t>(Forecast-based Financing system for droughts in Southern Africa)</a:t>
            </a:r>
          </a:p>
        </p:txBody>
      </p:sp>
      <p:sp>
        <p:nvSpPr>
          <p:cNvPr id="506" name="Google Shape;257;p8"/>
          <p:cNvSpPr/>
          <p:nvPr/>
        </p:nvSpPr>
        <p:spPr>
          <a:xfrm>
            <a:off x="0" y="-1"/>
            <a:ext cx="1905285" cy="13716001"/>
          </a:xfrm>
          <a:prstGeom prst="rect">
            <a:avLst/>
          </a:prstGeom>
          <a:solidFill>
            <a:srgbClr val="1F1F1F">
              <a:alpha val="84622"/>
            </a:srgbClr>
          </a:solidFill>
          <a:ln w="25400">
            <a:solidFill>
              <a:srgbClr val="ED482F"/>
            </a:solidFill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7" name="Google Shape;304;p9"/>
          <p:cNvSpPr txBox="1"/>
          <p:nvPr/>
        </p:nvSpPr>
        <p:spPr>
          <a:xfrm rot="16200000">
            <a:off x="-3390125" y="6805806"/>
            <a:ext cx="8579624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6600" b="1">
                <a:solidFill>
                  <a:srgbClr val="FFFFFF"/>
                </a:solidFill>
              </a:defRPr>
            </a:lvl1pPr>
          </a:lstStyle>
          <a:p>
            <a:r>
              <a:t>Network</a:t>
            </a:r>
          </a:p>
        </p:txBody>
      </p:sp>
      <p:pic>
        <p:nvPicPr>
          <p:cNvPr id="508" name="logo_round.ai" descr="logo_round.a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32" y="673865"/>
            <a:ext cx="1405711" cy="14057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D4C5735D-6628-CC55-31AC-9B32EE06ECAD}"/>
              </a:ext>
            </a:extLst>
          </p:cNvPr>
          <p:cNvGrpSpPr/>
          <p:nvPr/>
        </p:nvGrpSpPr>
        <p:grpSpPr>
          <a:xfrm>
            <a:off x="20876447" y="1909457"/>
            <a:ext cx="3064056" cy="885454"/>
            <a:chOff x="2441992" y="2147362"/>
            <a:chExt cx="3064056" cy="885454"/>
          </a:xfrm>
        </p:grpSpPr>
        <p:sp>
          <p:nvSpPr>
            <p:cNvPr id="473" name="Rettangolo"/>
            <p:cNvSpPr/>
            <p:nvPr/>
          </p:nvSpPr>
          <p:spPr>
            <a:xfrm>
              <a:off x="2441992" y="2147362"/>
              <a:ext cx="3064056" cy="885454"/>
            </a:xfrm>
            <a:prstGeom prst="rect">
              <a:avLst/>
            </a:prstGeom>
            <a:solidFill>
              <a:srgbClr val="9EDBD6">
                <a:alpha val="30233"/>
              </a:srgbClr>
            </a:solidFill>
            <a:ln w="12700">
              <a:miter lim="400000"/>
            </a:ln>
          </p:spPr>
          <p:txBody>
            <a:bodyPr lIns="0" tIns="0" rIns="0" bIns="0"/>
            <a:lstStyle/>
            <a:p>
              <a:endParaRPr/>
            </a:p>
          </p:txBody>
        </p:sp>
        <p:sp>
          <p:nvSpPr>
            <p:cNvPr id="509" name="PRESENT"/>
            <p:cNvSpPr txBox="1"/>
            <p:nvPr/>
          </p:nvSpPr>
          <p:spPr>
            <a:xfrm>
              <a:off x="2558239" y="2147362"/>
              <a:ext cx="2790829" cy="76309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>
              <a:spAutoFit/>
            </a:bodyPr>
            <a:lstStyle>
              <a:lvl1pPr algn="ctr">
                <a:lnSpc>
                  <a:spcPct val="140000"/>
                </a:lnSpc>
                <a:defRPr sz="4000" b="1">
                  <a:solidFill>
                    <a:srgbClr val="000000"/>
                  </a:solidFill>
                </a:defRPr>
              </a:lvl1pPr>
            </a:lstStyle>
            <a:p>
              <a:r>
                <a:rPr lang="it-IT" dirty="0"/>
                <a:t>NAZIONALI</a:t>
              </a:r>
              <a:endParaRPr dirty="0"/>
            </a:p>
          </p:txBody>
        </p:sp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37A1DE9C-5CCF-8B0B-7350-682D17027779}"/>
              </a:ext>
            </a:extLst>
          </p:cNvPr>
          <p:cNvGrpSpPr/>
          <p:nvPr/>
        </p:nvGrpSpPr>
        <p:grpSpPr>
          <a:xfrm>
            <a:off x="19353636" y="7921979"/>
            <a:ext cx="4648356" cy="843971"/>
            <a:chOff x="2419977" y="7968858"/>
            <a:chExt cx="4648356" cy="843971"/>
          </a:xfrm>
        </p:grpSpPr>
        <p:sp>
          <p:nvSpPr>
            <p:cNvPr id="472" name="Rettangolo"/>
            <p:cNvSpPr/>
            <p:nvPr/>
          </p:nvSpPr>
          <p:spPr>
            <a:xfrm>
              <a:off x="2419977" y="7968858"/>
              <a:ext cx="4648356" cy="843971"/>
            </a:xfrm>
            <a:prstGeom prst="rect">
              <a:avLst/>
            </a:prstGeom>
            <a:solidFill>
              <a:srgbClr val="8F2C29">
                <a:alpha val="17760"/>
              </a:srgbClr>
            </a:solidFill>
            <a:ln w="12700">
              <a:miter lim="400000"/>
            </a:ln>
          </p:spPr>
          <p:txBody>
            <a:bodyPr lIns="0" tIns="0" rIns="0" bIns="0"/>
            <a:lstStyle/>
            <a:p>
              <a:endParaRPr/>
            </a:p>
          </p:txBody>
        </p:sp>
        <p:sp>
          <p:nvSpPr>
            <p:cNvPr id="41" name="PRESENT">
              <a:extLst>
                <a:ext uri="{FF2B5EF4-FFF2-40B4-BE49-F238E27FC236}">
                  <a16:creationId xmlns:a16="http://schemas.microsoft.com/office/drawing/2014/main" id="{EFA5C723-B4A8-8E94-AF1B-89CFDEEA7A1A}"/>
                </a:ext>
              </a:extLst>
            </p:cNvPr>
            <p:cNvSpPr txBox="1"/>
            <p:nvPr/>
          </p:nvSpPr>
          <p:spPr>
            <a:xfrm>
              <a:off x="2578833" y="8011388"/>
              <a:ext cx="4328108" cy="76309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lnSpc>
                  <a:spcPct val="140000"/>
                </a:lnSpc>
                <a:defRPr sz="4000" b="1">
                  <a:solidFill>
                    <a:srgbClr val="000000"/>
                  </a:solidFill>
                </a:defRPr>
              </a:lvl1pPr>
            </a:lstStyle>
            <a:p>
              <a:r>
                <a:rPr lang="it-IT" dirty="0"/>
                <a:t>INTERNAZIONALI</a:t>
              </a:r>
              <a:endParaRPr dirty="0"/>
            </a:p>
          </p:txBody>
        </p:sp>
      </p:grpSp>
      <p:sp>
        <p:nvSpPr>
          <p:cNvPr id="42" name="Google Shape;407;p13">
            <a:extLst>
              <a:ext uri="{FF2B5EF4-FFF2-40B4-BE49-F238E27FC236}">
                <a16:creationId xmlns:a16="http://schemas.microsoft.com/office/drawing/2014/main" id="{D08109E4-0186-8471-DB2D-7A0C5EF03C65}"/>
              </a:ext>
            </a:extLst>
          </p:cNvPr>
          <p:cNvSpPr txBox="1"/>
          <p:nvPr/>
        </p:nvSpPr>
        <p:spPr>
          <a:xfrm>
            <a:off x="19190071" y="11056681"/>
            <a:ext cx="2043549" cy="4582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 numCol="1" anchor="t">
            <a:spAutoFit/>
          </a:bodyPr>
          <a:lstStyle>
            <a:lvl1pPr algn="ctr">
              <a:defRPr sz="4000">
                <a:solidFill>
                  <a:srgbClr val="000000"/>
                </a:solidFill>
              </a:defRPr>
            </a:lvl1pPr>
          </a:lstStyle>
          <a:p>
            <a:r>
              <a:rPr lang="it-IT" sz="2400" dirty="0"/>
              <a:t>Serv4Fire</a:t>
            </a:r>
            <a:endParaRPr sz="2400" dirty="0"/>
          </a:p>
        </p:txBody>
      </p:sp>
      <p:sp>
        <p:nvSpPr>
          <p:cNvPr id="43" name="Google Shape;407;p13">
            <a:extLst>
              <a:ext uri="{FF2B5EF4-FFF2-40B4-BE49-F238E27FC236}">
                <a16:creationId xmlns:a16="http://schemas.microsoft.com/office/drawing/2014/main" id="{BCC6F381-DC54-8DC9-A8D9-35F06AFE7C99}"/>
              </a:ext>
            </a:extLst>
          </p:cNvPr>
          <p:cNvSpPr txBox="1"/>
          <p:nvPr/>
        </p:nvSpPr>
        <p:spPr>
          <a:xfrm>
            <a:off x="16915432" y="11053271"/>
            <a:ext cx="1581595" cy="4794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 numCol="1" anchor="t">
            <a:spAutoFit/>
          </a:bodyPr>
          <a:lstStyle>
            <a:lvl1pPr algn="ctr">
              <a:defRPr sz="4000">
                <a:solidFill>
                  <a:srgbClr val="000000"/>
                </a:solidFill>
              </a:defRPr>
            </a:lvl1pPr>
          </a:lstStyle>
          <a:p>
            <a:r>
              <a:rPr lang="it-IT" sz="2400" dirty="0" err="1"/>
              <a:t>MedCOF</a:t>
            </a:r>
            <a:endParaRPr sz="2400" dirty="0"/>
          </a:p>
        </p:txBody>
      </p:sp>
      <p:sp>
        <p:nvSpPr>
          <p:cNvPr id="47" name="Google Shape;407;p13">
            <a:extLst>
              <a:ext uri="{FF2B5EF4-FFF2-40B4-BE49-F238E27FC236}">
                <a16:creationId xmlns:a16="http://schemas.microsoft.com/office/drawing/2014/main" id="{D8194985-D07A-4651-451F-B6B42E0BF939}"/>
              </a:ext>
            </a:extLst>
          </p:cNvPr>
          <p:cNvSpPr txBox="1"/>
          <p:nvPr/>
        </p:nvSpPr>
        <p:spPr>
          <a:xfrm>
            <a:off x="14346948" y="11035416"/>
            <a:ext cx="2129144" cy="4794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 numCol="1" anchor="t">
            <a:spAutoFit/>
          </a:bodyPr>
          <a:lstStyle>
            <a:lvl1pPr algn="ctr">
              <a:defRPr sz="4000">
                <a:solidFill>
                  <a:srgbClr val="000000"/>
                </a:solidFill>
              </a:defRPr>
            </a:lvl1pPr>
          </a:lstStyle>
          <a:p>
            <a:r>
              <a:rPr lang="it-IT" sz="2400" dirty="0"/>
              <a:t>WMO - RTC</a:t>
            </a:r>
            <a:endParaRPr sz="2400" dirty="0"/>
          </a:p>
        </p:txBody>
      </p:sp>
      <p:sp>
        <p:nvSpPr>
          <p:cNvPr id="51" name="Google Shape;407;p13">
            <a:extLst>
              <a:ext uri="{FF2B5EF4-FFF2-40B4-BE49-F238E27FC236}">
                <a16:creationId xmlns:a16="http://schemas.microsoft.com/office/drawing/2014/main" id="{23A8DCEE-6A62-0DFE-768D-8F9AF93DC2FC}"/>
              </a:ext>
            </a:extLst>
          </p:cNvPr>
          <p:cNvSpPr txBox="1"/>
          <p:nvPr/>
        </p:nvSpPr>
        <p:spPr>
          <a:xfrm>
            <a:off x="21644451" y="11053271"/>
            <a:ext cx="1888477" cy="4582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 numCol="1" anchor="t">
            <a:spAutoFit/>
          </a:bodyPr>
          <a:lstStyle>
            <a:lvl1pPr algn="ctr">
              <a:defRPr sz="4000">
                <a:solidFill>
                  <a:srgbClr val="000000"/>
                </a:solidFill>
              </a:defRPr>
            </a:lvl1pPr>
          </a:lstStyle>
          <a:p>
            <a:r>
              <a:rPr lang="it-IT" sz="2400" dirty="0" err="1"/>
              <a:t>Med</a:t>
            </a:r>
            <a:r>
              <a:rPr lang="it-IT" sz="2400" dirty="0"/>
              <a:t> GOLD</a:t>
            </a:r>
            <a:endParaRPr sz="2400" dirty="0"/>
          </a:p>
        </p:txBody>
      </p:sp>
      <p:sp>
        <p:nvSpPr>
          <p:cNvPr id="53" name="Google Shape;406;p13">
            <a:extLst>
              <a:ext uri="{FF2B5EF4-FFF2-40B4-BE49-F238E27FC236}">
                <a16:creationId xmlns:a16="http://schemas.microsoft.com/office/drawing/2014/main" id="{0D4AD847-59FC-B33C-F2BB-C06A3221C580}"/>
              </a:ext>
            </a:extLst>
          </p:cNvPr>
          <p:cNvSpPr txBox="1"/>
          <p:nvPr/>
        </p:nvSpPr>
        <p:spPr>
          <a:xfrm>
            <a:off x="13500158" y="5238566"/>
            <a:ext cx="3566848" cy="8309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 numCol="1" anchor="t">
            <a:spAutoFit/>
          </a:bodyPr>
          <a:lstStyle>
            <a:lvl1pPr algn="ctr">
              <a:defRPr sz="4000">
                <a:solidFill>
                  <a:srgbClr val="000000"/>
                </a:solidFill>
              </a:defRPr>
            </a:lvl1pPr>
          </a:lstStyle>
          <a:p>
            <a:r>
              <a:rPr lang="it-IT" sz="2400" dirty="0"/>
              <a:t>Autorità di Bacino Appennino Settentrionale</a:t>
            </a:r>
            <a:endParaRPr sz="2400" dirty="0"/>
          </a:p>
        </p:txBody>
      </p:sp>
      <p:sp>
        <p:nvSpPr>
          <p:cNvPr id="54" name="Google Shape;411;p13">
            <a:extLst>
              <a:ext uri="{FF2B5EF4-FFF2-40B4-BE49-F238E27FC236}">
                <a16:creationId xmlns:a16="http://schemas.microsoft.com/office/drawing/2014/main" id="{59184627-2374-51A5-991A-F2F8CAFDB7A0}"/>
              </a:ext>
            </a:extLst>
          </p:cNvPr>
          <p:cNvSpPr/>
          <p:nvPr/>
        </p:nvSpPr>
        <p:spPr>
          <a:xfrm rot="5400000">
            <a:off x="14470774" y="3598300"/>
            <a:ext cx="1584327" cy="13620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4655" y="0"/>
                </a:lnTo>
                <a:lnTo>
                  <a:pt x="16945" y="0"/>
                </a:lnTo>
                <a:lnTo>
                  <a:pt x="21600" y="10800"/>
                </a:lnTo>
                <a:lnTo>
                  <a:pt x="16945" y="21600"/>
                </a:lnTo>
                <a:lnTo>
                  <a:pt x="4655" y="21600"/>
                </a:lnTo>
                <a:lnTo>
                  <a:pt x="0" y="10800"/>
                </a:lnTo>
                <a:close/>
              </a:path>
            </a:pathLst>
          </a:custGeom>
          <a:solidFill>
            <a:srgbClr val="9EDBD6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61" name="Google Shape;432;p13">
            <a:extLst>
              <a:ext uri="{FF2B5EF4-FFF2-40B4-BE49-F238E27FC236}">
                <a16:creationId xmlns:a16="http://schemas.microsoft.com/office/drawing/2014/main" id="{8C8B91C9-AD5E-1EEE-CE0A-DCE07A1C977A}"/>
              </a:ext>
            </a:extLst>
          </p:cNvPr>
          <p:cNvSpPr/>
          <p:nvPr/>
        </p:nvSpPr>
        <p:spPr>
          <a:xfrm>
            <a:off x="3245362" y="3708281"/>
            <a:ext cx="866777" cy="796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0520"/>
                </a:moveTo>
                <a:cubicBezTo>
                  <a:pt x="1258" y="18675"/>
                  <a:pt x="2752" y="17923"/>
                  <a:pt x="4191" y="17361"/>
                </a:cubicBezTo>
                <a:cubicBezTo>
                  <a:pt x="5156" y="17087"/>
                  <a:pt x="6884" y="15971"/>
                  <a:pt x="6884" y="13567"/>
                </a:cubicBezTo>
                <a:cubicBezTo>
                  <a:pt x="6884" y="11510"/>
                  <a:pt x="6113" y="10507"/>
                  <a:pt x="5698" y="9969"/>
                </a:cubicBezTo>
                <a:cubicBezTo>
                  <a:pt x="5646" y="9902"/>
                  <a:pt x="5599" y="9842"/>
                  <a:pt x="5562" y="9786"/>
                </a:cubicBezTo>
                <a:cubicBezTo>
                  <a:pt x="5550" y="9769"/>
                  <a:pt x="5538" y="9752"/>
                  <a:pt x="5526" y="9735"/>
                </a:cubicBezTo>
                <a:cubicBezTo>
                  <a:pt x="5491" y="9662"/>
                  <a:pt x="5297" y="9177"/>
                  <a:pt x="5553" y="8011"/>
                </a:cubicBezTo>
                <a:cubicBezTo>
                  <a:pt x="5604" y="7777"/>
                  <a:pt x="5583" y="7531"/>
                  <a:pt x="5493" y="7312"/>
                </a:cubicBezTo>
                <a:cubicBezTo>
                  <a:pt x="5249" y="6721"/>
                  <a:pt x="4603" y="5151"/>
                  <a:pt x="5035" y="3988"/>
                </a:cubicBezTo>
                <a:cubicBezTo>
                  <a:pt x="5619" y="2411"/>
                  <a:pt x="6140" y="2099"/>
                  <a:pt x="7085" y="1642"/>
                </a:cubicBezTo>
                <a:cubicBezTo>
                  <a:pt x="7132" y="1619"/>
                  <a:pt x="7177" y="1592"/>
                  <a:pt x="7220" y="1562"/>
                </a:cubicBezTo>
                <a:cubicBezTo>
                  <a:pt x="7458" y="1393"/>
                  <a:pt x="8233" y="1080"/>
                  <a:pt x="9029" y="1080"/>
                </a:cubicBezTo>
                <a:cubicBezTo>
                  <a:pt x="9467" y="1080"/>
                  <a:pt x="9840" y="1172"/>
                  <a:pt x="10137" y="1353"/>
                </a:cubicBezTo>
                <a:cubicBezTo>
                  <a:pt x="10491" y="1569"/>
                  <a:pt x="10825" y="1968"/>
                  <a:pt x="11308" y="3213"/>
                </a:cubicBezTo>
                <a:cubicBezTo>
                  <a:pt x="11991" y="4974"/>
                  <a:pt x="11820" y="6477"/>
                  <a:pt x="11347" y="7186"/>
                </a:cubicBezTo>
                <a:cubicBezTo>
                  <a:pt x="11175" y="7442"/>
                  <a:pt x="11116" y="7769"/>
                  <a:pt x="11184" y="8078"/>
                </a:cubicBezTo>
                <a:cubicBezTo>
                  <a:pt x="11422" y="9164"/>
                  <a:pt x="11247" y="9602"/>
                  <a:pt x="11210" y="9679"/>
                </a:cubicBezTo>
                <a:cubicBezTo>
                  <a:pt x="11181" y="9712"/>
                  <a:pt x="11153" y="9748"/>
                  <a:pt x="11129" y="9786"/>
                </a:cubicBezTo>
                <a:cubicBezTo>
                  <a:pt x="11091" y="9842"/>
                  <a:pt x="11044" y="9902"/>
                  <a:pt x="10992" y="9969"/>
                </a:cubicBezTo>
                <a:cubicBezTo>
                  <a:pt x="10578" y="10507"/>
                  <a:pt x="9806" y="11510"/>
                  <a:pt x="9806" y="13567"/>
                </a:cubicBezTo>
                <a:cubicBezTo>
                  <a:pt x="9806" y="15972"/>
                  <a:pt x="11535" y="17087"/>
                  <a:pt x="12500" y="17361"/>
                </a:cubicBezTo>
                <a:cubicBezTo>
                  <a:pt x="13925" y="17916"/>
                  <a:pt x="15432" y="18665"/>
                  <a:pt x="15675" y="20520"/>
                </a:cubicBezTo>
                <a:cubicBezTo>
                  <a:pt x="15675" y="20520"/>
                  <a:pt x="1016" y="20520"/>
                  <a:pt x="1016" y="20520"/>
                </a:cubicBezTo>
                <a:close/>
                <a:moveTo>
                  <a:pt x="12782" y="16326"/>
                </a:moveTo>
                <a:cubicBezTo>
                  <a:pt x="12782" y="16326"/>
                  <a:pt x="10788" y="15813"/>
                  <a:pt x="10788" y="13567"/>
                </a:cubicBezTo>
                <a:cubicBezTo>
                  <a:pt x="10788" y="11595"/>
                  <a:pt x="11607" y="10900"/>
                  <a:pt x="11923" y="10420"/>
                </a:cubicBezTo>
                <a:cubicBezTo>
                  <a:pt x="11923" y="10420"/>
                  <a:pt x="12573" y="9806"/>
                  <a:pt x="12138" y="7825"/>
                </a:cubicBezTo>
                <a:cubicBezTo>
                  <a:pt x="12863" y="6740"/>
                  <a:pt x="12999" y="4821"/>
                  <a:pt x="12211" y="2789"/>
                </a:cubicBezTo>
                <a:cubicBezTo>
                  <a:pt x="11716" y="1514"/>
                  <a:pt x="11279" y="815"/>
                  <a:pt x="10613" y="409"/>
                </a:cubicBezTo>
                <a:cubicBezTo>
                  <a:pt x="10124" y="111"/>
                  <a:pt x="9569" y="0"/>
                  <a:pt x="9029" y="0"/>
                </a:cubicBezTo>
                <a:cubicBezTo>
                  <a:pt x="8023" y="0"/>
                  <a:pt x="7070" y="384"/>
                  <a:pt x="6690" y="653"/>
                </a:cubicBezTo>
                <a:cubicBezTo>
                  <a:pt x="5576" y="1192"/>
                  <a:pt x="4828" y="1688"/>
                  <a:pt x="4126" y="3579"/>
                </a:cubicBezTo>
                <a:cubicBezTo>
                  <a:pt x="3556" y="5114"/>
                  <a:pt x="4241" y="6891"/>
                  <a:pt x="4598" y="7757"/>
                </a:cubicBezTo>
                <a:cubicBezTo>
                  <a:pt x="4163" y="9739"/>
                  <a:pt x="4767" y="10420"/>
                  <a:pt x="4767" y="10420"/>
                </a:cubicBezTo>
                <a:cubicBezTo>
                  <a:pt x="5083" y="10900"/>
                  <a:pt x="5903" y="11595"/>
                  <a:pt x="5903" y="13567"/>
                </a:cubicBezTo>
                <a:cubicBezTo>
                  <a:pt x="5903" y="15813"/>
                  <a:pt x="3909" y="16326"/>
                  <a:pt x="3909" y="16326"/>
                </a:cubicBezTo>
                <a:cubicBezTo>
                  <a:pt x="2642" y="16817"/>
                  <a:pt x="0" y="17821"/>
                  <a:pt x="0" y="21060"/>
                </a:cubicBezTo>
                <a:cubicBezTo>
                  <a:pt x="0" y="21060"/>
                  <a:pt x="0" y="21600"/>
                  <a:pt x="491" y="21600"/>
                </a:cubicBezTo>
                <a:lnTo>
                  <a:pt x="16200" y="21600"/>
                </a:lnTo>
                <a:cubicBezTo>
                  <a:pt x="16691" y="21600"/>
                  <a:pt x="16691" y="21060"/>
                  <a:pt x="16691" y="21060"/>
                </a:cubicBezTo>
                <a:cubicBezTo>
                  <a:pt x="16691" y="17821"/>
                  <a:pt x="14048" y="16817"/>
                  <a:pt x="12782" y="16326"/>
                </a:cubicBezTo>
                <a:moveTo>
                  <a:pt x="18035" y="15774"/>
                </a:moveTo>
                <a:cubicBezTo>
                  <a:pt x="18035" y="15774"/>
                  <a:pt x="16217" y="15312"/>
                  <a:pt x="16217" y="13291"/>
                </a:cubicBezTo>
                <a:cubicBezTo>
                  <a:pt x="16217" y="11515"/>
                  <a:pt x="17087" y="10890"/>
                  <a:pt x="17376" y="10458"/>
                </a:cubicBezTo>
                <a:cubicBezTo>
                  <a:pt x="17376" y="10458"/>
                  <a:pt x="17968" y="9906"/>
                  <a:pt x="17572" y="8122"/>
                </a:cubicBezTo>
                <a:cubicBezTo>
                  <a:pt x="18232" y="7146"/>
                  <a:pt x="18387" y="5419"/>
                  <a:pt x="17669" y="3590"/>
                </a:cubicBezTo>
                <a:cubicBezTo>
                  <a:pt x="17218" y="2442"/>
                  <a:pt x="16666" y="1814"/>
                  <a:pt x="16059" y="1449"/>
                </a:cubicBezTo>
                <a:cubicBezTo>
                  <a:pt x="15612" y="1180"/>
                  <a:pt x="15107" y="1081"/>
                  <a:pt x="14614" y="1081"/>
                </a:cubicBezTo>
                <a:cubicBezTo>
                  <a:pt x="13880" y="1081"/>
                  <a:pt x="13182" y="1301"/>
                  <a:pt x="12753" y="1514"/>
                </a:cubicBezTo>
                <a:cubicBezTo>
                  <a:pt x="12878" y="1781"/>
                  <a:pt x="12997" y="2064"/>
                  <a:pt x="13115" y="2366"/>
                </a:cubicBezTo>
                <a:cubicBezTo>
                  <a:pt x="13131" y="2409"/>
                  <a:pt x="13143" y="2453"/>
                  <a:pt x="13159" y="2496"/>
                </a:cubicBezTo>
                <a:cubicBezTo>
                  <a:pt x="13436" y="2360"/>
                  <a:pt x="13994" y="2160"/>
                  <a:pt x="14614" y="2160"/>
                </a:cubicBezTo>
                <a:cubicBezTo>
                  <a:pt x="15001" y="2160"/>
                  <a:pt x="15328" y="2239"/>
                  <a:pt x="15588" y="2396"/>
                </a:cubicBezTo>
                <a:cubicBezTo>
                  <a:pt x="15893" y="2579"/>
                  <a:pt x="16347" y="2947"/>
                  <a:pt x="16767" y="4019"/>
                </a:cubicBezTo>
                <a:cubicBezTo>
                  <a:pt x="17366" y="5541"/>
                  <a:pt x="17207" y="6853"/>
                  <a:pt x="16784" y="7478"/>
                </a:cubicBezTo>
                <a:cubicBezTo>
                  <a:pt x="16610" y="7736"/>
                  <a:pt x="16549" y="8067"/>
                  <a:pt x="16618" y="8379"/>
                </a:cubicBezTo>
                <a:cubicBezTo>
                  <a:pt x="16817" y="9273"/>
                  <a:pt x="16689" y="9648"/>
                  <a:pt x="16656" y="9723"/>
                </a:cubicBezTo>
                <a:cubicBezTo>
                  <a:pt x="16631" y="9754"/>
                  <a:pt x="16607" y="9786"/>
                  <a:pt x="16584" y="9820"/>
                </a:cubicBezTo>
                <a:cubicBezTo>
                  <a:pt x="16565" y="9848"/>
                  <a:pt x="16497" y="9929"/>
                  <a:pt x="16447" y="9988"/>
                </a:cubicBezTo>
                <a:cubicBezTo>
                  <a:pt x="16023" y="10488"/>
                  <a:pt x="15236" y="11419"/>
                  <a:pt x="15236" y="13291"/>
                </a:cubicBezTo>
                <a:cubicBezTo>
                  <a:pt x="15236" y="15520"/>
                  <a:pt x="16851" y="16555"/>
                  <a:pt x="17757" y="16810"/>
                </a:cubicBezTo>
                <a:cubicBezTo>
                  <a:pt x="19050" y="17307"/>
                  <a:pt x="20311" y="17926"/>
                  <a:pt x="20570" y="19440"/>
                </a:cubicBezTo>
                <a:lnTo>
                  <a:pt x="17464" y="19440"/>
                </a:lnTo>
                <a:cubicBezTo>
                  <a:pt x="17553" y="19773"/>
                  <a:pt x="17615" y="20132"/>
                  <a:pt x="17645" y="20520"/>
                </a:cubicBezTo>
                <a:lnTo>
                  <a:pt x="21152" y="20520"/>
                </a:lnTo>
                <a:cubicBezTo>
                  <a:pt x="21600" y="20520"/>
                  <a:pt x="21600" y="20034"/>
                  <a:pt x="21600" y="20034"/>
                </a:cubicBezTo>
                <a:cubicBezTo>
                  <a:pt x="21600" y="17119"/>
                  <a:pt x="19191" y="16215"/>
                  <a:pt x="18035" y="15774"/>
                </a:cubicBezTo>
              </a:path>
            </a:pathLst>
          </a:custGeom>
          <a:solidFill>
            <a:schemeClr val="bg2">
              <a:lumMod val="50000"/>
            </a:schemeClr>
          </a:solidFill>
          <a:ln w="9525" cap="flat">
            <a:solidFill>
              <a:srgbClr val="FFFFFF"/>
            </a:solidFill>
            <a:prstDash val="solid"/>
            <a:round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62" name="Google Shape;432;p13">
            <a:extLst>
              <a:ext uri="{FF2B5EF4-FFF2-40B4-BE49-F238E27FC236}">
                <a16:creationId xmlns:a16="http://schemas.microsoft.com/office/drawing/2014/main" id="{6B6C7DEB-184D-AA04-583E-8EF8A9D675C5}"/>
              </a:ext>
            </a:extLst>
          </p:cNvPr>
          <p:cNvSpPr/>
          <p:nvPr/>
        </p:nvSpPr>
        <p:spPr>
          <a:xfrm>
            <a:off x="11431439" y="3879029"/>
            <a:ext cx="866777" cy="796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0520"/>
                </a:moveTo>
                <a:cubicBezTo>
                  <a:pt x="1258" y="18675"/>
                  <a:pt x="2752" y="17923"/>
                  <a:pt x="4191" y="17361"/>
                </a:cubicBezTo>
                <a:cubicBezTo>
                  <a:pt x="5156" y="17087"/>
                  <a:pt x="6884" y="15971"/>
                  <a:pt x="6884" y="13567"/>
                </a:cubicBezTo>
                <a:cubicBezTo>
                  <a:pt x="6884" y="11510"/>
                  <a:pt x="6113" y="10507"/>
                  <a:pt x="5698" y="9969"/>
                </a:cubicBezTo>
                <a:cubicBezTo>
                  <a:pt x="5646" y="9902"/>
                  <a:pt x="5599" y="9842"/>
                  <a:pt x="5562" y="9786"/>
                </a:cubicBezTo>
                <a:cubicBezTo>
                  <a:pt x="5550" y="9769"/>
                  <a:pt x="5538" y="9752"/>
                  <a:pt x="5526" y="9735"/>
                </a:cubicBezTo>
                <a:cubicBezTo>
                  <a:pt x="5491" y="9662"/>
                  <a:pt x="5297" y="9177"/>
                  <a:pt x="5553" y="8011"/>
                </a:cubicBezTo>
                <a:cubicBezTo>
                  <a:pt x="5604" y="7777"/>
                  <a:pt x="5583" y="7531"/>
                  <a:pt x="5493" y="7312"/>
                </a:cubicBezTo>
                <a:cubicBezTo>
                  <a:pt x="5249" y="6721"/>
                  <a:pt x="4603" y="5151"/>
                  <a:pt x="5035" y="3988"/>
                </a:cubicBezTo>
                <a:cubicBezTo>
                  <a:pt x="5619" y="2411"/>
                  <a:pt x="6140" y="2099"/>
                  <a:pt x="7085" y="1642"/>
                </a:cubicBezTo>
                <a:cubicBezTo>
                  <a:pt x="7132" y="1619"/>
                  <a:pt x="7177" y="1592"/>
                  <a:pt x="7220" y="1562"/>
                </a:cubicBezTo>
                <a:cubicBezTo>
                  <a:pt x="7458" y="1393"/>
                  <a:pt x="8233" y="1080"/>
                  <a:pt x="9029" y="1080"/>
                </a:cubicBezTo>
                <a:cubicBezTo>
                  <a:pt x="9467" y="1080"/>
                  <a:pt x="9840" y="1172"/>
                  <a:pt x="10137" y="1353"/>
                </a:cubicBezTo>
                <a:cubicBezTo>
                  <a:pt x="10491" y="1569"/>
                  <a:pt x="10825" y="1968"/>
                  <a:pt x="11308" y="3213"/>
                </a:cubicBezTo>
                <a:cubicBezTo>
                  <a:pt x="11991" y="4974"/>
                  <a:pt x="11820" y="6477"/>
                  <a:pt x="11347" y="7186"/>
                </a:cubicBezTo>
                <a:cubicBezTo>
                  <a:pt x="11175" y="7442"/>
                  <a:pt x="11116" y="7769"/>
                  <a:pt x="11184" y="8078"/>
                </a:cubicBezTo>
                <a:cubicBezTo>
                  <a:pt x="11422" y="9164"/>
                  <a:pt x="11247" y="9602"/>
                  <a:pt x="11210" y="9679"/>
                </a:cubicBezTo>
                <a:cubicBezTo>
                  <a:pt x="11181" y="9712"/>
                  <a:pt x="11153" y="9748"/>
                  <a:pt x="11129" y="9786"/>
                </a:cubicBezTo>
                <a:cubicBezTo>
                  <a:pt x="11091" y="9842"/>
                  <a:pt x="11044" y="9902"/>
                  <a:pt x="10992" y="9969"/>
                </a:cubicBezTo>
                <a:cubicBezTo>
                  <a:pt x="10578" y="10507"/>
                  <a:pt x="9806" y="11510"/>
                  <a:pt x="9806" y="13567"/>
                </a:cubicBezTo>
                <a:cubicBezTo>
                  <a:pt x="9806" y="15972"/>
                  <a:pt x="11535" y="17087"/>
                  <a:pt x="12500" y="17361"/>
                </a:cubicBezTo>
                <a:cubicBezTo>
                  <a:pt x="13925" y="17916"/>
                  <a:pt x="15432" y="18665"/>
                  <a:pt x="15675" y="20520"/>
                </a:cubicBezTo>
                <a:cubicBezTo>
                  <a:pt x="15675" y="20520"/>
                  <a:pt x="1016" y="20520"/>
                  <a:pt x="1016" y="20520"/>
                </a:cubicBezTo>
                <a:close/>
                <a:moveTo>
                  <a:pt x="12782" y="16326"/>
                </a:moveTo>
                <a:cubicBezTo>
                  <a:pt x="12782" y="16326"/>
                  <a:pt x="10788" y="15813"/>
                  <a:pt x="10788" y="13567"/>
                </a:cubicBezTo>
                <a:cubicBezTo>
                  <a:pt x="10788" y="11595"/>
                  <a:pt x="11607" y="10900"/>
                  <a:pt x="11923" y="10420"/>
                </a:cubicBezTo>
                <a:cubicBezTo>
                  <a:pt x="11923" y="10420"/>
                  <a:pt x="12573" y="9806"/>
                  <a:pt x="12138" y="7825"/>
                </a:cubicBezTo>
                <a:cubicBezTo>
                  <a:pt x="12863" y="6740"/>
                  <a:pt x="12999" y="4821"/>
                  <a:pt x="12211" y="2789"/>
                </a:cubicBezTo>
                <a:cubicBezTo>
                  <a:pt x="11716" y="1514"/>
                  <a:pt x="11279" y="815"/>
                  <a:pt x="10613" y="409"/>
                </a:cubicBezTo>
                <a:cubicBezTo>
                  <a:pt x="10124" y="111"/>
                  <a:pt x="9569" y="0"/>
                  <a:pt x="9029" y="0"/>
                </a:cubicBezTo>
                <a:cubicBezTo>
                  <a:pt x="8023" y="0"/>
                  <a:pt x="7070" y="384"/>
                  <a:pt x="6690" y="653"/>
                </a:cubicBezTo>
                <a:cubicBezTo>
                  <a:pt x="5576" y="1192"/>
                  <a:pt x="4828" y="1688"/>
                  <a:pt x="4126" y="3579"/>
                </a:cubicBezTo>
                <a:cubicBezTo>
                  <a:pt x="3556" y="5114"/>
                  <a:pt x="4241" y="6891"/>
                  <a:pt x="4598" y="7757"/>
                </a:cubicBezTo>
                <a:cubicBezTo>
                  <a:pt x="4163" y="9739"/>
                  <a:pt x="4767" y="10420"/>
                  <a:pt x="4767" y="10420"/>
                </a:cubicBezTo>
                <a:cubicBezTo>
                  <a:pt x="5083" y="10900"/>
                  <a:pt x="5903" y="11595"/>
                  <a:pt x="5903" y="13567"/>
                </a:cubicBezTo>
                <a:cubicBezTo>
                  <a:pt x="5903" y="15813"/>
                  <a:pt x="3909" y="16326"/>
                  <a:pt x="3909" y="16326"/>
                </a:cubicBezTo>
                <a:cubicBezTo>
                  <a:pt x="2642" y="16817"/>
                  <a:pt x="0" y="17821"/>
                  <a:pt x="0" y="21060"/>
                </a:cubicBezTo>
                <a:cubicBezTo>
                  <a:pt x="0" y="21060"/>
                  <a:pt x="0" y="21600"/>
                  <a:pt x="491" y="21600"/>
                </a:cubicBezTo>
                <a:lnTo>
                  <a:pt x="16200" y="21600"/>
                </a:lnTo>
                <a:cubicBezTo>
                  <a:pt x="16691" y="21600"/>
                  <a:pt x="16691" y="21060"/>
                  <a:pt x="16691" y="21060"/>
                </a:cubicBezTo>
                <a:cubicBezTo>
                  <a:pt x="16691" y="17821"/>
                  <a:pt x="14048" y="16817"/>
                  <a:pt x="12782" y="16326"/>
                </a:cubicBezTo>
                <a:moveTo>
                  <a:pt x="18035" y="15774"/>
                </a:moveTo>
                <a:cubicBezTo>
                  <a:pt x="18035" y="15774"/>
                  <a:pt x="16217" y="15312"/>
                  <a:pt x="16217" y="13291"/>
                </a:cubicBezTo>
                <a:cubicBezTo>
                  <a:pt x="16217" y="11515"/>
                  <a:pt x="17087" y="10890"/>
                  <a:pt x="17376" y="10458"/>
                </a:cubicBezTo>
                <a:cubicBezTo>
                  <a:pt x="17376" y="10458"/>
                  <a:pt x="17968" y="9906"/>
                  <a:pt x="17572" y="8122"/>
                </a:cubicBezTo>
                <a:cubicBezTo>
                  <a:pt x="18232" y="7146"/>
                  <a:pt x="18387" y="5419"/>
                  <a:pt x="17669" y="3590"/>
                </a:cubicBezTo>
                <a:cubicBezTo>
                  <a:pt x="17218" y="2442"/>
                  <a:pt x="16666" y="1814"/>
                  <a:pt x="16059" y="1449"/>
                </a:cubicBezTo>
                <a:cubicBezTo>
                  <a:pt x="15612" y="1180"/>
                  <a:pt x="15107" y="1081"/>
                  <a:pt x="14614" y="1081"/>
                </a:cubicBezTo>
                <a:cubicBezTo>
                  <a:pt x="13880" y="1081"/>
                  <a:pt x="13182" y="1301"/>
                  <a:pt x="12753" y="1514"/>
                </a:cubicBezTo>
                <a:cubicBezTo>
                  <a:pt x="12878" y="1781"/>
                  <a:pt x="12997" y="2064"/>
                  <a:pt x="13115" y="2366"/>
                </a:cubicBezTo>
                <a:cubicBezTo>
                  <a:pt x="13131" y="2409"/>
                  <a:pt x="13143" y="2453"/>
                  <a:pt x="13159" y="2496"/>
                </a:cubicBezTo>
                <a:cubicBezTo>
                  <a:pt x="13436" y="2360"/>
                  <a:pt x="13994" y="2160"/>
                  <a:pt x="14614" y="2160"/>
                </a:cubicBezTo>
                <a:cubicBezTo>
                  <a:pt x="15001" y="2160"/>
                  <a:pt x="15328" y="2239"/>
                  <a:pt x="15588" y="2396"/>
                </a:cubicBezTo>
                <a:cubicBezTo>
                  <a:pt x="15893" y="2579"/>
                  <a:pt x="16347" y="2947"/>
                  <a:pt x="16767" y="4019"/>
                </a:cubicBezTo>
                <a:cubicBezTo>
                  <a:pt x="17366" y="5541"/>
                  <a:pt x="17207" y="6853"/>
                  <a:pt x="16784" y="7478"/>
                </a:cubicBezTo>
                <a:cubicBezTo>
                  <a:pt x="16610" y="7736"/>
                  <a:pt x="16549" y="8067"/>
                  <a:pt x="16618" y="8379"/>
                </a:cubicBezTo>
                <a:cubicBezTo>
                  <a:pt x="16817" y="9273"/>
                  <a:pt x="16689" y="9648"/>
                  <a:pt x="16656" y="9723"/>
                </a:cubicBezTo>
                <a:cubicBezTo>
                  <a:pt x="16631" y="9754"/>
                  <a:pt x="16607" y="9786"/>
                  <a:pt x="16584" y="9820"/>
                </a:cubicBezTo>
                <a:cubicBezTo>
                  <a:pt x="16565" y="9848"/>
                  <a:pt x="16497" y="9929"/>
                  <a:pt x="16447" y="9988"/>
                </a:cubicBezTo>
                <a:cubicBezTo>
                  <a:pt x="16023" y="10488"/>
                  <a:pt x="15236" y="11419"/>
                  <a:pt x="15236" y="13291"/>
                </a:cubicBezTo>
                <a:cubicBezTo>
                  <a:pt x="15236" y="15520"/>
                  <a:pt x="16851" y="16555"/>
                  <a:pt x="17757" y="16810"/>
                </a:cubicBezTo>
                <a:cubicBezTo>
                  <a:pt x="19050" y="17307"/>
                  <a:pt x="20311" y="17926"/>
                  <a:pt x="20570" y="19440"/>
                </a:cubicBezTo>
                <a:lnTo>
                  <a:pt x="17464" y="19440"/>
                </a:lnTo>
                <a:cubicBezTo>
                  <a:pt x="17553" y="19773"/>
                  <a:pt x="17615" y="20132"/>
                  <a:pt x="17645" y="20520"/>
                </a:cubicBezTo>
                <a:lnTo>
                  <a:pt x="21152" y="20520"/>
                </a:lnTo>
                <a:cubicBezTo>
                  <a:pt x="21600" y="20520"/>
                  <a:pt x="21600" y="20034"/>
                  <a:pt x="21600" y="20034"/>
                </a:cubicBezTo>
                <a:cubicBezTo>
                  <a:pt x="21600" y="17119"/>
                  <a:pt x="19191" y="16215"/>
                  <a:pt x="18035" y="15774"/>
                </a:cubicBezTo>
              </a:path>
            </a:pathLst>
          </a:custGeom>
          <a:solidFill>
            <a:srgbClr val="FFFFFF"/>
          </a:solidFill>
          <a:ln w="9525" cap="flat">
            <a:solidFill>
              <a:srgbClr val="FFFFFF"/>
            </a:solidFill>
            <a:prstDash val="solid"/>
            <a:round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63" name="Google Shape;432;p13">
            <a:extLst>
              <a:ext uri="{FF2B5EF4-FFF2-40B4-BE49-F238E27FC236}">
                <a16:creationId xmlns:a16="http://schemas.microsoft.com/office/drawing/2014/main" id="{6DC362D8-5687-D23A-63A0-D64510350E04}"/>
              </a:ext>
            </a:extLst>
          </p:cNvPr>
          <p:cNvSpPr/>
          <p:nvPr/>
        </p:nvSpPr>
        <p:spPr>
          <a:xfrm>
            <a:off x="14829548" y="3910862"/>
            <a:ext cx="866777" cy="796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0520"/>
                </a:moveTo>
                <a:cubicBezTo>
                  <a:pt x="1258" y="18675"/>
                  <a:pt x="2752" y="17923"/>
                  <a:pt x="4191" y="17361"/>
                </a:cubicBezTo>
                <a:cubicBezTo>
                  <a:pt x="5156" y="17087"/>
                  <a:pt x="6884" y="15971"/>
                  <a:pt x="6884" y="13567"/>
                </a:cubicBezTo>
                <a:cubicBezTo>
                  <a:pt x="6884" y="11510"/>
                  <a:pt x="6113" y="10507"/>
                  <a:pt x="5698" y="9969"/>
                </a:cubicBezTo>
                <a:cubicBezTo>
                  <a:pt x="5646" y="9902"/>
                  <a:pt x="5599" y="9842"/>
                  <a:pt x="5562" y="9786"/>
                </a:cubicBezTo>
                <a:cubicBezTo>
                  <a:pt x="5550" y="9769"/>
                  <a:pt x="5538" y="9752"/>
                  <a:pt x="5526" y="9735"/>
                </a:cubicBezTo>
                <a:cubicBezTo>
                  <a:pt x="5491" y="9662"/>
                  <a:pt x="5297" y="9177"/>
                  <a:pt x="5553" y="8011"/>
                </a:cubicBezTo>
                <a:cubicBezTo>
                  <a:pt x="5604" y="7777"/>
                  <a:pt x="5583" y="7531"/>
                  <a:pt x="5493" y="7312"/>
                </a:cubicBezTo>
                <a:cubicBezTo>
                  <a:pt x="5249" y="6721"/>
                  <a:pt x="4603" y="5151"/>
                  <a:pt x="5035" y="3988"/>
                </a:cubicBezTo>
                <a:cubicBezTo>
                  <a:pt x="5619" y="2411"/>
                  <a:pt x="6140" y="2099"/>
                  <a:pt x="7085" y="1642"/>
                </a:cubicBezTo>
                <a:cubicBezTo>
                  <a:pt x="7132" y="1619"/>
                  <a:pt x="7177" y="1592"/>
                  <a:pt x="7220" y="1562"/>
                </a:cubicBezTo>
                <a:cubicBezTo>
                  <a:pt x="7458" y="1393"/>
                  <a:pt x="8233" y="1080"/>
                  <a:pt x="9029" y="1080"/>
                </a:cubicBezTo>
                <a:cubicBezTo>
                  <a:pt x="9467" y="1080"/>
                  <a:pt x="9840" y="1172"/>
                  <a:pt x="10137" y="1353"/>
                </a:cubicBezTo>
                <a:cubicBezTo>
                  <a:pt x="10491" y="1569"/>
                  <a:pt x="10825" y="1968"/>
                  <a:pt x="11308" y="3213"/>
                </a:cubicBezTo>
                <a:cubicBezTo>
                  <a:pt x="11991" y="4974"/>
                  <a:pt x="11820" y="6477"/>
                  <a:pt x="11347" y="7186"/>
                </a:cubicBezTo>
                <a:cubicBezTo>
                  <a:pt x="11175" y="7442"/>
                  <a:pt x="11116" y="7769"/>
                  <a:pt x="11184" y="8078"/>
                </a:cubicBezTo>
                <a:cubicBezTo>
                  <a:pt x="11422" y="9164"/>
                  <a:pt x="11247" y="9602"/>
                  <a:pt x="11210" y="9679"/>
                </a:cubicBezTo>
                <a:cubicBezTo>
                  <a:pt x="11181" y="9712"/>
                  <a:pt x="11153" y="9748"/>
                  <a:pt x="11129" y="9786"/>
                </a:cubicBezTo>
                <a:cubicBezTo>
                  <a:pt x="11091" y="9842"/>
                  <a:pt x="11044" y="9902"/>
                  <a:pt x="10992" y="9969"/>
                </a:cubicBezTo>
                <a:cubicBezTo>
                  <a:pt x="10578" y="10507"/>
                  <a:pt x="9806" y="11510"/>
                  <a:pt x="9806" y="13567"/>
                </a:cubicBezTo>
                <a:cubicBezTo>
                  <a:pt x="9806" y="15972"/>
                  <a:pt x="11535" y="17087"/>
                  <a:pt x="12500" y="17361"/>
                </a:cubicBezTo>
                <a:cubicBezTo>
                  <a:pt x="13925" y="17916"/>
                  <a:pt x="15432" y="18665"/>
                  <a:pt x="15675" y="20520"/>
                </a:cubicBezTo>
                <a:cubicBezTo>
                  <a:pt x="15675" y="20520"/>
                  <a:pt x="1016" y="20520"/>
                  <a:pt x="1016" y="20520"/>
                </a:cubicBezTo>
                <a:close/>
                <a:moveTo>
                  <a:pt x="12782" y="16326"/>
                </a:moveTo>
                <a:cubicBezTo>
                  <a:pt x="12782" y="16326"/>
                  <a:pt x="10788" y="15813"/>
                  <a:pt x="10788" y="13567"/>
                </a:cubicBezTo>
                <a:cubicBezTo>
                  <a:pt x="10788" y="11595"/>
                  <a:pt x="11607" y="10900"/>
                  <a:pt x="11923" y="10420"/>
                </a:cubicBezTo>
                <a:cubicBezTo>
                  <a:pt x="11923" y="10420"/>
                  <a:pt x="12573" y="9806"/>
                  <a:pt x="12138" y="7825"/>
                </a:cubicBezTo>
                <a:cubicBezTo>
                  <a:pt x="12863" y="6740"/>
                  <a:pt x="12999" y="4821"/>
                  <a:pt x="12211" y="2789"/>
                </a:cubicBezTo>
                <a:cubicBezTo>
                  <a:pt x="11716" y="1514"/>
                  <a:pt x="11279" y="815"/>
                  <a:pt x="10613" y="409"/>
                </a:cubicBezTo>
                <a:cubicBezTo>
                  <a:pt x="10124" y="111"/>
                  <a:pt x="9569" y="0"/>
                  <a:pt x="9029" y="0"/>
                </a:cubicBezTo>
                <a:cubicBezTo>
                  <a:pt x="8023" y="0"/>
                  <a:pt x="7070" y="384"/>
                  <a:pt x="6690" y="653"/>
                </a:cubicBezTo>
                <a:cubicBezTo>
                  <a:pt x="5576" y="1192"/>
                  <a:pt x="4828" y="1688"/>
                  <a:pt x="4126" y="3579"/>
                </a:cubicBezTo>
                <a:cubicBezTo>
                  <a:pt x="3556" y="5114"/>
                  <a:pt x="4241" y="6891"/>
                  <a:pt x="4598" y="7757"/>
                </a:cubicBezTo>
                <a:cubicBezTo>
                  <a:pt x="4163" y="9739"/>
                  <a:pt x="4767" y="10420"/>
                  <a:pt x="4767" y="10420"/>
                </a:cubicBezTo>
                <a:cubicBezTo>
                  <a:pt x="5083" y="10900"/>
                  <a:pt x="5903" y="11595"/>
                  <a:pt x="5903" y="13567"/>
                </a:cubicBezTo>
                <a:cubicBezTo>
                  <a:pt x="5903" y="15813"/>
                  <a:pt x="3909" y="16326"/>
                  <a:pt x="3909" y="16326"/>
                </a:cubicBezTo>
                <a:cubicBezTo>
                  <a:pt x="2642" y="16817"/>
                  <a:pt x="0" y="17821"/>
                  <a:pt x="0" y="21060"/>
                </a:cubicBezTo>
                <a:cubicBezTo>
                  <a:pt x="0" y="21060"/>
                  <a:pt x="0" y="21600"/>
                  <a:pt x="491" y="21600"/>
                </a:cubicBezTo>
                <a:lnTo>
                  <a:pt x="16200" y="21600"/>
                </a:lnTo>
                <a:cubicBezTo>
                  <a:pt x="16691" y="21600"/>
                  <a:pt x="16691" y="21060"/>
                  <a:pt x="16691" y="21060"/>
                </a:cubicBezTo>
                <a:cubicBezTo>
                  <a:pt x="16691" y="17821"/>
                  <a:pt x="14048" y="16817"/>
                  <a:pt x="12782" y="16326"/>
                </a:cubicBezTo>
                <a:moveTo>
                  <a:pt x="18035" y="15774"/>
                </a:moveTo>
                <a:cubicBezTo>
                  <a:pt x="18035" y="15774"/>
                  <a:pt x="16217" y="15312"/>
                  <a:pt x="16217" y="13291"/>
                </a:cubicBezTo>
                <a:cubicBezTo>
                  <a:pt x="16217" y="11515"/>
                  <a:pt x="17087" y="10890"/>
                  <a:pt x="17376" y="10458"/>
                </a:cubicBezTo>
                <a:cubicBezTo>
                  <a:pt x="17376" y="10458"/>
                  <a:pt x="17968" y="9906"/>
                  <a:pt x="17572" y="8122"/>
                </a:cubicBezTo>
                <a:cubicBezTo>
                  <a:pt x="18232" y="7146"/>
                  <a:pt x="18387" y="5419"/>
                  <a:pt x="17669" y="3590"/>
                </a:cubicBezTo>
                <a:cubicBezTo>
                  <a:pt x="17218" y="2442"/>
                  <a:pt x="16666" y="1814"/>
                  <a:pt x="16059" y="1449"/>
                </a:cubicBezTo>
                <a:cubicBezTo>
                  <a:pt x="15612" y="1180"/>
                  <a:pt x="15107" y="1081"/>
                  <a:pt x="14614" y="1081"/>
                </a:cubicBezTo>
                <a:cubicBezTo>
                  <a:pt x="13880" y="1081"/>
                  <a:pt x="13182" y="1301"/>
                  <a:pt x="12753" y="1514"/>
                </a:cubicBezTo>
                <a:cubicBezTo>
                  <a:pt x="12878" y="1781"/>
                  <a:pt x="12997" y="2064"/>
                  <a:pt x="13115" y="2366"/>
                </a:cubicBezTo>
                <a:cubicBezTo>
                  <a:pt x="13131" y="2409"/>
                  <a:pt x="13143" y="2453"/>
                  <a:pt x="13159" y="2496"/>
                </a:cubicBezTo>
                <a:cubicBezTo>
                  <a:pt x="13436" y="2360"/>
                  <a:pt x="13994" y="2160"/>
                  <a:pt x="14614" y="2160"/>
                </a:cubicBezTo>
                <a:cubicBezTo>
                  <a:pt x="15001" y="2160"/>
                  <a:pt x="15328" y="2239"/>
                  <a:pt x="15588" y="2396"/>
                </a:cubicBezTo>
                <a:cubicBezTo>
                  <a:pt x="15893" y="2579"/>
                  <a:pt x="16347" y="2947"/>
                  <a:pt x="16767" y="4019"/>
                </a:cubicBezTo>
                <a:cubicBezTo>
                  <a:pt x="17366" y="5541"/>
                  <a:pt x="17207" y="6853"/>
                  <a:pt x="16784" y="7478"/>
                </a:cubicBezTo>
                <a:cubicBezTo>
                  <a:pt x="16610" y="7736"/>
                  <a:pt x="16549" y="8067"/>
                  <a:pt x="16618" y="8379"/>
                </a:cubicBezTo>
                <a:cubicBezTo>
                  <a:pt x="16817" y="9273"/>
                  <a:pt x="16689" y="9648"/>
                  <a:pt x="16656" y="9723"/>
                </a:cubicBezTo>
                <a:cubicBezTo>
                  <a:pt x="16631" y="9754"/>
                  <a:pt x="16607" y="9786"/>
                  <a:pt x="16584" y="9820"/>
                </a:cubicBezTo>
                <a:cubicBezTo>
                  <a:pt x="16565" y="9848"/>
                  <a:pt x="16497" y="9929"/>
                  <a:pt x="16447" y="9988"/>
                </a:cubicBezTo>
                <a:cubicBezTo>
                  <a:pt x="16023" y="10488"/>
                  <a:pt x="15236" y="11419"/>
                  <a:pt x="15236" y="13291"/>
                </a:cubicBezTo>
                <a:cubicBezTo>
                  <a:pt x="15236" y="15520"/>
                  <a:pt x="16851" y="16555"/>
                  <a:pt x="17757" y="16810"/>
                </a:cubicBezTo>
                <a:cubicBezTo>
                  <a:pt x="19050" y="17307"/>
                  <a:pt x="20311" y="17926"/>
                  <a:pt x="20570" y="19440"/>
                </a:cubicBezTo>
                <a:lnTo>
                  <a:pt x="17464" y="19440"/>
                </a:lnTo>
                <a:cubicBezTo>
                  <a:pt x="17553" y="19773"/>
                  <a:pt x="17615" y="20132"/>
                  <a:pt x="17645" y="20520"/>
                </a:cubicBezTo>
                <a:lnTo>
                  <a:pt x="21152" y="20520"/>
                </a:lnTo>
                <a:cubicBezTo>
                  <a:pt x="21600" y="20520"/>
                  <a:pt x="21600" y="20034"/>
                  <a:pt x="21600" y="20034"/>
                </a:cubicBezTo>
                <a:cubicBezTo>
                  <a:pt x="21600" y="17119"/>
                  <a:pt x="19191" y="16215"/>
                  <a:pt x="18035" y="15774"/>
                </a:cubicBezTo>
              </a:path>
            </a:pathLst>
          </a:custGeom>
          <a:solidFill>
            <a:srgbClr val="FFFFFF"/>
          </a:solidFill>
          <a:ln w="9525" cap="flat">
            <a:solidFill>
              <a:srgbClr val="FFFFFF"/>
            </a:solidFill>
            <a:prstDash val="solid"/>
            <a:round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64" name="Google Shape;432;p13">
            <a:extLst>
              <a:ext uri="{FF2B5EF4-FFF2-40B4-BE49-F238E27FC236}">
                <a16:creationId xmlns:a16="http://schemas.microsoft.com/office/drawing/2014/main" id="{52CCECC9-58A7-1F06-C92A-941B4DD06675}"/>
              </a:ext>
            </a:extLst>
          </p:cNvPr>
          <p:cNvSpPr/>
          <p:nvPr/>
        </p:nvSpPr>
        <p:spPr>
          <a:xfrm>
            <a:off x="18482043" y="3893768"/>
            <a:ext cx="866777" cy="796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0520"/>
                </a:moveTo>
                <a:cubicBezTo>
                  <a:pt x="1258" y="18675"/>
                  <a:pt x="2752" y="17923"/>
                  <a:pt x="4191" y="17361"/>
                </a:cubicBezTo>
                <a:cubicBezTo>
                  <a:pt x="5156" y="17087"/>
                  <a:pt x="6884" y="15971"/>
                  <a:pt x="6884" y="13567"/>
                </a:cubicBezTo>
                <a:cubicBezTo>
                  <a:pt x="6884" y="11510"/>
                  <a:pt x="6113" y="10507"/>
                  <a:pt x="5698" y="9969"/>
                </a:cubicBezTo>
                <a:cubicBezTo>
                  <a:pt x="5646" y="9902"/>
                  <a:pt x="5599" y="9842"/>
                  <a:pt x="5562" y="9786"/>
                </a:cubicBezTo>
                <a:cubicBezTo>
                  <a:pt x="5550" y="9769"/>
                  <a:pt x="5538" y="9752"/>
                  <a:pt x="5526" y="9735"/>
                </a:cubicBezTo>
                <a:cubicBezTo>
                  <a:pt x="5491" y="9662"/>
                  <a:pt x="5297" y="9177"/>
                  <a:pt x="5553" y="8011"/>
                </a:cubicBezTo>
                <a:cubicBezTo>
                  <a:pt x="5604" y="7777"/>
                  <a:pt x="5583" y="7531"/>
                  <a:pt x="5493" y="7312"/>
                </a:cubicBezTo>
                <a:cubicBezTo>
                  <a:pt x="5249" y="6721"/>
                  <a:pt x="4603" y="5151"/>
                  <a:pt x="5035" y="3988"/>
                </a:cubicBezTo>
                <a:cubicBezTo>
                  <a:pt x="5619" y="2411"/>
                  <a:pt x="6140" y="2099"/>
                  <a:pt x="7085" y="1642"/>
                </a:cubicBezTo>
                <a:cubicBezTo>
                  <a:pt x="7132" y="1619"/>
                  <a:pt x="7177" y="1592"/>
                  <a:pt x="7220" y="1562"/>
                </a:cubicBezTo>
                <a:cubicBezTo>
                  <a:pt x="7458" y="1393"/>
                  <a:pt x="8233" y="1080"/>
                  <a:pt x="9029" y="1080"/>
                </a:cubicBezTo>
                <a:cubicBezTo>
                  <a:pt x="9467" y="1080"/>
                  <a:pt x="9840" y="1172"/>
                  <a:pt x="10137" y="1353"/>
                </a:cubicBezTo>
                <a:cubicBezTo>
                  <a:pt x="10491" y="1569"/>
                  <a:pt x="10825" y="1968"/>
                  <a:pt x="11308" y="3213"/>
                </a:cubicBezTo>
                <a:cubicBezTo>
                  <a:pt x="11991" y="4974"/>
                  <a:pt x="11820" y="6477"/>
                  <a:pt x="11347" y="7186"/>
                </a:cubicBezTo>
                <a:cubicBezTo>
                  <a:pt x="11175" y="7442"/>
                  <a:pt x="11116" y="7769"/>
                  <a:pt x="11184" y="8078"/>
                </a:cubicBezTo>
                <a:cubicBezTo>
                  <a:pt x="11422" y="9164"/>
                  <a:pt x="11247" y="9602"/>
                  <a:pt x="11210" y="9679"/>
                </a:cubicBezTo>
                <a:cubicBezTo>
                  <a:pt x="11181" y="9712"/>
                  <a:pt x="11153" y="9748"/>
                  <a:pt x="11129" y="9786"/>
                </a:cubicBezTo>
                <a:cubicBezTo>
                  <a:pt x="11091" y="9842"/>
                  <a:pt x="11044" y="9902"/>
                  <a:pt x="10992" y="9969"/>
                </a:cubicBezTo>
                <a:cubicBezTo>
                  <a:pt x="10578" y="10507"/>
                  <a:pt x="9806" y="11510"/>
                  <a:pt x="9806" y="13567"/>
                </a:cubicBezTo>
                <a:cubicBezTo>
                  <a:pt x="9806" y="15972"/>
                  <a:pt x="11535" y="17087"/>
                  <a:pt x="12500" y="17361"/>
                </a:cubicBezTo>
                <a:cubicBezTo>
                  <a:pt x="13925" y="17916"/>
                  <a:pt x="15432" y="18665"/>
                  <a:pt x="15675" y="20520"/>
                </a:cubicBezTo>
                <a:cubicBezTo>
                  <a:pt x="15675" y="20520"/>
                  <a:pt x="1016" y="20520"/>
                  <a:pt x="1016" y="20520"/>
                </a:cubicBezTo>
                <a:close/>
                <a:moveTo>
                  <a:pt x="12782" y="16326"/>
                </a:moveTo>
                <a:cubicBezTo>
                  <a:pt x="12782" y="16326"/>
                  <a:pt x="10788" y="15813"/>
                  <a:pt x="10788" y="13567"/>
                </a:cubicBezTo>
                <a:cubicBezTo>
                  <a:pt x="10788" y="11595"/>
                  <a:pt x="11607" y="10900"/>
                  <a:pt x="11923" y="10420"/>
                </a:cubicBezTo>
                <a:cubicBezTo>
                  <a:pt x="11923" y="10420"/>
                  <a:pt x="12573" y="9806"/>
                  <a:pt x="12138" y="7825"/>
                </a:cubicBezTo>
                <a:cubicBezTo>
                  <a:pt x="12863" y="6740"/>
                  <a:pt x="12999" y="4821"/>
                  <a:pt x="12211" y="2789"/>
                </a:cubicBezTo>
                <a:cubicBezTo>
                  <a:pt x="11716" y="1514"/>
                  <a:pt x="11279" y="815"/>
                  <a:pt x="10613" y="409"/>
                </a:cubicBezTo>
                <a:cubicBezTo>
                  <a:pt x="10124" y="111"/>
                  <a:pt x="9569" y="0"/>
                  <a:pt x="9029" y="0"/>
                </a:cubicBezTo>
                <a:cubicBezTo>
                  <a:pt x="8023" y="0"/>
                  <a:pt x="7070" y="384"/>
                  <a:pt x="6690" y="653"/>
                </a:cubicBezTo>
                <a:cubicBezTo>
                  <a:pt x="5576" y="1192"/>
                  <a:pt x="4828" y="1688"/>
                  <a:pt x="4126" y="3579"/>
                </a:cubicBezTo>
                <a:cubicBezTo>
                  <a:pt x="3556" y="5114"/>
                  <a:pt x="4241" y="6891"/>
                  <a:pt x="4598" y="7757"/>
                </a:cubicBezTo>
                <a:cubicBezTo>
                  <a:pt x="4163" y="9739"/>
                  <a:pt x="4767" y="10420"/>
                  <a:pt x="4767" y="10420"/>
                </a:cubicBezTo>
                <a:cubicBezTo>
                  <a:pt x="5083" y="10900"/>
                  <a:pt x="5903" y="11595"/>
                  <a:pt x="5903" y="13567"/>
                </a:cubicBezTo>
                <a:cubicBezTo>
                  <a:pt x="5903" y="15813"/>
                  <a:pt x="3909" y="16326"/>
                  <a:pt x="3909" y="16326"/>
                </a:cubicBezTo>
                <a:cubicBezTo>
                  <a:pt x="2642" y="16817"/>
                  <a:pt x="0" y="17821"/>
                  <a:pt x="0" y="21060"/>
                </a:cubicBezTo>
                <a:cubicBezTo>
                  <a:pt x="0" y="21060"/>
                  <a:pt x="0" y="21600"/>
                  <a:pt x="491" y="21600"/>
                </a:cubicBezTo>
                <a:lnTo>
                  <a:pt x="16200" y="21600"/>
                </a:lnTo>
                <a:cubicBezTo>
                  <a:pt x="16691" y="21600"/>
                  <a:pt x="16691" y="21060"/>
                  <a:pt x="16691" y="21060"/>
                </a:cubicBezTo>
                <a:cubicBezTo>
                  <a:pt x="16691" y="17821"/>
                  <a:pt x="14048" y="16817"/>
                  <a:pt x="12782" y="16326"/>
                </a:cubicBezTo>
                <a:moveTo>
                  <a:pt x="18035" y="15774"/>
                </a:moveTo>
                <a:cubicBezTo>
                  <a:pt x="18035" y="15774"/>
                  <a:pt x="16217" y="15312"/>
                  <a:pt x="16217" y="13291"/>
                </a:cubicBezTo>
                <a:cubicBezTo>
                  <a:pt x="16217" y="11515"/>
                  <a:pt x="17087" y="10890"/>
                  <a:pt x="17376" y="10458"/>
                </a:cubicBezTo>
                <a:cubicBezTo>
                  <a:pt x="17376" y="10458"/>
                  <a:pt x="17968" y="9906"/>
                  <a:pt x="17572" y="8122"/>
                </a:cubicBezTo>
                <a:cubicBezTo>
                  <a:pt x="18232" y="7146"/>
                  <a:pt x="18387" y="5419"/>
                  <a:pt x="17669" y="3590"/>
                </a:cubicBezTo>
                <a:cubicBezTo>
                  <a:pt x="17218" y="2442"/>
                  <a:pt x="16666" y="1814"/>
                  <a:pt x="16059" y="1449"/>
                </a:cubicBezTo>
                <a:cubicBezTo>
                  <a:pt x="15612" y="1180"/>
                  <a:pt x="15107" y="1081"/>
                  <a:pt x="14614" y="1081"/>
                </a:cubicBezTo>
                <a:cubicBezTo>
                  <a:pt x="13880" y="1081"/>
                  <a:pt x="13182" y="1301"/>
                  <a:pt x="12753" y="1514"/>
                </a:cubicBezTo>
                <a:cubicBezTo>
                  <a:pt x="12878" y="1781"/>
                  <a:pt x="12997" y="2064"/>
                  <a:pt x="13115" y="2366"/>
                </a:cubicBezTo>
                <a:cubicBezTo>
                  <a:pt x="13131" y="2409"/>
                  <a:pt x="13143" y="2453"/>
                  <a:pt x="13159" y="2496"/>
                </a:cubicBezTo>
                <a:cubicBezTo>
                  <a:pt x="13436" y="2360"/>
                  <a:pt x="13994" y="2160"/>
                  <a:pt x="14614" y="2160"/>
                </a:cubicBezTo>
                <a:cubicBezTo>
                  <a:pt x="15001" y="2160"/>
                  <a:pt x="15328" y="2239"/>
                  <a:pt x="15588" y="2396"/>
                </a:cubicBezTo>
                <a:cubicBezTo>
                  <a:pt x="15893" y="2579"/>
                  <a:pt x="16347" y="2947"/>
                  <a:pt x="16767" y="4019"/>
                </a:cubicBezTo>
                <a:cubicBezTo>
                  <a:pt x="17366" y="5541"/>
                  <a:pt x="17207" y="6853"/>
                  <a:pt x="16784" y="7478"/>
                </a:cubicBezTo>
                <a:cubicBezTo>
                  <a:pt x="16610" y="7736"/>
                  <a:pt x="16549" y="8067"/>
                  <a:pt x="16618" y="8379"/>
                </a:cubicBezTo>
                <a:cubicBezTo>
                  <a:pt x="16817" y="9273"/>
                  <a:pt x="16689" y="9648"/>
                  <a:pt x="16656" y="9723"/>
                </a:cubicBezTo>
                <a:cubicBezTo>
                  <a:pt x="16631" y="9754"/>
                  <a:pt x="16607" y="9786"/>
                  <a:pt x="16584" y="9820"/>
                </a:cubicBezTo>
                <a:cubicBezTo>
                  <a:pt x="16565" y="9848"/>
                  <a:pt x="16497" y="9929"/>
                  <a:pt x="16447" y="9988"/>
                </a:cubicBezTo>
                <a:cubicBezTo>
                  <a:pt x="16023" y="10488"/>
                  <a:pt x="15236" y="11419"/>
                  <a:pt x="15236" y="13291"/>
                </a:cubicBezTo>
                <a:cubicBezTo>
                  <a:pt x="15236" y="15520"/>
                  <a:pt x="16851" y="16555"/>
                  <a:pt x="17757" y="16810"/>
                </a:cubicBezTo>
                <a:cubicBezTo>
                  <a:pt x="19050" y="17307"/>
                  <a:pt x="20311" y="17926"/>
                  <a:pt x="20570" y="19440"/>
                </a:cubicBezTo>
                <a:lnTo>
                  <a:pt x="17464" y="19440"/>
                </a:lnTo>
                <a:cubicBezTo>
                  <a:pt x="17553" y="19773"/>
                  <a:pt x="17615" y="20132"/>
                  <a:pt x="17645" y="20520"/>
                </a:cubicBezTo>
                <a:lnTo>
                  <a:pt x="21152" y="20520"/>
                </a:lnTo>
                <a:cubicBezTo>
                  <a:pt x="21600" y="20520"/>
                  <a:pt x="21600" y="20034"/>
                  <a:pt x="21600" y="20034"/>
                </a:cubicBezTo>
                <a:cubicBezTo>
                  <a:pt x="21600" y="17119"/>
                  <a:pt x="19191" y="16215"/>
                  <a:pt x="18035" y="15774"/>
                </a:cubicBezTo>
              </a:path>
            </a:pathLst>
          </a:custGeom>
          <a:solidFill>
            <a:srgbClr val="FFFFFF"/>
          </a:solidFill>
          <a:ln w="9525" cap="flat">
            <a:solidFill>
              <a:srgbClr val="FFFFFF"/>
            </a:solidFill>
            <a:prstDash val="solid"/>
            <a:round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" name="Google Shape;421;p13">
            <a:extLst>
              <a:ext uri="{FF2B5EF4-FFF2-40B4-BE49-F238E27FC236}">
                <a16:creationId xmlns:a16="http://schemas.microsoft.com/office/drawing/2014/main" id="{9C8135B6-876E-6CFC-BC28-B56D9BCECF6A}"/>
              </a:ext>
            </a:extLst>
          </p:cNvPr>
          <p:cNvSpPr/>
          <p:nvPr/>
        </p:nvSpPr>
        <p:spPr>
          <a:xfrm rot="5400000">
            <a:off x="3267307" y="9493529"/>
            <a:ext cx="1584326" cy="13620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4655" y="0"/>
                </a:lnTo>
                <a:lnTo>
                  <a:pt x="16945" y="0"/>
                </a:lnTo>
                <a:lnTo>
                  <a:pt x="21600" y="10800"/>
                </a:lnTo>
                <a:lnTo>
                  <a:pt x="16945" y="21600"/>
                </a:lnTo>
                <a:lnTo>
                  <a:pt x="4655" y="21600"/>
                </a:lnTo>
                <a:lnTo>
                  <a:pt x="0" y="10800"/>
                </a:lnTo>
                <a:close/>
              </a:path>
            </a:pathLst>
          </a:custGeom>
          <a:solidFill>
            <a:srgbClr val="DD685C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grpSp>
        <p:nvGrpSpPr>
          <p:cNvPr id="5" name="Gruppo">
            <a:extLst>
              <a:ext uri="{FF2B5EF4-FFF2-40B4-BE49-F238E27FC236}">
                <a16:creationId xmlns:a16="http://schemas.microsoft.com/office/drawing/2014/main" id="{62658540-725F-C14F-0A3C-FF9B6E29C764}"/>
              </a:ext>
            </a:extLst>
          </p:cNvPr>
          <p:cNvGrpSpPr/>
          <p:nvPr/>
        </p:nvGrpSpPr>
        <p:grpSpPr>
          <a:xfrm>
            <a:off x="17032524" y="9382403"/>
            <a:ext cx="1362077" cy="1584327"/>
            <a:chOff x="357187" y="0"/>
            <a:chExt cx="1362076" cy="1584326"/>
          </a:xfrm>
        </p:grpSpPr>
        <p:sp>
          <p:nvSpPr>
            <p:cNvPr id="6" name="Google Shape;426;p13">
              <a:extLst>
                <a:ext uri="{FF2B5EF4-FFF2-40B4-BE49-F238E27FC236}">
                  <a16:creationId xmlns:a16="http://schemas.microsoft.com/office/drawing/2014/main" id="{01F96CEC-F3A5-70CD-72C4-17888F644931}"/>
                </a:ext>
              </a:extLst>
            </p:cNvPr>
            <p:cNvSpPr/>
            <p:nvPr/>
          </p:nvSpPr>
          <p:spPr>
            <a:xfrm rot="5400000">
              <a:off x="246062" y="111125"/>
              <a:ext cx="1584326" cy="1362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4655" y="0"/>
                  </a:lnTo>
                  <a:lnTo>
                    <a:pt x="16945" y="0"/>
                  </a:lnTo>
                  <a:lnTo>
                    <a:pt x="21600" y="10800"/>
                  </a:lnTo>
                  <a:lnTo>
                    <a:pt x="16945" y="21600"/>
                  </a:lnTo>
                  <a:lnTo>
                    <a:pt x="4655" y="21600"/>
                  </a:lnTo>
                  <a:lnTo>
                    <a:pt x="0" y="10800"/>
                  </a:lnTo>
                  <a:close/>
                </a:path>
              </a:pathLst>
            </a:custGeom>
            <a:solidFill>
              <a:srgbClr val="DD685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" name="Google Shape;432;p13">
              <a:extLst>
                <a:ext uri="{FF2B5EF4-FFF2-40B4-BE49-F238E27FC236}">
                  <a16:creationId xmlns:a16="http://schemas.microsoft.com/office/drawing/2014/main" id="{AE8D2FBD-5D65-36B1-DA36-27172C60E218}"/>
                </a:ext>
              </a:extLst>
            </p:cNvPr>
            <p:cNvSpPr/>
            <p:nvPr/>
          </p:nvSpPr>
          <p:spPr>
            <a:xfrm>
              <a:off x="592137" y="388936"/>
              <a:ext cx="866776" cy="79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6" y="20520"/>
                  </a:moveTo>
                  <a:cubicBezTo>
                    <a:pt x="1258" y="18675"/>
                    <a:pt x="2752" y="17923"/>
                    <a:pt x="4191" y="17361"/>
                  </a:cubicBezTo>
                  <a:cubicBezTo>
                    <a:pt x="5156" y="17087"/>
                    <a:pt x="6884" y="15971"/>
                    <a:pt x="6884" y="13567"/>
                  </a:cubicBezTo>
                  <a:cubicBezTo>
                    <a:pt x="6884" y="11510"/>
                    <a:pt x="6113" y="10507"/>
                    <a:pt x="5698" y="9969"/>
                  </a:cubicBezTo>
                  <a:cubicBezTo>
                    <a:pt x="5646" y="9902"/>
                    <a:pt x="5599" y="9842"/>
                    <a:pt x="5562" y="9786"/>
                  </a:cubicBezTo>
                  <a:cubicBezTo>
                    <a:pt x="5550" y="9769"/>
                    <a:pt x="5538" y="9752"/>
                    <a:pt x="5526" y="9735"/>
                  </a:cubicBezTo>
                  <a:cubicBezTo>
                    <a:pt x="5491" y="9662"/>
                    <a:pt x="5297" y="9177"/>
                    <a:pt x="5553" y="8011"/>
                  </a:cubicBezTo>
                  <a:cubicBezTo>
                    <a:pt x="5604" y="7777"/>
                    <a:pt x="5583" y="7531"/>
                    <a:pt x="5493" y="7312"/>
                  </a:cubicBezTo>
                  <a:cubicBezTo>
                    <a:pt x="5249" y="6721"/>
                    <a:pt x="4603" y="5151"/>
                    <a:pt x="5035" y="3988"/>
                  </a:cubicBezTo>
                  <a:cubicBezTo>
                    <a:pt x="5619" y="2411"/>
                    <a:pt x="6140" y="2099"/>
                    <a:pt x="7085" y="1642"/>
                  </a:cubicBezTo>
                  <a:cubicBezTo>
                    <a:pt x="7132" y="1619"/>
                    <a:pt x="7177" y="1592"/>
                    <a:pt x="7220" y="1562"/>
                  </a:cubicBezTo>
                  <a:cubicBezTo>
                    <a:pt x="7458" y="1393"/>
                    <a:pt x="8233" y="1080"/>
                    <a:pt x="9029" y="1080"/>
                  </a:cubicBezTo>
                  <a:cubicBezTo>
                    <a:pt x="9467" y="1080"/>
                    <a:pt x="9840" y="1172"/>
                    <a:pt x="10137" y="1353"/>
                  </a:cubicBezTo>
                  <a:cubicBezTo>
                    <a:pt x="10491" y="1569"/>
                    <a:pt x="10825" y="1968"/>
                    <a:pt x="11308" y="3213"/>
                  </a:cubicBezTo>
                  <a:cubicBezTo>
                    <a:pt x="11991" y="4974"/>
                    <a:pt x="11820" y="6477"/>
                    <a:pt x="11347" y="7186"/>
                  </a:cubicBezTo>
                  <a:cubicBezTo>
                    <a:pt x="11175" y="7442"/>
                    <a:pt x="11116" y="7769"/>
                    <a:pt x="11184" y="8078"/>
                  </a:cubicBezTo>
                  <a:cubicBezTo>
                    <a:pt x="11422" y="9164"/>
                    <a:pt x="11247" y="9602"/>
                    <a:pt x="11210" y="9679"/>
                  </a:cubicBezTo>
                  <a:cubicBezTo>
                    <a:pt x="11181" y="9712"/>
                    <a:pt x="11153" y="9748"/>
                    <a:pt x="11129" y="9786"/>
                  </a:cubicBezTo>
                  <a:cubicBezTo>
                    <a:pt x="11091" y="9842"/>
                    <a:pt x="11044" y="9902"/>
                    <a:pt x="10992" y="9969"/>
                  </a:cubicBezTo>
                  <a:cubicBezTo>
                    <a:pt x="10578" y="10507"/>
                    <a:pt x="9806" y="11510"/>
                    <a:pt x="9806" y="13567"/>
                  </a:cubicBezTo>
                  <a:cubicBezTo>
                    <a:pt x="9806" y="15972"/>
                    <a:pt x="11535" y="17087"/>
                    <a:pt x="12500" y="17361"/>
                  </a:cubicBezTo>
                  <a:cubicBezTo>
                    <a:pt x="13925" y="17916"/>
                    <a:pt x="15432" y="18665"/>
                    <a:pt x="15675" y="20520"/>
                  </a:cubicBezTo>
                  <a:cubicBezTo>
                    <a:pt x="15675" y="20520"/>
                    <a:pt x="1016" y="20520"/>
                    <a:pt x="1016" y="20520"/>
                  </a:cubicBezTo>
                  <a:close/>
                  <a:moveTo>
                    <a:pt x="12782" y="16326"/>
                  </a:moveTo>
                  <a:cubicBezTo>
                    <a:pt x="12782" y="16326"/>
                    <a:pt x="10788" y="15813"/>
                    <a:pt x="10788" y="13567"/>
                  </a:cubicBezTo>
                  <a:cubicBezTo>
                    <a:pt x="10788" y="11595"/>
                    <a:pt x="11607" y="10900"/>
                    <a:pt x="11923" y="10420"/>
                  </a:cubicBezTo>
                  <a:cubicBezTo>
                    <a:pt x="11923" y="10420"/>
                    <a:pt x="12573" y="9806"/>
                    <a:pt x="12138" y="7825"/>
                  </a:cubicBezTo>
                  <a:cubicBezTo>
                    <a:pt x="12863" y="6740"/>
                    <a:pt x="12999" y="4821"/>
                    <a:pt x="12211" y="2789"/>
                  </a:cubicBezTo>
                  <a:cubicBezTo>
                    <a:pt x="11716" y="1514"/>
                    <a:pt x="11279" y="815"/>
                    <a:pt x="10613" y="409"/>
                  </a:cubicBezTo>
                  <a:cubicBezTo>
                    <a:pt x="10124" y="111"/>
                    <a:pt x="9569" y="0"/>
                    <a:pt x="9029" y="0"/>
                  </a:cubicBezTo>
                  <a:cubicBezTo>
                    <a:pt x="8023" y="0"/>
                    <a:pt x="7070" y="384"/>
                    <a:pt x="6690" y="653"/>
                  </a:cubicBezTo>
                  <a:cubicBezTo>
                    <a:pt x="5576" y="1192"/>
                    <a:pt x="4828" y="1688"/>
                    <a:pt x="4126" y="3579"/>
                  </a:cubicBezTo>
                  <a:cubicBezTo>
                    <a:pt x="3556" y="5114"/>
                    <a:pt x="4241" y="6891"/>
                    <a:pt x="4598" y="7757"/>
                  </a:cubicBezTo>
                  <a:cubicBezTo>
                    <a:pt x="4163" y="9739"/>
                    <a:pt x="4767" y="10420"/>
                    <a:pt x="4767" y="10420"/>
                  </a:cubicBezTo>
                  <a:cubicBezTo>
                    <a:pt x="5083" y="10900"/>
                    <a:pt x="5903" y="11595"/>
                    <a:pt x="5903" y="13567"/>
                  </a:cubicBezTo>
                  <a:cubicBezTo>
                    <a:pt x="5903" y="15813"/>
                    <a:pt x="3909" y="16326"/>
                    <a:pt x="3909" y="16326"/>
                  </a:cubicBezTo>
                  <a:cubicBezTo>
                    <a:pt x="2642" y="16817"/>
                    <a:pt x="0" y="17821"/>
                    <a:pt x="0" y="21060"/>
                  </a:cubicBezTo>
                  <a:cubicBezTo>
                    <a:pt x="0" y="21060"/>
                    <a:pt x="0" y="21600"/>
                    <a:pt x="491" y="21600"/>
                  </a:cubicBezTo>
                  <a:lnTo>
                    <a:pt x="16200" y="21600"/>
                  </a:lnTo>
                  <a:cubicBezTo>
                    <a:pt x="16691" y="21600"/>
                    <a:pt x="16691" y="21060"/>
                    <a:pt x="16691" y="21060"/>
                  </a:cubicBezTo>
                  <a:cubicBezTo>
                    <a:pt x="16691" y="17821"/>
                    <a:pt x="14048" y="16817"/>
                    <a:pt x="12782" y="16326"/>
                  </a:cubicBezTo>
                  <a:moveTo>
                    <a:pt x="18035" y="15774"/>
                  </a:moveTo>
                  <a:cubicBezTo>
                    <a:pt x="18035" y="15774"/>
                    <a:pt x="16217" y="15312"/>
                    <a:pt x="16217" y="13291"/>
                  </a:cubicBezTo>
                  <a:cubicBezTo>
                    <a:pt x="16217" y="11515"/>
                    <a:pt x="17087" y="10890"/>
                    <a:pt x="17376" y="10458"/>
                  </a:cubicBezTo>
                  <a:cubicBezTo>
                    <a:pt x="17376" y="10458"/>
                    <a:pt x="17968" y="9906"/>
                    <a:pt x="17572" y="8122"/>
                  </a:cubicBezTo>
                  <a:cubicBezTo>
                    <a:pt x="18232" y="7146"/>
                    <a:pt x="18387" y="5419"/>
                    <a:pt x="17669" y="3590"/>
                  </a:cubicBezTo>
                  <a:cubicBezTo>
                    <a:pt x="17218" y="2442"/>
                    <a:pt x="16666" y="1814"/>
                    <a:pt x="16059" y="1449"/>
                  </a:cubicBezTo>
                  <a:cubicBezTo>
                    <a:pt x="15612" y="1180"/>
                    <a:pt x="15107" y="1081"/>
                    <a:pt x="14614" y="1081"/>
                  </a:cubicBezTo>
                  <a:cubicBezTo>
                    <a:pt x="13880" y="1081"/>
                    <a:pt x="13182" y="1301"/>
                    <a:pt x="12753" y="1514"/>
                  </a:cubicBezTo>
                  <a:cubicBezTo>
                    <a:pt x="12878" y="1781"/>
                    <a:pt x="12997" y="2064"/>
                    <a:pt x="13115" y="2366"/>
                  </a:cubicBezTo>
                  <a:cubicBezTo>
                    <a:pt x="13131" y="2409"/>
                    <a:pt x="13143" y="2453"/>
                    <a:pt x="13159" y="2496"/>
                  </a:cubicBezTo>
                  <a:cubicBezTo>
                    <a:pt x="13436" y="2360"/>
                    <a:pt x="13994" y="2160"/>
                    <a:pt x="14614" y="2160"/>
                  </a:cubicBezTo>
                  <a:cubicBezTo>
                    <a:pt x="15001" y="2160"/>
                    <a:pt x="15328" y="2239"/>
                    <a:pt x="15588" y="2396"/>
                  </a:cubicBezTo>
                  <a:cubicBezTo>
                    <a:pt x="15893" y="2579"/>
                    <a:pt x="16347" y="2947"/>
                    <a:pt x="16767" y="4019"/>
                  </a:cubicBezTo>
                  <a:cubicBezTo>
                    <a:pt x="17366" y="5541"/>
                    <a:pt x="17207" y="6853"/>
                    <a:pt x="16784" y="7478"/>
                  </a:cubicBezTo>
                  <a:cubicBezTo>
                    <a:pt x="16610" y="7736"/>
                    <a:pt x="16549" y="8067"/>
                    <a:pt x="16618" y="8379"/>
                  </a:cubicBezTo>
                  <a:cubicBezTo>
                    <a:pt x="16817" y="9273"/>
                    <a:pt x="16689" y="9648"/>
                    <a:pt x="16656" y="9723"/>
                  </a:cubicBezTo>
                  <a:cubicBezTo>
                    <a:pt x="16631" y="9754"/>
                    <a:pt x="16607" y="9786"/>
                    <a:pt x="16584" y="9820"/>
                  </a:cubicBezTo>
                  <a:cubicBezTo>
                    <a:pt x="16565" y="9848"/>
                    <a:pt x="16497" y="9929"/>
                    <a:pt x="16447" y="9988"/>
                  </a:cubicBezTo>
                  <a:cubicBezTo>
                    <a:pt x="16023" y="10488"/>
                    <a:pt x="15236" y="11419"/>
                    <a:pt x="15236" y="13291"/>
                  </a:cubicBezTo>
                  <a:cubicBezTo>
                    <a:pt x="15236" y="15520"/>
                    <a:pt x="16851" y="16555"/>
                    <a:pt x="17757" y="16810"/>
                  </a:cubicBezTo>
                  <a:cubicBezTo>
                    <a:pt x="19050" y="17307"/>
                    <a:pt x="20311" y="17926"/>
                    <a:pt x="20570" y="19440"/>
                  </a:cubicBezTo>
                  <a:lnTo>
                    <a:pt x="17464" y="19440"/>
                  </a:lnTo>
                  <a:cubicBezTo>
                    <a:pt x="17553" y="19773"/>
                    <a:pt x="17615" y="20132"/>
                    <a:pt x="17645" y="20520"/>
                  </a:cubicBezTo>
                  <a:lnTo>
                    <a:pt x="21152" y="20520"/>
                  </a:lnTo>
                  <a:cubicBezTo>
                    <a:pt x="21600" y="20520"/>
                    <a:pt x="21600" y="20034"/>
                    <a:pt x="21600" y="20034"/>
                  </a:cubicBezTo>
                  <a:cubicBezTo>
                    <a:pt x="21600" y="17119"/>
                    <a:pt x="19191" y="16215"/>
                    <a:pt x="18035" y="15774"/>
                  </a:cubicBezTo>
                </a:path>
              </a:pathLst>
            </a:cu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8" name="Google Shape;424;p13">
            <a:extLst>
              <a:ext uri="{FF2B5EF4-FFF2-40B4-BE49-F238E27FC236}">
                <a16:creationId xmlns:a16="http://schemas.microsoft.com/office/drawing/2014/main" id="{B3D65C29-80C5-A0BB-CD3C-25E448426A3B}"/>
              </a:ext>
            </a:extLst>
          </p:cNvPr>
          <p:cNvSpPr/>
          <p:nvPr/>
        </p:nvSpPr>
        <p:spPr>
          <a:xfrm rot="5400000">
            <a:off x="19353002" y="9493531"/>
            <a:ext cx="1584328" cy="13620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4655" y="0"/>
                </a:lnTo>
                <a:lnTo>
                  <a:pt x="16945" y="0"/>
                </a:lnTo>
                <a:lnTo>
                  <a:pt x="21600" y="10800"/>
                </a:lnTo>
                <a:lnTo>
                  <a:pt x="16945" y="21600"/>
                </a:lnTo>
                <a:lnTo>
                  <a:pt x="4655" y="21600"/>
                </a:lnTo>
                <a:lnTo>
                  <a:pt x="0" y="10800"/>
                </a:lnTo>
                <a:close/>
              </a:path>
            </a:pathLst>
          </a:custGeom>
          <a:solidFill>
            <a:srgbClr val="DD685C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9" name="Google Shape;424;p13">
            <a:extLst>
              <a:ext uri="{FF2B5EF4-FFF2-40B4-BE49-F238E27FC236}">
                <a16:creationId xmlns:a16="http://schemas.microsoft.com/office/drawing/2014/main" id="{E5D5C62E-EA65-1FB9-FC9A-C81CDDD87556}"/>
              </a:ext>
            </a:extLst>
          </p:cNvPr>
          <p:cNvSpPr/>
          <p:nvPr/>
        </p:nvSpPr>
        <p:spPr>
          <a:xfrm rot="5400000">
            <a:off x="21820998" y="9493529"/>
            <a:ext cx="1584328" cy="13620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4655" y="0"/>
                </a:lnTo>
                <a:lnTo>
                  <a:pt x="16945" y="0"/>
                </a:lnTo>
                <a:lnTo>
                  <a:pt x="21600" y="10800"/>
                </a:lnTo>
                <a:lnTo>
                  <a:pt x="16945" y="21600"/>
                </a:lnTo>
                <a:lnTo>
                  <a:pt x="4655" y="21600"/>
                </a:lnTo>
                <a:lnTo>
                  <a:pt x="0" y="10800"/>
                </a:lnTo>
                <a:close/>
              </a:path>
            </a:pathLst>
          </a:custGeom>
          <a:solidFill>
            <a:srgbClr val="DD685C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0" name="Google Shape;424;p13">
            <a:extLst>
              <a:ext uri="{FF2B5EF4-FFF2-40B4-BE49-F238E27FC236}">
                <a16:creationId xmlns:a16="http://schemas.microsoft.com/office/drawing/2014/main" id="{E8A90D32-F374-6CC7-F9D6-4C64220AE34E}"/>
              </a:ext>
            </a:extLst>
          </p:cNvPr>
          <p:cNvSpPr/>
          <p:nvPr/>
        </p:nvSpPr>
        <p:spPr>
          <a:xfrm rot="5400000">
            <a:off x="14615941" y="9493529"/>
            <a:ext cx="1584328" cy="13620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4655" y="0"/>
                </a:lnTo>
                <a:lnTo>
                  <a:pt x="16945" y="0"/>
                </a:lnTo>
                <a:lnTo>
                  <a:pt x="21600" y="10800"/>
                </a:lnTo>
                <a:lnTo>
                  <a:pt x="16945" y="21600"/>
                </a:lnTo>
                <a:lnTo>
                  <a:pt x="4655" y="21600"/>
                </a:lnTo>
                <a:lnTo>
                  <a:pt x="0" y="10800"/>
                </a:lnTo>
                <a:close/>
              </a:path>
            </a:pathLst>
          </a:custGeom>
          <a:solidFill>
            <a:srgbClr val="DD685C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1" name="Google Shape;432;p13">
            <a:extLst>
              <a:ext uri="{FF2B5EF4-FFF2-40B4-BE49-F238E27FC236}">
                <a16:creationId xmlns:a16="http://schemas.microsoft.com/office/drawing/2014/main" id="{7CBF79F3-D383-99EA-EE25-EC8D2D9FBA85}"/>
              </a:ext>
            </a:extLst>
          </p:cNvPr>
          <p:cNvSpPr/>
          <p:nvPr/>
        </p:nvSpPr>
        <p:spPr>
          <a:xfrm>
            <a:off x="22183551" y="9743378"/>
            <a:ext cx="866777" cy="796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0520"/>
                </a:moveTo>
                <a:cubicBezTo>
                  <a:pt x="1258" y="18675"/>
                  <a:pt x="2752" y="17923"/>
                  <a:pt x="4191" y="17361"/>
                </a:cubicBezTo>
                <a:cubicBezTo>
                  <a:pt x="5156" y="17087"/>
                  <a:pt x="6884" y="15971"/>
                  <a:pt x="6884" y="13567"/>
                </a:cubicBezTo>
                <a:cubicBezTo>
                  <a:pt x="6884" y="11510"/>
                  <a:pt x="6113" y="10507"/>
                  <a:pt x="5698" y="9969"/>
                </a:cubicBezTo>
                <a:cubicBezTo>
                  <a:pt x="5646" y="9902"/>
                  <a:pt x="5599" y="9842"/>
                  <a:pt x="5562" y="9786"/>
                </a:cubicBezTo>
                <a:cubicBezTo>
                  <a:pt x="5550" y="9769"/>
                  <a:pt x="5538" y="9752"/>
                  <a:pt x="5526" y="9735"/>
                </a:cubicBezTo>
                <a:cubicBezTo>
                  <a:pt x="5491" y="9662"/>
                  <a:pt x="5297" y="9177"/>
                  <a:pt x="5553" y="8011"/>
                </a:cubicBezTo>
                <a:cubicBezTo>
                  <a:pt x="5604" y="7777"/>
                  <a:pt x="5583" y="7531"/>
                  <a:pt x="5493" y="7312"/>
                </a:cubicBezTo>
                <a:cubicBezTo>
                  <a:pt x="5249" y="6721"/>
                  <a:pt x="4603" y="5151"/>
                  <a:pt x="5035" y="3988"/>
                </a:cubicBezTo>
                <a:cubicBezTo>
                  <a:pt x="5619" y="2411"/>
                  <a:pt x="6140" y="2099"/>
                  <a:pt x="7085" y="1642"/>
                </a:cubicBezTo>
                <a:cubicBezTo>
                  <a:pt x="7132" y="1619"/>
                  <a:pt x="7177" y="1592"/>
                  <a:pt x="7220" y="1562"/>
                </a:cubicBezTo>
                <a:cubicBezTo>
                  <a:pt x="7458" y="1393"/>
                  <a:pt x="8233" y="1080"/>
                  <a:pt x="9029" y="1080"/>
                </a:cubicBezTo>
                <a:cubicBezTo>
                  <a:pt x="9467" y="1080"/>
                  <a:pt x="9840" y="1172"/>
                  <a:pt x="10137" y="1353"/>
                </a:cubicBezTo>
                <a:cubicBezTo>
                  <a:pt x="10491" y="1569"/>
                  <a:pt x="10825" y="1968"/>
                  <a:pt x="11308" y="3213"/>
                </a:cubicBezTo>
                <a:cubicBezTo>
                  <a:pt x="11991" y="4974"/>
                  <a:pt x="11820" y="6477"/>
                  <a:pt x="11347" y="7186"/>
                </a:cubicBezTo>
                <a:cubicBezTo>
                  <a:pt x="11175" y="7442"/>
                  <a:pt x="11116" y="7769"/>
                  <a:pt x="11184" y="8078"/>
                </a:cubicBezTo>
                <a:cubicBezTo>
                  <a:pt x="11422" y="9164"/>
                  <a:pt x="11247" y="9602"/>
                  <a:pt x="11210" y="9679"/>
                </a:cubicBezTo>
                <a:cubicBezTo>
                  <a:pt x="11181" y="9712"/>
                  <a:pt x="11153" y="9748"/>
                  <a:pt x="11129" y="9786"/>
                </a:cubicBezTo>
                <a:cubicBezTo>
                  <a:pt x="11091" y="9842"/>
                  <a:pt x="11044" y="9902"/>
                  <a:pt x="10992" y="9969"/>
                </a:cubicBezTo>
                <a:cubicBezTo>
                  <a:pt x="10578" y="10507"/>
                  <a:pt x="9806" y="11510"/>
                  <a:pt x="9806" y="13567"/>
                </a:cubicBezTo>
                <a:cubicBezTo>
                  <a:pt x="9806" y="15972"/>
                  <a:pt x="11535" y="17087"/>
                  <a:pt x="12500" y="17361"/>
                </a:cubicBezTo>
                <a:cubicBezTo>
                  <a:pt x="13925" y="17916"/>
                  <a:pt x="15432" y="18665"/>
                  <a:pt x="15675" y="20520"/>
                </a:cubicBezTo>
                <a:cubicBezTo>
                  <a:pt x="15675" y="20520"/>
                  <a:pt x="1016" y="20520"/>
                  <a:pt x="1016" y="20520"/>
                </a:cubicBezTo>
                <a:close/>
                <a:moveTo>
                  <a:pt x="12782" y="16326"/>
                </a:moveTo>
                <a:cubicBezTo>
                  <a:pt x="12782" y="16326"/>
                  <a:pt x="10788" y="15813"/>
                  <a:pt x="10788" y="13567"/>
                </a:cubicBezTo>
                <a:cubicBezTo>
                  <a:pt x="10788" y="11595"/>
                  <a:pt x="11607" y="10900"/>
                  <a:pt x="11923" y="10420"/>
                </a:cubicBezTo>
                <a:cubicBezTo>
                  <a:pt x="11923" y="10420"/>
                  <a:pt x="12573" y="9806"/>
                  <a:pt x="12138" y="7825"/>
                </a:cubicBezTo>
                <a:cubicBezTo>
                  <a:pt x="12863" y="6740"/>
                  <a:pt x="12999" y="4821"/>
                  <a:pt x="12211" y="2789"/>
                </a:cubicBezTo>
                <a:cubicBezTo>
                  <a:pt x="11716" y="1514"/>
                  <a:pt x="11279" y="815"/>
                  <a:pt x="10613" y="409"/>
                </a:cubicBezTo>
                <a:cubicBezTo>
                  <a:pt x="10124" y="111"/>
                  <a:pt x="9569" y="0"/>
                  <a:pt x="9029" y="0"/>
                </a:cubicBezTo>
                <a:cubicBezTo>
                  <a:pt x="8023" y="0"/>
                  <a:pt x="7070" y="384"/>
                  <a:pt x="6690" y="653"/>
                </a:cubicBezTo>
                <a:cubicBezTo>
                  <a:pt x="5576" y="1192"/>
                  <a:pt x="4828" y="1688"/>
                  <a:pt x="4126" y="3579"/>
                </a:cubicBezTo>
                <a:cubicBezTo>
                  <a:pt x="3556" y="5114"/>
                  <a:pt x="4241" y="6891"/>
                  <a:pt x="4598" y="7757"/>
                </a:cubicBezTo>
                <a:cubicBezTo>
                  <a:pt x="4163" y="9739"/>
                  <a:pt x="4767" y="10420"/>
                  <a:pt x="4767" y="10420"/>
                </a:cubicBezTo>
                <a:cubicBezTo>
                  <a:pt x="5083" y="10900"/>
                  <a:pt x="5903" y="11595"/>
                  <a:pt x="5903" y="13567"/>
                </a:cubicBezTo>
                <a:cubicBezTo>
                  <a:pt x="5903" y="15813"/>
                  <a:pt x="3909" y="16326"/>
                  <a:pt x="3909" y="16326"/>
                </a:cubicBezTo>
                <a:cubicBezTo>
                  <a:pt x="2642" y="16817"/>
                  <a:pt x="0" y="17821"/>
                  <a:pt x="0" y="21060"/>
                </a:cubicBezTo>
                <a:cubicBezTo>
                  <a:pt x="0" y="21060"/>
                  <a:pt x="0" y="21600"/>
                  <a:pt x="491" y="21600"/>
                </a:cubicBezTo>
                <a:lnTo>
                  <a:pt x="16200" y="21600"/>
                </a:lnTo>
                <a:cubicBezTo>
                  <a:pt x="16691" y="21600"/>
                  <a:pt x="16691" y="21060"/>
                  <a:pt x="16691" y="21060"/>
                </a:cubicBezTo>
                <a:cubicBezTo>
                  <a:pt x="16691" y="17821"/>
                  <a:pt x="14048" y="16817"/>
                  <a:pt x="12782" y="16326"/>
                </a:cubicBezTo>
                <a:moveTo>
                  <a:pt x="18035" y="15774"/>
                </a:moveTo>
                <a:cubicBezTo>
                  <a:pt x="18035" y="15774"/>
                  <a:pt x="16217" y="15312"/>
                  <a:pt x="16217" y="13291"/>
                </a:cubicBezTo>
                <a:cubicBezTo>
                  <a:pt x="16217" y="11515"/>
                  <a:pt x="17087" y="10890"/>
                  <a:pt x="17376" y="10458"/>
                </a:cubicBezTo>
                <a:cubicBezTo>
                  <a:pt x="17376" y="10458"/>
                  <a:pt x="17968" y="9906"/>
                  <a:pt x="17572" y="8122"/>
                </a:cubicBezTo>
                <a:cubicBezTo>
                  <a:pt x="18232" y="7146"/>
                  <a:pt x="18387" y="5419"/>
                  <a:pt x="17669" y="3590"/>
                </a:cubicBezTo>
                <a:cubicBezTo>
                  <a:pt x="17218" y="2442"/>
                  <a:pt x="16666" y="1814"/>
                  <a:pt x="16059" y="1449"/>
                </a:cubicBezTo>
                <a:cubicBezTo>
                  <a:pt x="15612" y="1180"/>
                  <a:pt x="15107" y="1081"/>
                  <a:pt x="14614" y="1081"/>
                </a:cubicBezTo>
                <a:cubicBezTo>
                  <a:pt x="13880" y="1081"/>
                  <a:pt x="13182" y="1301"/>
                  <a:pt x="12753" y="1514"/>
                </a:cubicBezTo>
                <a:cubicBezTo>
                  <a:pt x="12878" y="1781"/>
                  <a:pt x="12997" y="2064"/>
                  <a:pt x="13115" y="2366"/>
                </a:cubicBezTo>
                <a:cubicBezTo>
                  <a:pt x="13131" y="2409"/>
                  <a:pt x="13143" y="2453"/>
                  <a:pt x="13159" y="2496"/>
                </a:cubicBezTo>
                <a:cubicBezTo>
                  <a:pt x="13436" y="2360"/>
                  <a:pt x="13994" y="2160"/>
                  <a:pt x="14614" y="2160"/>
                </a:cubicBezTo>
                <a:cubicBezTo>
                  <a:pt x="15001" y="2160"/>
                  <a:pt x="15328" y="2239"/>
                  <a:pt x="15588" y="2396"/>
                </a:cubicBezTo>
                <a:cubicBezTo>
                  <a:pt x="15893" y="2579"/>
                  <a:pt x="16347" y="2947"/>
                  <a:pt x="16767" y="4019"/>
                </a:cubicBezTo>
                <a:cubicBezTo>
                  <a:pt x="17366" y="5541"/>
                  <a:pt x="17207" y="6853"/>
                  <a:pt x="16784" y="7478"/>
                </a:cubicBezTo>
                <a:cubicBezTo>
                  <a:pt x="16610" y="7736"/>
                  <a:pt x="16549" y="8067"/>
                  <a:pt x="16618" y="8379"/>
                </a:cubicBezTo>
                <a:cubicBezTo>
                  <a:pt x="16817" y="9273"/>
                  <a:pt x="16689" y="9648"/>
                  <a:pt x="16656" y="9723"/>
                </a:cubicBezTo>
                <a:cubicBezTo>
                  <a:pt x="16631" y="9754"/>
                  <a:pt x="16607" y="9786"/>
                  <a:pt x="16584" y="9820"/>
                </a:cubicBezTo>
                <a:cubicBezTo>
                  <a:pt x="16565" y="9848"/>
                  <a:pt x="16497" y="9929"/>
                  <a:pt x="16447" y="9988"/>
                </a:cubicBezTo>
                <a:cubicBezTo>
                  <a:pt x="16023" y="10488"/>
                  <a:pt x="15236" y="11419"/>
                  <a:pt x="15236" y="13291"/>
                </a:cubicBezTo>
                <a:cubicBezTo>
                  <a:pt x="15236" y="15520"/>
                  <a:pt x="16851" y="16555"/>
                  <a:pt x="17757" y="16810"/>
                </a:cubicBezTo>
                <a:cubicBezTo>
                  <a:pt x="19050" y="17307"/>
                  <a:pt x="20311" y="17926"/>
                  <a:pt x="20570" y="19440"/>
                </a:cubicBezTo>
                <a:lnTo>
                  <a:pt x="17464" y="19440"/>
                </a:lnTo>
                <a:cubicBezTo>
                  <a:pt x="17553" y="19773"/>
                  <a:pt x="17615" y="20132"/>
                  <a:pt x="17645" y="20520"/>
                </a:cubicBezTo>
                <a:lnTo>
                  <a:pt x="21152" y="20520"/>
                </a:lnTo>
                <a:cubicBezTo>
                  <a:pt x="21600" y="20520"/>
                  <a:pt x="21600" y="20034"/>
                  <a:pt x="21600" y="20034"/>
                </a:cubicBezTo>
                <a:cubicBezTo>
                  <a:pt x="21600" y="17119"/>
                  <a:pt x="19191" y="16215"/>
                  <a:pt x="18035" y="15774"/>
                </a:cubicBezTo>
              </a:path>
            </a:pathLst>
          </a:custGeom>
          <a:solidFill>
            <a:srgbClr val="FFFFFF"/>
          </a:solidFill>
          <a:ln w="9525" cap="flat">
            <a:solidFill>
              <a:srgbClr val="FFFFFF"/>
            </a:solidFill>
            <a:prstDash val="solid"/>
            <a:round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2" name="Google Shape;432;p13">
            <a:extLst>
              <a:ext uri="{FF2B5EF4-FFF2-40B4-BE49-F238E27FC236}">
                <a16:creationId xmlns:a16="http://schemas.microsoft.com/office/drawing/2014/main" id="{EE1FC232-7699-8AFE-5880-F9F2C4B63844}"/>
              </a:ext>
            </a:extLst>
          </p:cNvPr>
          <p:cNvSpPr/>
          <p:nvPr/>
        </p:nvSpPr>
        <p:spPr>
          <a:xfrm>
            <a:off x="19721965" y="9785907"/>
            <a:ext cx="866777" cy="796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0520"/>
                </a:moveTo>
                <a:cubicBezTo>
                  <a:pt x="1258" y="18675"/>
                  <a:pt x="2752" y="17923"/>
                  <a:pt x="4191" y="17361"/>
                </a:cubicBezTo>
                <a:cubicBezTo>
                  <a:pt x="5156" y="17087"/>
                  <a:pt x="6884" y="15971"/>
                  <a:pt x="6884" y="13567"/>
                </a:cubicBezTo>
                <a:cubicBezTo>
                  <a:pt x="6884" y="11510"/>
                  <a:pt x="6113" y="10507"/>
                  <a:pt x="5698" y="9969"/>
                </a:cubicBezTo>
                <a:cubicBezTo>
                  <a:pt x="5646" y="9902"/>
                  <a:pt x="5599" y="9842"/>
                  <a:pt x="5562" y="9786"/>
                </a:cubicBezTo>
                <a:cubicBezTo>
                  <a:pt x="5550" y="9769"/>
                  <a:pt x="5538" y="9752"/>
                  <a:pt x="5526" y="9735"/>
                </a:cubicBezTo>
                <a:cubicBezTo>
                  <a:pt x="5491" y="9662"/>
                  <a:pt x="5297" y="9177"/>
                  <a:pt x="5553" y="8011"/>
                </a:cubicBezTo>
                <a:cubicBezTo>
                  <a:pt x="5604" y="7777"/>
                  <a:pt x="5583" y="7531"/>
                  <a:pt x="5493" y="7312"/>
                </a:cubicBezTo>
                <a:cubicBezTo>
                  <a:pt x="5249" y="6721"/>
                  <a:pt x="4603" y="5151"/>
                  <a:pt x="5035" y="3988"/>
                </a:cubicBezTo>
                <a:cubicBezTo>
                  <a:pt x="5619" y="2411"/>
                  <a:pt x="6140" y="2099"/>
                  <a:pt x="7085" y="1642"/>
                </a:cubicBezTo>
                <a:cubicBezTo>
                  <a:pt x="7132" y="1619"/>
                  <a:pt x="7177" y="1592"/>
                  <a:pt x="7220" y="1562"/>
                </a:cubicBezTo>
                <a:cubicBezTo>
                  <a:pt x="7458" y="1393"/>
                  <a:pt x="8233" y="1080"/>
                  <a:pt x="9029" y="1080"/>
                </a:cubicBezTo>
                <a:cubicBezTo>
                  <a:pt x="9467" y="1080"/>
                  <a:pt x="9840" y="1172"/>
                  <a:pt x="10137" y="1353"/>
                </a:cubicBezTo>
                <a:cubicBezTo>
                  <a:pt x="10491" y="1569"/>
                  <a:pt x="10825" y="1968"/>
                  <a:pt x="11308" y="3213"/>
                </a:cubicBezTo>
                <a:cubicBezTo>
                  <a:pt x="11991" y="4974"/>
                  <a:pt x="11820" y="6477"/>
                  <a:pt x="11347" y="7186"/>
                </a:cubicBezTo>
                <a:cubicBezTo>
                  <a:pt x="11175" y="7442"/>
                  <a:pt x="11116" y="7769"/>
                  <a:pt x="11184" y="8078"/>
                </a:cubicBezTo>
                <a:cubicBezTo>
                  <a:pt x="11422" y="9164"/>
                  <a:pt x="11247" y="9602"/>
                  <a:pt x="11210" y="9679"/>
                </a:cubicBezTo>
                <a:cubicBezTo>
                  <a:pt x="11181" y="9712"/>
                  <a:pt x="11153" y="9748"/>
                  <a:pt x="11129" y="9786"/>
                </a:cubicBezTo>
                <a:cubicBezTo>
                  <a:pt x="11091" y="9842"/>
                  <a:pt x="11044" y="9902"/>
                  <a:pt x="10992" y="9969"/>
                </a:cubicBezTo>
                <a:cubicBezTo>
                  <a:pt x="10578" y="10507"/>
                  <a:pt x="9806" y="11510"/>
                  <a:pt x="9806" y="13567"/>
                </a:cubicBezTo>
                <a:cubicBezTo>
                  <a:pt x="9806" y="15972"/>
                  <a:pt x="11535" y="17087"/>
                  <a:pt x="12500" y="17361"/>
                </a:cubicBezTo>
                <a:cubicBezTo>
                  <a:pt x="13925" y="17916"/>
                  <a:pt x="15432" y="18665"/>
                  <a:pt x="15675" y="20520"/>
                </a:cubicBezTo>
                <a:cubicBezTo>
                  <a:pt x="15675" y="20520"/>
                  <a:pt x="1016" y="20520"/>
                  <a:pt x="1016" y="20520"/>
                </a:cubicBezTo>
                <a:close/>
                <a:moveTo>
                  <a:pt x="12782" y="16326"/>
                </a:moveTo>
                <a:cubicBezTo>
                  <a:pt x="12782" y="16326"/>
                  <a:pt x="10788" y="15813"/>
                  <a:pt x="10788" y="13567"/>
                </a:cubicBezTo>
                <a:cubicBezTo>
                  <a:pt x="10788" y="11595"/>
                  <a:pt x="11607" y="10900"/>
                  <a:pt x="11923" y="10420"/>
                </a:cubicBezTo>
                <a:cubicBezTo>
                  <a:pt x="11923" y="10420"/>
                  <a:pt x="12573" y="9806"/>
                  <a:pt x="12138" y="7825"/>
                </a:cubicBezTo>
                <a:cubicBezTo>
                  <a:pt x="12863" y="6740"/>
                  <a:pt x="12999" y="4821"/>
                  <a:pt x="12211" y="2789"/>
                </a:cubicBezTo>
                <a:cubicBezTo>
                  <a:pt x="11716" y="1514"/>
                  <a:pt x="11279" y="815"/>
                  <a:pt x="10613" y="409"/>
                </a:cubicBezTo>
                <a:cubicBezTo>
                  <a:pt x="10124" y="111"/>
                  <a:pt x="9569" y="0"/>
                  <a:pt x="9029" y="0"/>
                </a:cubicBezTo>
                <a:cubicBezTo>
                  <a:pt x="8023" y="0"/>
                  <a:pt x="7070" y="384"/>
                  <a:pt x="6690" y="653"/>
                </a:cubicBezTo>
                <a:cubicBezTo>
                  <a:pt x="5576" y="1192"/>
                  <a:pt x="4828" y="1688"/>
                  <a:pt x="4126" y="3579"/>
                </a:cubicBezTo>
                <a:cubicBezTo>
                  <a:pt x="3556" y="5114"/>
                  <a:pt x="4241" y="6891"/>
                  <a:pt x="4598" y="7757"/>
                </a:cubicBezTo>
                <a:cubicBezTo>
                  <a:pt x="4163" y="9739"/>
                  <a:pt x="4767" y="10420"/>
                  <a:pt x="4767" y="10420"/>
                </a:cubicBezTo>
                <a:cubicBezTo>
                  <a:pt x="5083" y="10900"/>
                  <a:pt x="5903" y="11595"/>
                  <a:pt x="5903" y="13567"/>
                </a:cubicBezTo>
                <a:cubicBezTo>
                  <a:pt x="5903" y="15813"/>
                  <a:pt x="3909" y="16326"/>
                  <a:pt x="3909" y="16326"/>
                </a:cubicBezTo>
                <a:cubicBezTo>
                  <a:pt x="2642" y="16817"/>
                  <a:pt x="0" y="17821"/>
                  <a:pt x="0" y="21060"/>
                </a:cubicBezTo>
                <a:cubicBezTo>
                  <a:pt x="0" y="21060"/>
                  <a:pt x="0" y="21600"/>
                  <a:pt x="491" y="21600"/>
                </a:cubicBezTo>
                <a:lnTo>
                  <a:pt x="16200" y="21600"/>
                </a:lnTo>
                <a:cubicBezTo>
                  <a:pt x="16691" y="21600"/>
                  <a:pt x="16691" y="21060"/>
                  <a:pt x="16691" y="21060"/>
                </a:cubicBezTo>
                <a:cubicBezTo>
                  <a:pt x="16691" y="17821"/>
                  <a:pt x="14048" y="16817"/>
                  <a:pt x="12782" y="16326"/>
                </a:cubicBezTo>
                <a:moveTo>
                  <a:pt x="18035" y="15774"/>
                </a:moveTo>
                <a:cubicBezTo>
                  <a:pt x="18035" y="15774"/>
                  <a:pt x="16217" y="15312"/>
                  <a:pt x="16217" y="13291"/>
                </a:cubicBezTo>
                <a:cubicBezTo>
                  <a:pt x="16217" y="11515"/>
                  <a:pt x="17087" y="10890"/>
                  <a:pt x="17376" y="10458"/>
                </a:cubicBezTo>
                <a:cubicBezTo>
                  <a:pt x="17376" y="10458"/>
                  <a:pt x="17968" y="9906"/>
                  <a:pt x="17572" y="8122"/>
                </a:cubicBezTo>
                <a:cubicBezTo>
                  <a:pt x="18232" y="7146"/>
                  <a:pt x="18387" y="5419"/>
                  <a:pt x="17669" y="3590"/>
                </a:cubicBezTo>
                <a:cubicBezTo>
                  <a:pt x="17218" y="2442"/>
                  <a:pt x="16666" y="1814"/>
                  <a:pt x="16059" y="1449"/>
                </a:cubicBezTo>
                <a:cubicBezTo>
                  <a:pt x="15612" y="1180"/>
                  <a:pt x="15107" y="1081"/>
                  <a:pt x="14614" y="1081"/>
                </a:cubicBezTo>
                <a:cubicBezTo>
                  <a:pt x="13880" y="1081"/>
                  <a:pt x="13182" y="1301"/>
                  <a:pt x="12753" y="1514"/>
                </a:cubicBezTo>
                <a:cubicBezTo>
                  <a:pt x="12878" y="1781"/>
                  <a:pt x="12997" y="2064"/>
                  <a:pt x="13115" y="2366"/>
                </a:cubicBezTo>
                <a:cubicBezTo>
                  <a:pt x="13131" y="2409"/>
                  <a:pt x="13143" y="2453"/>
                  <a:pt x="13159" y="2496"/>
                </a:cubicBezTo>
                <a:cubicBezTo>
                  <a:pt x="13436" y="2360"/>
                  <a:pt x="13994" y="2160"/>
                  <a:pt x="14614" y="2160"/>
                </a:cubicBezTo>
                <a:cubicBezTo>
                  <a:pt x="15001" y="2160"/>
                  <a:pt x="15328" y="2239"/>
                  <a:pt x="15588" y="2396"/>
                </a:cubicBezTo>
                <a:cubicBezTo>
                  <a:pt x="15893" y="2579"/>
                  <a:pt x="16347" y="2947"/>
                  <a:pt x="16767" y="4019"/>
                </a:cubicBezTo>
                <a:cubicBezTo>
                  <a:pt x="17366" y="5541"/>
                  <a:pt x="17207" y="6853"/>
                  <a:pt x="16784" y="7478"/>
                </a:cubicBezTo>
                <a:cubicBezTo>
                  <a:pt x="16610" y="7736"/>
                  <a:pt x="16549" y="8067"/>
                  <a:pt x="16618" y="8379"/>
                </a:cubicBezTo>
                <a:cubicBezTo>
                  <a:pt x="16817" y="9273"/>
                  <a:pt x="16689" y="9648"/>
                  <a:pt x="16656" y="9723"/>
                </a:cubicBezTo>
                <a:cubicBezTo>
                  <a:pt x="16631" y="9754"/>
                  <a:pt x="16607" y="9786"/>
                  <a:pt x="16584" y="9820"/>
                </a:cubicBezTo>
                <a:cubicBezTo>
                  <a:pt x="16565" y="9848"/>
                  <a:pt x="16497" y="9929"/>
                  <a:pt x="16447" y="9988"/>
                </a:cubicBezTo>
                <a:cubicBezTo>
                  <a:pt x="16023" y="10488"/>
                  <a:pt x="15236" y="11419"/>
                  <a:pt x="15236" y="13291"/>
                </a:cubicBezTo>
                <a:cubicBezTo>
                  <a:pt x="15236" y="15520"/>
                  <a:pt x="16851" y="16555"/>
                  <a:pt x="17757" y="16810"/>
                </a:cubicBezTo>
                <a:cubicBezTo>
                  <a:pt x="19050" y="17307"/>
                  <a:pt x="20311" y="17926"/>
                  <a:pt x="20570" y="19440"/>
                </a:cubicBezTo>
                <a:lnTo>
                  <a:pt x="17464" y="19440"/>
                </a:lnTo>
                <a:cubicBezTo>
                  <a:pt x="17553" y="19773"/>
                  <a:pt x="17615" y="20132"/>
                  <a:pt x="17645" y="20520"/>
                </a:cubicBezTo>
                <a:lnTo>
                  <a:pt x="21152" y="20520"/>
                </a:lnTo>
                <a:cubicBezTo>
                  <a:pt x="21600" y="20520"/>
                  <a:pt x="21600" y="20034"/>
                  <a:pt x="21600" y="20034"/>
                </a:cubicBezTo>
                <a:cubicBezTo>
                  <a:pt x="21600" y="17119"/>
                  <a:pt x="19191" y="16215"/>
                  <a:pt x="18035" y="15774"/>
                </a:cubicBezTo>
              </a:path>
            </a:pathLst>
          </a:custGeom>
          <a:solidFill>
            <a:srgbClr val="FFFFFF"/>
          </a:solidFill>
          <a:ln w="9525" cap="flat">
            <a:solidFill>
              <a:srgbClr val="FFFFFF"/>
            </a:solidFill>
            <a:prstDash val="solid"/>
            <a:round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3" name="Google Shape;432;p13">
            <a:extLst>
              <a:ext uri="{FF2B5EF4-FFF2-40B4-BE49-F238E27FC236}">
                <a16:creationId xmlns:a16="http://schemas.microsoft.com/office/drawing/2014/main" id="{95B91850-DAA3-DA9C-3673-916F78067317}"/>
              </a:ext>
            </a:extLst>
          </p:cNvPr>
          <p:cNvSpPr/>
          <p:nvPr/>
        </p:nvSpPr>
        <p:spPr>
          <a:xfrm>
            <a:off x="14981774" y="9743377"/>
            <a:ext cx="866777" cy="796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0520"/>
                </a:moveTo>
                <a:cubicBezTo>
                  <a:pt x="1258" y="18675"/>
                  <a:pt x="2752" y="17923"/>
                  <a:pt x="4191" y="17361"/>
                </a:cubicBezTo>
                <a:cubicBezTo>
                  <a:pt x="5156" y="17087"/>
                  <a:pt x="6884" y="15971"/>
                  <a:pt x="6884" y="13567"/>
                </a:cubicBezTo>
                <a:cubicBezTo>
                  <a:pt x="6884" y="11510"/>
                  <a:pt x="6113" y="10507"/>
                  <a:pt x="5698" y="9969"/>
                </a:cubicBezTo>
                <a:cubicBezTo>
                  <a:pt x="5646" y="9902"/>
                  <a:pt x="5599" y="9842"/>
                  <a:pt x="5562" y="9786"/>
                </a:cubicBezTo>
                <a:cubicBezTo>
                  <a:pt x="5550" y="9769"/>
                  <a:pt x="5538" y="9752"/>
                  <a:pt x="5526" y="9735"/>
                </a:cubicBezTo>
                <a:cubicBezTo>
                  <a:pt x="5491" y="9662"/>
                  <a:pt x="5297" y="9177"/>
                  <a:pt x="5553" y="8011"/>
                </a:cubicBezTo>
                <a:cubicBezTo>
                  <a:pt x="5604" y="7777"/>
                  <a:pt x="5583" y="7531"/>
                  <a:pt x="5493" y="7312"/>
                </a:cubicBezTo>
                <a:cubicBezTo>
                  <a:pt x="5249" y="6721"/>
                  <a:pt x="4603" y="5151"/>
                  <a:pt x="5035" y="3988"/>
                </a:cubicBezTo>
                <a:cubicBezTo>
                  <a:pt x="5619" y="2411"/>
                  <a:pt x="6140" y="2099"/>
                  <a:pt x="7085" y="1642"/>
                </a:cubicBezTo>
                <a:cubicBezTo>
                  <a:pt x="7132" y="1619"/>
                  <a:pt x="7177" y="1592"/>
                  <a:pt x="7220" y="1562"/>
                </a:cubicBezTo>
                <a:cubicBezTo>
                  <a:pt x="7458" y="1393"/>
                  <a:pt x="8233" y="1080"/>
                  <a:pt x="9029" y="1080"/>
                </a:cubicBezTo>
                <a:cubicBezTo>
                  <a:pt x="9467" y="1080"/>
                  <a:pt x="9840" y="1172"/>
                  <a:pt x="10137" y="1353"/>
                </a:cubicBezTo>
                <a:cubicBezTo>
                  <a:pt x="10491" y="1569"/>
                  <a:pt x="10825" y="1968"/>
                  <a:pt x="11308" y="3213"/>
                </a:cubicBezTo>
                <a:cubicBezTo>
                  <a:pt x="11991" y="4974"/>
                  <a:pt x="11820" y="6477"/>
                  <a:pt x="11347" y="7186"/>
                </a:cubicBezTo>
                <a:cubicBezTo>
                  <a:pt x="11175" y="7442"/>
                  <a:pt x="11116" y="7769"/>
                  <a:pt x="11184" y="8078"/>
                </a:cubicBezTo>
                <a:cubicBezTo>
                  <a:pt x="11422" y="9164"/>
                  <a:pt x="11247" y="9602"/>
                  <a:pt x="11210" y="9679"/>
                </a:cubicBezTo>
                <a:cubicBezTo>
                  <a:pt x="11181" y="9712"/>
                  <a:pt x="11153" y="9748"/>
                  <a:pt x="11129" y="9786"/>
                </a:cubicBezTo>
                <a:cubicBezTo>
                  <a:pt x="11091" y="9842"/>
                  <a:pt x="11044" y="9902"/>
                  <a:pt x="10992" y="9969"/>
                </a:cubicBezTo>
                <a:cubicBezTo>
                  <a:pt x="10578" y="10507"/>
                  <a:pt x="9806" y="11510"/>
                  <a:pt x="9806" y="13567"/>
                </a:cubicBezTo>
                <a:cubicBezTo>
                  <a:pt x="9806" y="15972"/>
                  <a:pt x="11535" y="17087"/>
                  <a:pt x="12500" y="17361"/>
                </a:cubicBezTo>
                <a:cubicBezTo>
                  <a:pt x="13925" y="17916"/>
                  <a:pt x="15432" y="18665"/>
                  <a:pt x="15675" y="20520"/>
                </a:cubicBezTo>
                <a:cubicBezTo>
                  <a:pt x="15675" y="20520"/>
                  <a:pt x="1016" y="20520"/>
                  <a:pt x="1016" y="20520"/>
                </a:cubicBezTo>
                <a:close/>
                <a:moveTo>
                  <a:pt x="12782" y="16326"/>
                </a:moveTo>
                <a:cubicBezTo>
                  <a:pt x="12782" y="16326"/>
                  <a:pt x="10788" y="15813"/>
                  <a:pt x="10788" y="13567"/>
                </a:cubicBezTo>
                <a:cubicBezTo>
                  <a:pt x="10788" y="11595"/>
                  <a:pt x="11607" y="10900"/>
                  <a:pt x="11923" y="10420"/>
                </a:cubicBezTo>
                <a:cubicBezTo>
                  <a:pt x="11923" y="10420"/>
                  <a:pt x="12573" y="9806"/>
                  <a:pt x="12138" y="7825"/>
                </a:cubicBezTo>
                <a:cubicBezTo>
                  <a:pt x="12863" y="6740"/>
                  <a:pt x="12999" y="4821"/>
                  <a:pt x="12211" y="2789"/>
                </a:cubicBezTo>
                <a:cubicBezTo>
                  <a:pt x="11716" y="1514"/>
                  <a:pt x="11279" y="815"/>
                  <a:pt x="10613" y="409"/>
                </a:cubicBezTo>
                <a:cubicBezTo>
                  <a:pt x="10124" y="111"/>
                  <a:pt x="9569" y="0"/>
                  <a:pt x="9029" y="0"/>
                </a:cubicBezTo>
                <a:cubicBezTo>
                  <a:pt x="8023" y="0"/>
                  <a:pt x="7070" y="384"/>
                  <a:pt x="6690" y="653"/>
                </a:cubicBezTo>
                <a:cubicBezTo>
                  <a:pt x="5576" y="1192"/>
                  <a:pt x="4828" y="1688"/>
                  <a:pt x="4126" y="3579"/>
                </a:cubicBezTo>
                <a:cubicBezTo>
                  <a:pt x="3556" y="5114"/>
                  <a:pt x="4241" y="6891"/>
                  <a:pt x="4598" y="7757"/>
                </a:cubicBezTo>
                <a:cubicBezTo>
                  <a:pt x="4163" y="9739"/>
                  <a:pt x="4767" y="10420"/>
                  <a:pt x="4767" y="10420"/>
                </a:cubicBezTo>
                <a:cubicBezTo>
                  <a:pt x="5083" y="10900"/>
                  <a:pt x="5903" y="11595"/>
                  <a:pt x="5903" y="13567"/>
                </a:cubicBezTo>
                <a:cubicBezTo>
                  <a:pt x="5903" y="15813"/>
                  <a:pt x="3909" y="16326"/>
                  <a:pt x="3909" y="16326"/>
                </a:cubicBezTo>
                <a:cubicBezTo>
                  <a:pt x="2642" y="16817"/>
                  <a:pt x="0" y="17821"/>
                  <a:pt x="0" y="21060"/>
                </a:cubicBezTo>
                <a:cubicBezTo>
                  <a:pt x="0" y="21060"/>
                  <a:pt x="0" y="21600"/>
                  <a:pt x="491" y="21600"/>
                </a:cubicBezTo>
                <a:lnTo>
                  <a:pt x="16200" y="21600"/>
                </a:lnTo>
                <a:cubicBezTo>
                  <a:pt x="16691" y="21600"/>
                  <a:pt x="16691" y="21060"/>
                  <a:pt x="16691" y="21060"/>
                </a:cubicBezTo>
                <a:cubicBezTo>
                  <a:pt x="16691" y="17821"/>
                  <a:pt x="14048" y="16817"/>
                  <a:pt x="12782" y="16326"/>
                </a:cubicBezTo>
                <a:moveTo>
                  <a:pt x="18035" y="15774"/>
                </a:moveTo>
                <a:cubicBezTo>
                  <a:pt x="18035" y="15774"/>
                  <a:pt x="16217" y="15312"/>
                  <a:pt x="16217" y="13291"/>
                </a:cubicBezTo>
                <a:cubicBezTo>
                  <a:pt x="16217" y="11515"/>
                  <a:pt x="17087" y="10890"/>
                  <a:pt x="17376" y="10458"/>
                </a:cubicBezTo>
                <a:cubicBezTo>
                  <a:pt x="17376" y="10458"/>
                  <a:pt x="17968" y="9906"/>
                  <a:pt x="17572" y="8122"/>
                </a:cubicBezTo>
                <a:cubicBezTo>
                  <a:pt x="18232" y="7146"/>
                  <a:pt x="18387" y="5419"/>
                  <a:pt x="17669" y="3590"/>
                </a:cubicBezTo>
                <a:cubicBezTo>
                  <a:pt x="17218" y="2442"/>
                  <a:pt x="16666" y="1814"/>
                  <a:pt x="16059" y="1449"/>
                </a:cubicBezTo>
                <a:cubicBezTo>
                  <a:pt x="15612" y="1180"/>
                  <a:pt x="15107" y="1081"/>
                  <a:pt x="14614" y="1081"/>
                </a:cubicBezTo>
                <a:cubicBezTo>
                  <a:pt x="13880" y="1081"/>
                  <a:pt x="13182" y="1301"/>
                  <a:pt x="12753" y="1514"/>
                </a:cubicBezTo>
                <a:cubicBezTo>
                  <a:pt x="12878" y="1781"/>
                  <a:pt x="12997" y="2064"/>
                  <a:pt x="13115" y="2366"/>
                </a:cubicBezTo>
                <a:cubicBezTo>
                  <a:pt x="13131" y="2409"/>
                  <a:pt x="13143" y="2453"/>
                  <a:pt x="13159" y="2496"/>
                </a:cubicBezTo>
                <a:cubicBezTo>
                  <a:pt x="13436" y="2360"/>
                  <a:pt x="13994" y="2160"/>
                  <a:pt x="14614" y="2160"/>
                </a:cubicBezTo>
                <a:cubicBezTo>
                  <a:pt x="15001" y="2160"/>
                  <a:pt x="15328" y="2239"/>
                  <a:pt x="15588" y="2396"/>
                </a:cubicBezTo>
                <a:cubicBezTo>
                  <a:pt x="15893" y="2579"/>
                  <a:pt x="16347" y="2947"/>
                  <a:pt x="16767" y="4019"/>
                </a:cubicBezTo>
                <a:cubicBezTo>
                  <a:pt x="17366" y="5541"/>
                  <a:pt x="17207" y="6853"/>
                  <a:pt x="16784" y="7478"/>
                </a:cubicBezTo>
                <a:cubicBezTo>
                  <a:pt x="16610" y="7736"/>
                  <a:pt x="16549" y="8067"/>
                  <a:pt x="16618" y="8379"/>
                </a:cubicBezTo>
                <a:cubicBezTo>
                  <a:pt x="16817" y="9273"/>
                  <a:pt x="16689" y="9648"/>
                  <a:pt x="16656" y="9723"/>
                </a:cubicBezTo>
                <a:cubicBezTo>
                  <a:pt x="16631" y="9754"/>
                  <a:pt x="16607" y="9786"/>
                  <a:pt x="16584" y="9820"/>
                </a:cubicBezTo>
                <a:cubicBezTo>
                  <a:pt x="16565" y="9848"/>
                  <a:pt x="16497" y="9929"/>
                  <a:pt x="16447" y="9988"/>
                </a:cubicBezTo>
                <a:cubicBezTo>
                  <a:pt x="16023" y="10488"/>
                  <a:pt x="15236" y="11419"/>
                  <a:pt x="15236" y="13291"/>
                </a:cubicBezTo>
                <a:cubicBezTo>
                  <a:pt x="15236" y="15520"/>
                  <a:pt x="16851" y="16555"/>
                  <a:pt x="17757" y="16810"/>
                </a:cubicBezTo>
                <a:cubicBezTo>
                  <a:pt x="19050" y="17307"/>
                  <a:pt x="20311" y="17926"/>
                  <a:pt x="20570" y="19440"/>
                </a:cubicBezTo>
                <a:lnTo>
                  <a:pt x="17464" y="19440"/>
                </a:lnTo>
                <a:cubicBezTo>
                  <a:pt x="17553" y="19773"/>
                  <a:pt x="17615" y="20132"/>
                  <a:pt x="17645" y="20520"/>
                </a:cubicBezTo>
                <a:lnTo>
                  <a:pt x="21152" y="20520"/>
                </a:lnTo>
                <a:cubicBezTo>
                  <a:pt x="21600" y="20520"/>
                  <a:pt x="21600" y="20034"/>
                  <a:pt x="21600" y="20034"/>
                </a:cubicBezTo>
                <a:cubicBezTo>
                  <a:pt x="21600" y="17119"/>
                  <a:pt x="19191" y="16215"/>
                  <a:pt x="18035" y="15774"/>
                </a:cubicBezTo>
              </a:path>
            </a:pathLst>
          </a:custGeom>
          <a:solidFill>
            <a:srgbClr val="FFFFFF"/>
          </a:solidFill>
          <a:ln w="9525" cap="flat">
            <a:solidFill>
              <a:srgbClr val="FFFFFF"/>
            </a:solidFill>
            <a:prstDash val="solid"/>
            <a:round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4" name="Google Shape;432;p13">
            <a:extLst>
              <a:ext uri="{FF2B5EF4-FFF2-40B4-BE49-F238E27FC236}">
                <a16:creationId xmlns:a16="http://schemas.microsoft.com/office/drawing/2014/main" id="{07217D45-EBA4-F07A-AFAC-054C01CF3971}"/>
              </a:ext>
            </a:extLst>
          </p:cNvPr>
          <p:cNvSpPr/>
          <p:nvPr/>
        </p:nvSpPr>
        <p:spPr>
          <a:xfrm>
            <a:off x="3615940" y="9764641"/>
            <a:ext cx="866777" cy="796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0520"/>
                </a:moveTo>
                <a:cubicBezTo>
                  <a:pt x="1258" y="18675"/>
                  <a:pt x="2752" y="17923"/>
                  <a:pt x="4191" y="17361"/>
                </a:cubicBezTo>
                <a:cubicBezTo>
                  <a:pt x="5156" y="17087"/>
                  <a:pt x="6884" y="15971"/>
                  <a:pt x="6884" y="13567"/>
                </a:cubicBezTo>
                <a:cubicBezTo>
                  <a:pt x="6884" y="11510"/>
                  <a:pt x="6113" y="10507"/>
                  <a:pt x="5698" y="9969"/>
                </a:cubicBezTo>
                <a:cubicBezTo>
                  <a:pt x="5646" y="9902"/>
                  <a:pt x="5599" y="9842"/>
                  <a:pt x="5562" y="9786"/>
                </a:cubicBezTo>
                <a:cubicBezTo>
                  <a:pt x="5550" y="9769"/>
                  <a:pt x="5538" y="9752"/>
                  <a:pt x="5526" y="9735"/>
                </a:cubicBezTo>
                <a:cubicBezTo>
                  <a:pt x="5491" y="9662"/>
                  <a:pt x="5297" y="9177"/>
                  <a:pt x="5553" y="8011"/>
                </a:cubicBezTo>
                <a:cubicBezTo>
                  <a:pt x="5604" y="7777"/>
                  <a:pt x="5583" y="7531"/>
                  <a:pt x="5493" y="7312"/>
                </a:cubicBezTo>
                <a:cubicBezTo>
                  <a:pt x="5249" y="6721"/>
                  <a:pt x="4603" y="5151"/>
                  <a:pt x="5035" y="3988"/>
                </a:cubicBezTo>
                <a:cubicBezTo>
                  <a:pt x="5619" y="2411"/>
                  <a:pt x="6140" y="2099"/>
                  <a:pt x="7085" y="1642"/>
                </a:cubicBezTo>
                <a:cubicBezTo>
                  <a:pt x="7132" y="1619"/>
                  <a:pt x="7177" y="1592"/>
                  <a:pt x="7220" y="1562"/>
                </a:cubicBezTo>
                <a:cubicBezTo>
                  <a:pt x="7458" y="1393"/>
                  <a:pt x="8233" y="1080"/>
                  <a:pt x="9029" y="1080"/>
                </a:cubicBezTo>
                <a:cubicBezTo>
                  <a:pt x="9467" y="1080"/>
                  <a:pt x="9840" y="1172"/>
                  <a:pt x="10137" y="1353"/>
                </a:cubicBezTo>
                <a:cubicBezTo>
                  <a:pt x="10491" y="1569"/>
                  <a:pt x="10825" y="1968"/>
                  <a:pt x="11308" y="3213"/>
                </a:cubicBezTo>
                <a:cubicBezTo>
                  <a:pt x="11991" y="4974"/>
                  <a:pt x="11820" y="6477"/>
                  <a:pt x="11347" y="7186"/>
                </a:cubicBezTo>
                <a:cubicBezTo>
                  <a:pt x="11175" y="7442"/>
                  <a:pt x="11116" y="7769"/>
                  <a:pt x="11184" y="8078"/>
                </a:cubicBezTo>
                <a:cubicBezTo>
                  <a:pt x="11422" y="9164"/>
                  <a:pt x="11247" y="9602"/>
                  <a:pt x="11210" y="9679"/>
                </a:cubicBezTo>
                <a:cubicBezTo>
                  <a:pt x="11181" y="9712"/>
                  <a:pt x="11153" y="9748"/>
                  <a:pt x="11129" y="9786"/>
                </a:cubicBezTo>
                <a:cubicBezTo>
                  <a:pt x="11091" y="9842"/>
                  <a:pt x="11044" y="9902"/>
                  <a:pt x="10992" y="9969"/>
                </a:cubicBezTo>
                <a:cubicBezTo>
                  <a:pt x="10578" y="10507"/>
                  <a:pt x="9806" y="11510"/>
                  <a:pt x="9806" y="13567"/>
                </a:cubicBezTo>
                <a:cubicBezTo>
                  <a:pt x="9806" y="15972"/>
                  <a:pt x="11535" y="17087"/>
                  <a:pt x="12500" y="17361"/>
                </a:cubicBezTo>
                <a:cubicBezTo>
                  <a:pt x="13925" y="17916"/>
                  <a:pt x="15432" y="18665"/>
                  <a:pt x="15675" y="20520"/>
                </a:cubicBezTo>
                <a:cubicBezTo>
                  <a:pt x="15675" y="20520"/>
                  <a:pt x="1016" y="20520"/>
                  <a:pt x="1016" y="20520"/>
                </a:cubicBezTo>
                <a:close/>
                <a:moveTo>
                  <a:pt x="12782" y="16326"/>
                </a:moveTo>
                <a:cubicBezTo>
                  <a:pt x="12782" y="16326"/>
                  <a:pt x="10788" y="15813"/>
                  <a:pt x="10788" y="13567"/>
                </a:cubicBezTo>
                <a:cubicBezTo>
                  <a:pt x="10788" y="11595"/>
                  <a:pt x="11607" y="10900"/>
                  <a:pt x="11923" y="10420"/>
                </a:cubicBezTo>
                <a:cubicBezTo>
                  <a:pt x="11923" y="10420"/>
                  <a:pt x="12573" y="9806"/>
                  <a:pt x="12138" y="7825"/>
                </a:cubicBezTo>
                <a:cubicBezTo>
                  <a:pt x="12863" y="6740"/>
                  <a:pt x="12999" y="4821"/>
                  <a:pt x="12211" y="2789"/>
                </a:cubicBezTo>
                <a:cubicBezTo>
                  <a:pt x="11716" y="1514"/>
                  <a:pt x="11279" y="815"/>
                  <a:pt x="10613" y="409"/>
                </a:cubicBezTo>
                <a:cubicBezTo>
                  <a:pt x="10124" y="111"/>
                  <a:pt x="9569" y="0"/>
                  <a:pt x="9029" y="0"/>
                </a:cubicBezTo>
                <a:cubicBezTo>
                  <a:pt x="8023" y="0"/>
                  <a:pt x="7070" y="384"/>
                  <a:pt x="6690" y="653"/>
                </a:cubicBezTo>
                <a:cubicBezTo>
                  <a:pt x="5576" y="1192"/>
                  <a:pt x="4828" y="1688"/>
                  <a:pt x="4126" y="3579"/>
                </a:cubicBezTo>
                <a:cubicBezTo>
                  <a:pt x="3556" y="5114"/>
                  <a:pt x="4241" y="6891"/>
                  <a:pt x="4598" y="7757"/>
                </a:cubicBezTo>
                <a:cubicBezTo>
                  <a:pt x="4163" y="9739"/>
                  <a:pt x="4767" y="10420"/>
                  <a:pt x="4767" y="10420"/>
                </a:cubicBezTo>
                <a:cubicBezTo>
                  <a:pt x="5083" y="10900"/>
                  <a:pt x="5903" y="11595"/>
                  <a:pt x="5903" y="13567"/>
                </a:cubicBezTo>
                <a:cubicBezTo>
                  <a:pt x="5903" y="15813"/>
                  <a:pt x="3909" y="16326"/>
                  <a:pt x="3909" y="16326"/>
                </a:cubicBezTo>
                <a:cubicBezTo>
                  <a:pt x="2642" y="16817"/>
                  <a:pt x="0" y="17821"/>
                  <a:pt x="0" y="21060"/>
                </a:cubicBezTo>
                <a:cubicBezTo>
                  <a:pt x="0" y="21060"/>
                  <a:pt x="0" y="21600"/>
                  <a:pt x="491" y="21600"/>
                </a:cubicBezTo>
                <a:lnTo>
                  <a:pt x="16200" y="21600"/>
                </a:lnTo>
                <a:cubicBezTo>
                  <a:pt x="16691" y="21600"/>
                  <a:pt x="16691" y="21060"/>
                  <a:pt x="16691" y="21060"/>
                </a:cubicBezTo>
                <a:cubicBezTo>
                  <a:pt x="16691" y="17821"/>
                  <a:pt x="14048" y="16817"/>
                  <a:pt x="12782" y="16326"/>
                </a:cubicBezTo>
                <a:moveTo>
                  <a:pt x="18035" y="15774"/>
                </a:moveTo>
                <a:cubicBezTo>
                  <a:pt x="18035" y="15774"/>
                  <a:pt x="16217" y="15312"/>
                  <a:pt x="16217" y="13291"/>
                </a:cubicBezTo>
                <a:cubicBezTo>
                  <a:pt x="16217" y="11515"/>
                  <a:pt x="17087" y="10890"/>
                  <a:pt x="17376" y="10458"/>
                </a:cubicBezTo>
                <a:cubicBezTo>
                  <a:pt x="17376" y="10458"/>
                  <a:pt x="17968" y="9906"/>
                  <a:pt x="17572" y="8122"/>
                </a:cubicBezTo>
                <a:cubicBezTo>
                  <a:pt x="18232" y="7146"/>
                  <a:pt x="18387" y="5419"/>
                  <a:pt x="17669" y="3590"/>
                </a:cubicBezTo>
                <a:cubicBezTo>
                  <a:pt x="17218" y="2442"/>
                  <a:pt x="16666" y="1814"/>
                  <a:pt x="16059" y="1449"/>
                </a:cubicBezTo>
                <a:cubicBezTo>
                  <a:pt x="15612" y="1180"/>
                  <a:pt x="15107" y="1081"/>
                  <a:pt x="14614" y="1081"/>
                </a:cubicBezTo>
                <a:cubicBezTo>
                  <a:pt x="13880" y="1081"/>
                  <a:pt x="13182" y="1301"/>
                  <a:pt x="12753" y="1514"/>
                </a:cubicBezTo>
                <a:cubicBezTo>
                  <a:pt x="12878" y="1781"/>
                  <a:pt x="12997" y="2064"/>
                  <a:pt x="13115" y="2366"/>
                </a:cubicBezTo>
                <a:cubicBezTo>
                  <a:pt x="13131" y="2409"/>
                  <a:pt x="13143" y="2453"/>
                  <a:pt x="13159" y="2496"/>
                </a:cubicBezTo>
                <a:cubicBezTo>
                  <a:pt x="13436" y="2360"/>
                  <a:pt x="13994" y="2160"/>
                  <a:pt x="14614" y="2160"/>
                </a:cubicBezTo>
                <a:cubicBezTo>
                  <a:pt x="15001" y="2160"/>
                  <a:pt x="15328" y="2239"/>
                  <a:pt x="15588" y="2396"/>
                </a:cubicBezTo>
                <a:cubicBezTo>
                  <a:pt x="15893" y="2579"/>
                  <a:pt x="16347" y="2947"/>
                  <a:pt x="16767" y="4019"/>
                </a:cubicBezTo>
                <a:cubicBezTo>
                  <a:pt x="17366" y="5541"/>
                  <a:pt x="17207" y="6853"/>
                  <a:pt x="16784" y="7478"/>
                </a:cubicBezTo>
                <a:cubicBezTo>
                  <a:pt x="16610" y="7736"/>
                  <a:pt x="16549" y="8067"/>
                  <a:pt x="16618" y="8379"/>
                </a:cubicBezTo>
                <a:cubicBezTo>
                  <a:pt x="16817" y="9273"/>
                  <a:pt x="16689" y="9648"/>
                  <a:pt x="16656" y="9723"/>
                </a:cubicBezTo>
                <a:cubicBezTo>
                  <a:pt x="16631" y="9754"/>
                  <a:pt x="16607" y="9786"/>
                  <a:pt x="16584" y="9820"/>
                </a:cubicBezTo>
                <a:cubicBezTo>
                  <a:pt x="16565" y="9848"/>
                  <a:pt x="16497" y="9929"/>
                  <a:pt x="16447" y="9988"/>
                </a:cubicBezTo>
                <a:cubicBezTo>
                  <a:pt x="16023" y="10488"/>
                  <a:pt x="15236" y="11419"/>
                  <a:pt x="15236" y="13291"/>
                </a:cubicBezTo>
                <a:cubicBezTo>
                  <a:pt x="15236" y="15520"/>
                  <a:pt x="16851" y="16555"/>
                  <a:pt x="17757" y="16810"/>
                </a:cubicBezTo>
                <a:cubicBezTo>
                  <a:pt x="19050" y="17307"/>
                  <a:pt x="20311" y="17926"/>
                  <a:pt x="20570" y="19440"/>
                </a:cubicBezTo>
                <a:lnTo>
                  <a:pt x="17464" y="19440"/>
                </a:lnTo>
                <a:cubicBezTo>
                  <a:pt x="17553" y="19773"/>
                  <a:pt x="17615" y="20132"/>
                  <a:pt x="17645" y="20520"/>
                </a:cubicBezTo>
                <a:lnTo>
                  <a:pt x="21152" y="20520"/>
                </a:lnTo>
                <a:cubicBezTo>
                  <a:pt x="21600" y="20520"/>
                  <a:pt x="21600" y="20034"/>
                  <a:pt x="21600" y="20034"/>
                </a:cubicBezTo>
                <a:cubicBezTo>
                  <a:pt x="21600" y="17119"/>
                  <a:pt x="19191" y="16215"/>
                  <a:pt x="18035" y="15774"/>
                </a:cubicBezTo>
              </a:path>
            </a:pathLst>
          </a:custGeom>
          <a:solidFill>
            <a:srgbClr val="FFFFFF"/>
          </a:solidFill>
          <a:ln w="9525" cap="flat">
            <a:solidFill>
              <a:srgbClr val="FFFFFF"/>
            </a:solidFill>
            <a:prstDash val="solid"/>
            <a:round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5" name="Google Shape;424;p13">
            <a:extLst>
              <a:ext uri="{FF2B5EF4-FFF2-40B4-BE49-F238E27FC236}">
                <a16:creationId xmlns:a16="http://schemas.microsoft.com/office/drawing/2014/main" id="{E8AB85ED-5EDC-8153-3654-672AEA134F09}"/>
              </a:ext>
            </a:extLst>
          </p:cNvPr>
          <p:cNvSpPr/>
          <p:nvPr/>
        </p:nvSpPr>
        <p:spPr>
          <a:xfrm rot="5400000">
            <a:off x="6239858" y="9490118"/>
            <a:ext cx="1584328" cy="13620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4655" y="0"/>
                </a:lnTo>
                <a:lnTo>
                  <a:pt x="16945" y="0"/>
                </a:lnTo>
                <a:lnTo>
                  <a:pt x="21600" y="10800"/>
                </a:lnTo>
                <a:lnTo>
                  <a:pt x="16945" y="21600"/>
                </a:lnTo>
                <a:lnTo>
                  <a:pt x="4655" y="21600"/>
                </a:lnTo>
                <a:lnTo>
                  <a:pt x="0" y="10800"/>
                </a:lnTo>
                <a:close/>
              </a:path>
            </a:pathLst>
          </a:custGeom>
          <a:solidFill>
            <a:srgbClr val="DD685C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6" name="Google Shape;432;p13">
            <a:extLst>
              <a:ext uri="{FF2B5EF4-FFF2-40B4-BE49-F238E27FC236}">
                <a16:creationId xmlns:a16="http://schemas.microsoft.com/office/drawing/2014/main" id="{97564421-64F3-DB31-2C98-C58B06A90183}"/>
              </a:ext>
            </a:extLst>
          </p:cNvPr>
          <p:cNvSpPr/>
          <p:nvPr/>
        </p:nvSpPr>
        <p:spPr>
          <a:xfrm>
            <a:off x="6554891" y="9739966"/>
            <a:ext cx="866777" cy="796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0520"/>
                </a:moveTo>
                <a:cubicBezTo>
                  <a:pt x="1258" y="18675"/>
                  <a:pt x="2752" y="17923"/>
                  <a:pt x="4191" y="17361"/>
                </a:cubicBezTo>
                <a:cubicBezTo>
                  <a:pt x="5156" y="17087"/>
                  <a:pt x="6884" y="15971"/>
                  <a:pt x="6884" y="13567"/>
                </a:cubicBezTo>
                <a:cubicBezTo>
                  <a:pt x="6884" y="11510"/>
                  <a:pt x="6113" y="10507"/>
                  <a:pt x="5698" y="9969"/>
                </a:cubicBezTo>
                <a:cubicBezTo>
                  <a:pt x="5646" y="9902"/>
                  <a:pt x="5599" y="9842"/>
                  <a:pt x="5562" y="9786"/>
                </a:cubicBezTo>
                <a:cubicBezTo>
                  <a:pt x="5550" y="9769"/>
                  <a:pt x="5538" y="9752"/>
                  <a:pt x="5526" y="9735"/>
                </a:cubicBezTo>
                <a:cubicBezTo>
                  <a:pt x="5491" y="9662"/>
                  <a:pt x="5297" y="9177"/>
                  <a:pt x="5553" y="8011"/>
                </a:cubicBezTo>
                <a:cubicBezTo>
                  <a:pt x="5604" y="7777"/>
                  <a:pt x="5583" y="7531"/>
                  <a:pt x="5493" y="7312"/>
                </a:cubicBezTo>
                <a:cubicBezTo>
                  <a:pt x="5249" y="6721"/>
                  <a:pt x="4603" y="5151"/>
                  <a:pt x="5035" y="3988"/>
                </a:cubicBezTo>
                <a:cubicBezTo>
                  <a:pt x="5619" y="2411"/>
                  <a:pt x="6140" y="2099"/>
                  <a:pt x="7085" y="1642"/>
                </a:cubicBezTo>
                <a:cubicBezTo>
                  <a:pt x="7132" y="1619"/>
                  <a:pt x="7177" y="1592"/>
                  <a:pt x="7220" y="1562"/>
                </a:cubicBezTo>
                <a:cubicBezTo>
                  <a:pt x="7458" y="1393"/>
                  <a:pt x="8233" y="1080"/>
                  <a:pt x="9029" y="1080"/>
                </a:cubicBezTo>
                <a:cubicBezTo>
                  <a:pt x="9467" y="1080"/>
                  <a:pt x="9840" y="1172"/>
                  <a:pt x="10137" y="1353"/>
                </a:cubicBezTo>
                <a:cubicBezTo>
                  <a:pt x="10491" y="1569"/>
                  <a:pt x="10825" y="1968"/>
                  <a:pt x="11308" y="3213"/>
                </a:cubicBezTo>
                <a:cubicBezTo>
                  <a:pt x="11991" y="4974"/>
                  <a:pt x="11820" y="6477"/>
                  <a:pt x="11347" y="7186"/>
                </a:cubicBezTo>
                <a:cubicBezTo>
                  <a:pt x="11175" y="7442"/>
                  <a:pt x="11116" y="7769"/>
                  <a:pt x="11184" y="8078"/>
                </a:cubicBezTo>
                <a:cubicBezTo>
                  <a:pt x="11422" y="9164"/>
                  <a:pt x="11247" y="9602"/>
                  <a:pt x="11210" y="9679"/>
                </a:cubicBezTo>
                <a:cubicBezTo>
                  <a:pt x="11181" y="9712"/>
                  <a:pt x="11153" y="9748"/>
                  <a:pt x="11129" y="9786"/>
                </a:cubicBezTo>
                <a:cubicBezTo>
                  <a:pt x="11091" y="9842"/>
                  <a:pt x="11044" y="9902"/>
                  <a:pt x="10992" y="9969"/>
                </a:cubicBezTo>
                <a:cubicBezTo>
                  <a:pt x="10578" y="10507"/>
                  <a:pt x="9806" y="11510"/>
                  <a:pt x="9806" y="13567"/>
                </a:cubicBezTo>
                <a:cubicBezTo>
                  <a:pt x="9806" y="15972"/>
                  <a:pt x="11535" y="17087"/>
                  <a:pt x="12500" y="17361"/>
                </a:cubicBezTo>
                <a:cubicBezTo>
                  <a:pt x="13925" y="17916"/>
                  <a:pt x="15432" y="18665"/>
                  <a:pt x="15675" y="20520"/>
                </a:cubicBezTo>
                <a:cubicBezTo>
                  <a:pt x="15675" y="20520"/>
                  <a:pt x="1016" y="20520"/>
                  <a:pt x="1016" y="20520"/>
                </a:cubicBezTo>
                <a:close/>
                <a:moveTo>
                  <a:pt x="12782" y="16326"/>
                </a:moveTo>
                <a:cubicBezTo>
                  <a:pt x="12782" y="16326"/>
                  <a:pt x="10788" y="15813"/>
                  <a:pt x="10788" y="13567"/>
                </a:cubicBezTo>
                <a:cubicBezTo>
                  <a:pt x="10788" y="11595"/>
                  <a:pt x="11607" y="10900"/>
                  <a:pt x="11923" y="10420"/>
                </a:cubicBezTo>
                <a:cubicBezTo>
                  <a:pt x="11923" y="10420"/>
                  <a:pt x="12573" y="9806"/>
                  <a:pt x="12138" y="7825"/>
                </a:cubicBezTo>
                <a:cubicBezTo>
                  <a:pt x="12863" y="6740"/>
                  <a:pt x="12999" y="4821"/>
                  <a:pt x="12211" y="2789"/>
                </a:cubicBezTo>
                <a:cubicBezTo>
                  <a:pt x="11716" y="1514"/>
                  <a:pt x="11279" y="815"/>
                  <a:pt x="10613" y="409"/>
                </a:cubicBezTo>
                <a:cubicBezTo>
                  <a:pt x="10124" y="111"/>
                  <a:pt x="9569" y="0"/>
                  <a:pt x="9029" y="0"/>
                </a:cubicBezTo>
                <a:cubicBezTo>
                  <a:pt x="8023" y="0"/>
                  <a:pt x="7070" y="384"/>
                  <a:pt x="6690" y="653"/>
                </a:cubicBezTo>
                <a:cubicBezTo>
                  <a:pt x="5576" y="1192"/>
                  <a:pt x="4828" y="1688"/>
                  <a:pt x="4126" y="3579"/>
                </a:cubicBezTo>
                <a:cubicBezTo>
                  <a:pt x="3556" y="5114"/>
                  <a:pt x="4241" y="6891"/>
                  <a:pt x="4598" y="7757"/>
                </a:cubicBezTo>
                <a:cubicBezTo>
                  <a:pt x="4163" y="9739"/>
                  <a:pt x="4767" y="10420"/>
                  <a:pt x="4767" y="10420"/>
                </a:cubicBezTo>
                <a:cubicBezTo>
                  <a:pt x="5083" y="10900"/>
                  <a:pt x="5903" y="11595"/>
                  <a:pt x="5903" y="13567"/>
                </a:cubicBezTo>
                <a:cubicBezTo>
                  <a:pt x="5903" y="15813"/>
                  <a:pt x="3909" y="16326"/>
                  <a:pt x="3909" y="16326"/>
                </a:cubicBezTo>
                <a:cubicBezTo>
                  <a:pt x="2642" y="16817"/>
                  <a:pt x="0" y="17821"/>
                  <a:pt x="0" y="21060"/>
                </a:cubicBezTo>
                <a:cubicBezTo>
                  <a:pt x="0" y="21060"/>
                  <a:pt x="0" y="21600"/>
                  <a:pt x="491" y="21600"/>
                </a:cubicBezTo>
                <a:lnTo>
                  <a:pt x="16200" y="21600"/>
                </a:lnTo>
                <a:cubicBezTo>
                  <a:pt x="16691" y="21600"/>
                  <a:pt x="16691" y="21060"/>
                  <a:pt x="16691" y="21060"/>
                </a:cubicBezTo>
                <a:cubicBezTo>
                  <a:pt x="16691" y="17821"/>
                  <a:pt x="14048" y="16817"/>
                  <a:pt x="12782" y="16326"/>
                </a:cubicBezTo>
                <a:moveTo>
                  <a:pt x="18035" y="15774"/>
                </a:moveTo>
                <a:cubicBezTo>
                  <a:pt x="18035" y="15774"/>
                  <a:pt x="16217" y="15312"/>
                  <a:pt x="16217" y="13291"/>
                </a:cubicBezTo>
                <a:cubicBezTo>
                  <a:pt x="16217" y="11515"/>
                  <a:pt x="17087" y="10890"/>
                  <a:pt x="17376" y="10458"/>
                </a:cubicBezTo>
                <a:cubicBezTo>
                  <a:pt x="17376" y="10458"/>
                  <a:pt x="17968" y="9906"/>
                  <a:pt x="17572" y="8122"/>
                </a:cubicBezTo>
                <a:cubicBezTo>
                  <a:pt x="18232" y="7146"/>
                  <a:pt x="18387" y="5419"/>
                  <a:pt x="17669" y="3590"/>
                </a:cubicBezTo>
                <a:cubicBezTo>
                  <a:pt x="17218" y="2442"/>
                  <a:pt x="16666" y="1814"/>
                  <a:pt x="16059" y="1449"/>
                </a:cubicBezTo>
                <a:cubicBezTo>
                  <a:pt x="15612" y="1180"/>
                  <a:pt x="15107" y="1081"/>
                  <a:pt x="14614" y="1081"/>
                </a:cubicBezTo>
                <a:cubicBezTo>
                  <a:pt x="13880" y="1081"/>
                  <a:pt x="13182" y="1301"/>
                  <a:pt x="12753" y="1514"/>
                </a:cubicBezTo>
                <a:cubicBezTo>
                  <a:pt x="12878" y="1781"/>
                  <a:pt x="12997" y="2064"/>
                  <a:pt x="13115" y="2366"/>
                </a:cubicBezTo>
                <a:cubicBezTo>
                  <a:pt x="13131" y="2409"/>
                  <a:pt x="13143" y="2453"/>
                  <a:pt x="13159" y="2496"/>
                </a:cubicBezTo>
                <a:cubicBezTo>
                  <a:pt x="13436" y="2360"/>
                  <a:pt x="13994" y="2160"/>
                  <a:pt x="14614" y="2160"/>
                </a:cubicBezTo>
                <a:cubicBezTo>
                  <a:pt x="15001" y="2160"/>
                  <a:pt x="15328" y="2239"/>
                  <a:pt x="15588" y="2396"/>
                </a:cubicBezTo>
                <a:cubicBezTo>
                  <a:pt x="15893" y="2579"/>
                  <a:pt x="16347" y="2947"/>
                  <a:pt x="16767" y="4019"/>
                </a:cubicBezTo>
                <a:cubicBezTo>
                  <a:pt x="17366" y="5541"/>
                  <a:pt x="17207" y="6853"/>
                  <a:pt x="16784" y="7478"/>
                </a:cubicBezTo>
                <a:cubicBezTo>
                  <a:pt x="16610" y="7736"/>
                  <a:pt x="16549" y="8067"/>
                  <a:pt x="16618" y="8379"/>
                </a:cubicBezTo>
                <a:cubicBezTo>
                  <a:pt x="16817" y="9273"/>
                  <a:pt x="16689" y="9648"/>
                  <a:pt x="16656" y="9723"/>
                </a:cubicBezTo>
                <a:cubicBezTo>
                  <a:pt x="16631" y="9754"/>
                  <a:pt x="16607" y="9786"/>
                  <a:pt x="16584" y="9820"/>
                </a:cubicBezTo>
                <a:cubicBezTo>
                  <a:pt x="16565" y="9848"/>
                  <a:pt x="16497" y="9929"/>
                  <a:pt x="16447" y="9988"/>
                </a:cubicBezTo>
                <a:cubicBezTo>
                  <a:pt x="16023" y="10488"/>
                  <a:pt x="15236" y="11419"/>
                  <a:pt x="15236" y="13291"/>
                </a:cubicBezTo>
                <a:cubicBezTo>
                  <a:pt x="15236" y="15520"/>
                  <a:pt x="16851" y="16555"/>
                  <a:pt x="17757" y="16810"/>
                </a:cubicBezTo>
                <a:cubicBezTo>
                  <a:pt x="19050" y="17307"/>
                  <a:pt x="20311" y="17926"/>
                  <a:pt x="20570" y="19440"/>
                </a:cubicBezTo>
                <a:lnTo>
                  <a:pt x="17464" y="19440"/>
                </a:lnTo>
                <a:cubicBezTo>
                  <a:pt x="17553" y="19773"/>
                  <a:pt x="17615" y="20132"/>
                  <a:pt x="17645" y="20520"/>
                </a:cubicBezTo>
                <a:lnTo>
                  <a:pt x="21152" y="20520"/>
                </a:lnTo>
                <a:cubicBezTo>
                  <a:pt x="21600" y="20520"/>
                  <a:pt x="21600" y="20034"/>
                  <a:pt x="21600" y="20034"/>
                </a:cubicBezTo>
                <a:cubicBezTo>
                  <a:pt x="21600" y="17119"/>
                  <a:pt x="19191" y="16215"/>
                  <a:pt x="18035" y="15774"/>
                </a:cubicBezTo>
              </a:path>
            </a:pathLst>
          </a:custGeom>
          <a:solidFill>
            <a:srgbClr val="FFFFFF"/>
          </a:solidFill>
          <a:ln w="9525" cap="flat">
            <a:solidFill>
              <a:srgbClr val="FFFFFF"/>
            </a:solidFill>
            <a:prstDash val="solid"/>
            <a:round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7" name="Google Shape;407;p13">
            <a:extLst>
              <a:ext uri="{FF2B5EF4-FFF2-40B4-BE49-F238E27FC236}">
                <a16:creationId xmlns:a16="http://schemas.microsoft.com/office/drawing/2014/main" id="{45C1EC59-D34C-CB52-F0E6-FF3B5FBD2E53}"/>
              </a:ext>
            </a:extLst>
          </p:cNvPr>
          <p:cNvSpPr txBox="1"/>
          <p:nvPr/>
        </p:nvSpPr>
        <p:spPr>
          <a:xfrm>
            <a:off x="5624488" y="11053270"/>
            <a:ext cx="2833954" cy="4616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 numCol="1" anchor="t">
            <a:spAutoFit/>
          </a:bodyPr>
          <a:lstStyle>
            <a:lvl1pPr algn="ctr">
              <a:defRPr sz="4000">
                <a:solidFill>
                  <a:srgbClr val="000000"/>
                </a:solidFill>
              </a:defRPr>
            </a:lvl1pPr>
          </a:lstStyle>
          <a:p>
            <a:r>
              <a:rPr lang="it-IT" sz="2400" dirty="0"/>
              <a:t>EDORA EU-JRC</a:t>
            </a:r>
            <a:endParaRPr sz="2400" dirty="0"/>
          </a:p>
        </p:txBody>
      </p:sp>
      <p:sp>
        <p:nvSpPr>
          <p:cNvPr id="18" name="Google Shape;407;p13">
            <a:extLst>
              <a:ext uri="{FF2B5EF4-FFF2-40B4-BE49-F238E27FC236}">
                <a16:creationId xmlns:a16="http://schemas.microsoft.com/office/drawing/2014/main" id="{03473B5E-DA67-0A7C-8C12-FC7917C2A29A}"/>
              </a:ext>
            </a:extLst>
          </p:cNvPr>
          <p:cNvSpPr txBox="1"/>
          <p:nvPr/>
        </p:nvSpPr>
        <p:spPr>
          <a:xfrm>
            <a:off x="20541593" y="5223827"/>
            <a:ext cx="3294550" cy="12002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 numCol="1" anchor="t">
            <a:spAutoFit/>
          </a:bodyPr>
          <a:lstStyle>
            <a:lvl1pPr algn="ctr">
              <a:defRPr sz="4000">
                <a:solidFill>
                  <a:srgbClr val="000000"/>
                </a:solidFill>
              </a:defRPr>
            </a:lvl1pPr>
          </a:lstStyle>
          <a:p>
            <a:r>
              <a:rPr lang="it-IT" sz="2400"/>
              <a:t>Community Valore Acqua per l’Italia - TEHA</a:t>
            </a:r>
          </a:p>
        </p:txBody>
      </p:sp>
      <p:sp>
        <p:nvSpPr>
          <p:cNvPr id="19" name="Google Shape;412;p13">
            <a:extLst>
              <a:ext uri="{FF2B5EF4-FFF2-40B4-BE49-F238E27FC236}">
                <a16:creationId xmlns:a16="http://schemas.microsoft.com/office/drawing/2014/main" id="{3ED4E109-3B7C-5C34-8B67-9294E71335D0}"/>
              </a:ext>
            </a:extLst>
          </p:cNvPr>
          <p:cNvSpPr/>
          <p:nvPr/>
        </p:nvSpPr>
        <p:spPr>
          <a:xfrm rot="5400000">
            <a:off x="21374704" y="3598300"/>
            <a:ext cx="1584327" cy="13620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4655" y="0"/>
                </a:lnTo>
                <a:lnTo>
                  <a:pt x="16945" y="0"/>
                </a:lnTo>
                <a:lnTo>
                  <a:pt x="21600" y="10800"/>
                </a:lnTo>
                <a:lnTo>
                  <a:pt x="16945" y="21600"/>
                </a:lnTo>
                <a:lnTo>
                  <a:pt x="4655" y="21600"/>
                </a:lnTo>
                <a:lnTo>
                  <a:pt x="0" y="10800"/>
                </a:lnTo>
                <a:close/>
              </a:path>
            </a:pathLst>
          </a:custGeom>
          <a:solidFill>
            <a:srgbClr val="9EDBD6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0" name="Google Shape;432;p13">
            <a:extLst>
              <a:ext uri="{FF2B5EF4-FFF2-40B4-BE49-F238E27FC236}">
                <a16:creationId xmlns:a16="http://schemas.microsoft.com/office/drawing/2014/main" id="{6B76D3CE-5C8F-56AE-AF1E-1AA3A95A9C24}"/>
              </a:ext>
            </a:extLst>
          </p:cNvPr>
          <p:cNvSpPr/>
          <p:nvPr/>
        </p:nvSpPr>
        <p:spPr>
          <a:xfrm>
            <a:off x="21758878" y="3879029"/>
            <a:ext cx="866777" cy="796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0520"/>
                </a:moveTo>
                <a:cubicBezTo>
                  <a:pt x="1258" y="18675"/>
                  <a:pt x="2752" y="17923"/>
                  <a:pt x="4191" y="17361"/>
                </a:cubicBezTo>
                <a:cubicBezTo>
                  <a:pt x="5156" y="17087"/>
                  <a:pt x="6884" y="15971"/>
                  <a:pt x="6884" y="13567"/>
                </a:cubicBezTo>
                <a:cubicBezTo>
                  <a:pt x="6884" y="11510"/>
                  <a:pt x="6113" y="10507"/>
                  <a:pt x="5698" y="9969"/>
                </a:cubicBezTo>
                <a:cubicBezTo>
                  <a:pt x="5646" y="9902"/>
                  <a:pt x="5599" y="9842"/>
                  <a:pt x="5562" y="9786"/>
                </a:cubicBezTo>
                <a:cubicBezTo>
                  <a:pt x="5550" y="9769"/>
                  <a:pt x="5538" y="9752"/>
                  <a:pt x="5526" y="9735"/>
                </a:cubicBezTo>
                <a:cubicBezTo>
                  <a:pt x="5491" y="9662"/>
                  <a:pt x="5297" y="9177"/>
                  <a:pt x="5553" y="8011"/>
                </a:cubicBezTo>
                <a:cubicBezTo>
                  <a:pt x="5604" y="7777"/>
                  <a:pt x="5583" y="7531"/>
                  <a:pt x="5493" y="7312"/>
                </a:cubicBezTo>
                <a:cubicBezTo>
                  <a:pt x="5249" y="6721"/>
                  <a:pt x="4603" y="5151"/>
                  <a:pt x="5035" y="3988"/>
                </a:cubicBezTo>
                <a:cubicBezTo>
                  <a:pt x="5619" y="2411"/>
                  <a:pt x="6140" y="2099"/>
                  <a:pt x="7085" y="1642"/>
                </a:cubicBezTo>
                <a:cubicBezTo>
                  <a:pt x="7132" y="1619"/>
                  <a:pt x="7177" y="1592"/>
                  <a:pt x="7220" y="1562"/>
                </a:cubicBezTo>
                <a:cubicBezTo>
                  <a:pt x="7458" y="1393"/>
                  <a:pt x="8233" y="1080"/>
                  <a:pt x="9029" y="1080"/>
                </a:cubicBezTo>
                <a:cubicBezTo>
                  <a:pt x="9467" y="1080"/>
                  <a:pt x="9840" y="1172"/>
                  <a:pt x="10137" y="1353"/>
                </a:cubicBezTo>
                <a:cubicBezTo>
                  <a:pt x="10491" y="1569"/>
                  <a:pt x="10825" y="1968"/>
                  <a:pt x="11308" y="3213"/>
                </a:cubicBezTo>
                <a:cubicBezTo>
                  <a:pt x="11991" y="4974"/>
                  <a:pt x="11820" y="6477"/>
                  <a:pt x="11347" y="7186"/>
                </a:cubicBezTo>
                <a:cubicBezTo>
                  <a:pt x="11175" y="7442"/>
                  <a:pt x="11116" y="7769"/>
                  <a:pt x="11184" y="8078"/>
                </a:cubicBezTo>
                <a:cubicBezTo>
                  <a:pt x="11422" y="9164"/>
                  <a:pt x="11247" y="9602"/>
                  <a:pt x="11210" y="9679"/>
                </a:cubicBezTo>
                <a:cubicBezTo>
                  <a:pt x="11181" y="9712"/>
                  <a:pt x="11153" y="9748"/>
                  <a:pt x="11129" y="9786"/>
                </a:cubicBezTo>
                <a:cubicBezTo>
                  <a:pt x="11091" y="9842"/>
                  <a:pt x="11044" y="9902"/>
                  <a:pt x="10992" y="9969"/>
                </a:cubicBezTo>
                <a:cubicBezTo>
                  <a:pt x="10578" y="10507"/>
                  <a:pt x="9806" y="11510"/>
                  <a:pt x="9806" y="13567"/>
                </a:cubicBezTo>
                <a:cubicBezTo>
                  <a:pt x="9806" y="15972"/>
                  <a:pt x="11535" y="17087"/>
                  <a:pt x="12500" y="17361"/>
                </a:cubicBezTo>
                <a:cubicBezTo>
                  <a:pt x="13925" y="17916"/>
                  <a:pt x="15432" y="18665"/>
                  <a:pt x="15675" y="20520"/>
                </a:cubicBezTo>
                <a:cubicBezTo>
                  <a:pt x="15675" y="20520"/>
                  <a:pt x="1016" y="20520"/>
                  <a:pt x="1016" y="20520"/>
                </a:cubicBezTo>
                <a:close/>
                <a:moveTo>
                  <a:pt x="12782" y="16326"/>
                </a:moveTo>
                <a:cubicBezTo>
                  <a:pt x="12782" y="16326"/>
                  <a:pt x="10788" y="15813"/>
                  <a:pt x="10788" y="13567"/>
                </a:cubicBezTo>
                <a:cubicBezTo>
                  <a:pt x="10788" y="11595"/>
                  <a:pt x="11607" y="10900"/>
                  <a:pt x="11923" y="10420"/>
                </a:cubicBezTo>
                <a:cubicBezTo>
                  <a:pt x="11923" y="10420"/>
                  <a:pt x="12573" y="9806"/>
                  <a:pt x="12138" y="7825"/>
                </a:cubicBezTo>
                <a:cubicBezTo>
                  <a:pt x="12863" y="6740"/>
                  <a:pt x="12999" y="4821"/>
                  <a:pt x="12211" y="2789"/>
                </a:cubicBezTo>
                <a:cubicBezTo>
                  <a:pt x="11716" y="1514"/>
                  <a:pt x="11279" y="815"/>
                  <a:pt x="10613" y="409"/>
                </a:cubicBezTo>
                <a:cubicBezTo>
                  <a:pt x="10124" y="111"/>
                  <a:pt x="9569" y="0"/>
                  <a:pt x="9029" y="0"/>
                </a:cubicBezTo>
                <a:cubicBezTo>
                  <a:pt x="8023" y="0"/>
                  <a:pt x="7070" y="384"/>
                  <a:pt x="6690" y="653"/>
                </a:cubicBezTo>
                <a:cubicBezTo>
                  <a:pt x="5576" y="1192"/>
                  <a:pt x="4828" y="1688"/>
                  <a:pt x="4126" y="3579"/>
                </a:cubicBezTo>
                <a:cubicBezTo>
                  <a:pt x="3556" y="5114"/>
                  <a:pt x="4241" y="6891"/>
                  <a:pt x="4598" y="7757"/>
                </a:cubicBezTo>
                <a:cubicBezTo>
                  <a:pt x="4163" y="9739"/>
                  <a:pt x="4767" y="10420"/>
                  <a:pt x="4767" y="10420"/>
                </a:cubicBezTo>
                <a:cubicBezTo>
                  <a:pt x="5083" y="10900"/>
                  <a:pt x="5903" y="11595"/>
                  <a:pt x="5903" y="13567"/>
                </a:cubicBezTo>
                <a:cubicBezTo>
                  <a:pt x="5903" y="15813"/>
                  <a:pt x="3909" y="16326"/>
                  <a:pt x="3909" y="16326"/>
                </a:cubicBezTo>
                <a:cubicBezTo>
                  <a:pt x="2642" y="16817"/>
                  <a:pt x="0" y="17821"/>
                  <a:pt x="0" y="21060"/>
                </a:cubicBezTo>
                <a:cubicBezTo>
                  <a:pt x="0" y="21060"/>
                  <a:pt x="0" y="21600"/>
                  <a:pt x="491" y="21600"/>
                </a:cubicBezTo>
                <a:lnTo>
                  <a:pt x="16200" y="21600"/>
                </a:lnTo>
                <a:cubicBezTo>
                  <a:pt x="16691" y="21600"/>
                  <a:pt x="16691" y="21060"/>
                  <a:pt x="16691" y="21060"/>
                </a:cubicBezTo>
                <a:cubicBezTo>
                  <a:pt x="16691" y="17821"/>
                  <a:pt x="14048" y="16817"/>
                  <a:pt x="12782" y="16326"/>
                </a:cubicBezTo>
                <a:moveTo>
                  <a:pt x="18035" y="15774"/>
                </a:moveTo>
                <a:cubicBezTo>
                  <a:pt x="18035" y="15774"/>
                  <a:pt x="16217" y="15312"/>
                  <a:pt x="16217" y="13291"/>
                </a:cubicBezTo>
                <a:cubicBezTo>
                  <a:pt x="16217" y="11515"/>
                  <a:pt x="17087" y="10890"/>
                  <a:pt x="17376" y="10458"/>
                </a:cubicBezTo>
                <a:cubicBezTo>
                  <a:pt x="17376" y="10458"/>
                  <a:pt x="17968" y="9906"/>
                  <a:pt x="17572" y="8122"/>
                </a:cubicBezTo>
                <a:cubicBezTo>
                  <a:pt x="18232" y="7146"/>
                  <a:pt x="18387" y="5419"/>
                  <a:pt x="17669" y="3590"/>
                </a:cubicBezTo>
                <a:cubicBezTo>
                  <a:pt x="17218" y="2442"/>
                  <a:pt x="16666" y="1814"/>
                  <a:pt x="16059" y="1449"/>
                </a:cubicBezTo>
                <a:cubicBezTo>
                  <a:pt x="15612" y="1180"/>
                  <a:pt x="15107" y="1081"/>
                  <a:pt x="14614" y="1081"/>
                </a:cubicBezTo>
                <a:cubicBezTo>
                  <a:pt x="13880" y="1081"/>
                  <a:pt x="13182" y="1301"/>
                  <a:pt x="12753" y="1514"/>
                </a:cubicBezTo>
                <a:cubicBezTo>
                  <a:pt x="12878" y="1781"/>
                  <a:pt x="12997" y="2064"/>
                  <a:pt x="13115" y="2366"/>
                </a:cubicBezTo>
                <a:cubicBezTo>
                  <a:pt x="13131" y="2409"/>
                  <a:pt x="13143" y="2453"/>
                  <a:pt x="13159" y="2496"/>
                </a:cubicBezTo>
                <a:cubicBezTo>
                  <a:pt x="13436" y="2360"/>
                  <a:pt x="13994" y="2160"/>
                  <a:pt x="14614" y="2160"/>
                </a:cubicBezTo>
                <a:cubicBezTo>
                  <a:pt x="15001" y="2160"/>
                  <a:pt x="15328" y="2239"/>
                  <a:pt x="15588" y="2396"/>
                </a:cubicBezTo>
                <a:cubicBezTo>
                  <a:pt x="15893" y="2579"/>
                  <a:pt x="16347" y="2947"/>
                  <a:pt x="16767" y="4019"/>
                </a:cubicBezTo>
                <a:cubicBezTo>
                  <a:pt x="17366" y="5541"/>
                  <a:pt x="17207" y="6853"/>
                  <a:pt x="16784" y="7478"/>
                </a:cubicBezTo>
                <a:cubicBezTo>
                  <a:pt x="16610" y="7736"/>
                  <a:pt x="16549" y="8067"/>
                  <a:pt x="16618" y="8379"/>
                </a:cubicBezTo>
                <a:cubicBezTo>
                  <a:pt x="16817" y="9273"/>
                  <a:pt x="16689" y="9648"/>
                  <a:pt x="16656" y="9723"/>
                </a:cubicBezTo>
                <a:cubicBezTo>
                  <a:pt x="16631" y="9754"/>
                  <a:pt x="16607" y="9786"/>
                  <a:pt x="16584" y="9820"/>
                </a:cubicBezTo>
                <a:cubicBezTo>
                  <a:pt x="16565" y="9848"/>
                  <a:pt x="16497" y="9929"/>
                  <a:pt x="16447" y="9988"/>
                </a:cubicBezTo>
                <a:cubicBezTo>
                  <a:pt x="16023" y="10488"/>
                  <a:pt x="15236" y="11419"/>
                  <a:pt x="15236" y="13291"/>
                </a:cubicBezTo>
                <a:cubicBezTo>
                  <a:pt x="15236" y="15520"/>
                  <a:pt x="16851" y="16555"/>
                  <a:pt x="17757" y="16810"/>
                </a:cubicBezTo>
                <a:cubicBezTo>
                  <a:pt x="19050" y="17307"/>
                  <a:pt x="20311" y="17926"/>
                  <a:pt x="20570" y="19440"/>
                </a:cubicBezTo>
                <a:lnTo>
                  <a:pt x="17464" y="19440"/>
                </a:lnTo>
                <a:cubicBezTo>
                  <a:pt x="17553" y="19773"/>
                  <a:pt x="17615" y="20132"/>
                  <a:pt x="17645" y="20520"/>
                </a:cubicBezTo>
                <a:lnTo>
                  <a:pt x="21152" y="20520"/>
                </a:lnTo>
                <a:cubicBezTo>
                  <a:pt x="21600" y="20520"/>
                  <a:pt x="21600" y="20034"/>
                  <a:pt x="21600" y="20034"/>
                </a:cubicBezTo>
                <a:cubicBezTo>
                  <a:pt x="21600" y="17119"/>
                  <a:pt x="19191" y="16215"/>
                  <a:pt x="18035" y="15774"/>
                </a:cubicBezTo>
              </a:path>
            </a:pathLst>
          </a:custGeom>
          <a:solidFill>
            <a:srgbClr val="FFFFFF"/>
          </a:solidFill>
          <a:ln w="9525" cap="flat">
            <a:solidFill>
              <a:srgbClr val="FFFFFF"/>
            </a:solidFill>
            <a:prstDash val="solid"/>
            <a:round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2" name="Google Shape;410;p13">
            <a:extLst>
              <a:ext uri="{FF2B5EF4-FFF2-40B4-BE49-F238E27FC236}">
                <a16:creationId xmlns:a16="http://schemas.microsoft.com/office/drawing/2014/main" id="{1CCFEE43-FA35-8EBF-2855-581FDAAD54A2}"/>
              </a:ext>
            </a:extLst>
          </p:cNvPr>
          <p:cNvSpPr txBox="1"/>
          <p:nvPr/>
        </p:nvSpPr>
        <p:spPr>
          <a:xfrm>
            <a:off x="6208417" y="5029321"/>
            <a:ext cx="1692231" cy="4616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 numCol="1" anchor="t">
            <a:spAutoFit/>
          </a:bodyPr>
          <a:lstStyle>
            <a:lvl1pPr algn="ctr">
              <a:defRPr sz="4000">
                <a:solidFill>
                  <a:srgbClr val="000000"/>
                </a:solidFill>
              </a:defRPr>
            </a:lvl1pPr>
          </a:lstStyle>
          <a:p>
            <a:r>
              <a:rPr lang="en-GB" sz="2400" dirty="0"/>
              <a:t>Biochar</a:t>
            </a:r>
          </a:p>
        </p:txBody>
      </p:sp>
      <p:sp>
        <p:nvSpPr>
          <p:cNvPr id="25" name="Google Shape;410;p13">
            <a:extLst>
              <a:ext uri="{FF2B5EF4-FFF2-40B4-BE49-F238E27FC236}">
                <a16:creationId xmlns:a16="http://schemas.microsoft.com/office/drawing/2014/main" id="{DA4AE485-3A7F-6ADE-56BB-5B4CB6DF4AE2}"/>
              </a:ext>
            </a:extLst>
          </p:cNvPr>
          <p:cNvSpPr txBox="1"/>
          <p:nvPr/>
        </p:nvSpPr>
        <p:spPr>
          <a:xfrm>
            <a:off x="4168227" y="7489525"/>
            <a:ext cx="2480131" cy="4616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 numCol="1" anchor="t">
            <a:spAutoFit/>
          </a:bodyPr>
          <a:lstStyle>
            <a:lvl1pPr algn="ctr">
              <a:defRPr sz="4000">
                <a:solidFill>
                  <a:srgbClr val="000000"/>
                </a:solidFill>
              </a:defRPr>
            </a:lvl1pPr>
          </a:lstStyle>
          <a:p>
            <a:r>
              <a:rPr lang="it-IT" sz="2400"/>
              <a:t>Urbano</a:t>
            </a:r>
          </a:p>
        </p:txBody>
      </p:sp>
      <p:sp>
        <p:nvSpPr>
          <p:cNvPr id="27" name="Google Shape;408;p13">
            <a:extLst>
              <a:ext uri="{FF2B5EF4-FFF2-40B4-BE49-F238E27FC236}">
                <a16:creationId xmlns:a16="http://schemas.microsoft.com/office/drawing/2014/main" id="{5C04472B-0E1B-1AED-8147-0141AF127387}"/>
              </a:ext>
            </a:extLst>
          </p:cNvPr>
          <p:cNvSpPr/>
          <p:nvPr/>
        </p:nvSpPr>
        <p:spPr>
          <a:xfrm rot="5400000">
            <a:off x="6269723" y="3421598"/>
            <a:ext cx="1584328" cy="13620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4655" y="0"/>
                </a:lnTo>
                <a:lnTo>
                  <a:pt x="16945" y="0"/>
                </a:lnTo>
                <a:lnTo>
                  <a:pt x="21600" y="10800"/>
                </a:lnTo>
                <a:lnTo>
                  <a:pt x="16945" y="21600"/>
                </a:lnTo>
                <a:lnTo>
                  <a:pt x="4655" y="21600"/>
                </a:lnTo>
                <a:lnTo>
                  <a:pt x="0" y="1080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8" name="Google Shape;432;p13">
            <a:extLst>
              <a:ext uri="{FF2B5EF4-FFF2-40B4-BE49-F238E27FC236}">
                <a16:creationId xmlns:a16="http://schemas.microsoft.com/office/drawing/2014/main" id="{5FC64002-C71E-C4D8-E2B8-A5137AE46D8C}"/>
              </a:ext>
            </a:extLst>
          </p:cNvPr>
          <p:cNvSpPr/>
          <p:nvPr/>
        </p:nvSpPr>
        <p:spPr>
          <a:xfrm>
            <a:off x="6627471" y="3708281"/>
            <a:ext cx="866777" cy="796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0520"/>
                </a:moveTo>
                <a:cubicBezTo>
                  <a:pt x="1258" y="18675"/>
                  <a:pt x="2752" y="17923"/>
                  <a:pt x="4191" y="17361"/>
                </a:cubicBezTo>
                <a:cubicBezTo>
                  <a:pt x="5156" y="17087"/>
                  <a:pt x="6884" y="15971"/>
                  <a:pt x="6884" y="13567"/>
                </a:cubicBezTo>
                <a:cubicBezTo>
                  <a:pt x="6884" y="11510"/>
                  <a:pt x="6113" y="10507"/>
                  <a:pt x="5698" y="9969"/>
                </a:cubicBezTo>
                <a:cubicBezTo>
                  <a:pt x="5646" y="9902"/>
                  <a:pt x="5599" y="9842"/>
                  <a:pt x="5562" y="9786"/>
                </a:cubicBezTo>
                <a:cubicBezTo>
                  <a:pt x="5550" y="9769"/>
                  <a:pt x="5538" y="9752"/>
                  <a:pt x="5526" y="9735"/>
                </a:cubicBezTo>
                <a:cubicBezTo>
                  <a:pt x="5491" y="9662"/>
                  <a:pt x="5297" y="9177"/>
                  <a:pt x="5553" y="8011"/>
                </a:cubicBezTo>
                <a:cubicBezTo>
                  <a:pt x="5604" y="7777"/>
                  <a:pt x="5583" y="7531"/>
                  <a:pt x="5493" y="7312"/>
                </a:cubicBezTo>
                <a:cubicBezTo>
                  <a:pt x="5249" y="6721"/>
                  <a:pt x="4603" y="5151"/>
                  <a:pt x="5035" y="3988"/>
                </a:cubicBezTo>
                <a:cubicBezTo>
                  <a:pt x="5619" y="2411"/>
                  <a:pt x="6140" y="2099"/>
                  <a:pt x="7085" y="1642"/>
                </a:cubicBezTo>
                <a:cubicBezTo>
                  <a:pt x="7132" y="1619"/>
                  <a:pt x="7177" y="1592"/>
                  <a:pt x="7220" y="1562"/>
                </a:cubicBezTo>
                <a:cubicBezTo>
                  <a:pt x="7458" y="1393"/>
                  <a:pt x="8233" y="1080"/>
                  <a:pt x="9029" y="1080"/>
                </a:cubicBezTo>
                <a:cubicBezTo>
                  <a:pt x="9467" y="1080"/>
                  <a:pt x="9840" y="1172"/>
                  <a:pt x="10137" y="1353"/>
                </a:cubicBezTo>
                <a:cubicBezTo>
                  <a:pt x="10491" y="1569"/>
                  <a:pt x="10825" y="1968"/>
                  <a:pt x="11308" y="3213"/>
                </a:cubicBezTo>
                <a:cubicBezTo>
                  <a:pt x="11991" y="4974"/>
                  <a:pt x="11820" y="6477"/>
                  <a:pt x="11347" y="7186"/>
                </a:cubicBezTo>
                <a:cubicBezTo>
                  <a:pt x="11175" y="7442"/>
                  <a:pt x="11116" y="7769"/>
                  <a:pt x="11184" y="8078"/>
                </a:cubicBezTo>
                <a:cubicBezTo>
                  <a:pt x="11422" y="9164"/>
                  <a:pt x="11247" y="9602"/>
                  <a:pt x="11210" y="9679"/>
                </a:cubicBezTo>
                <a:cubicBezTo>
                  <a:pt x="11181" y="9712"/>
                  <a:pt x="11153" y="9748"/>
                  <a:pt x="11129" y="9786"/>
                </a:cubicBezTo>
                <a:cubicBezTo>
                  <a:pt x="11091" y="9842"/>
                  <a:pt x="11044" y="9902"/>
                  <a:pt x="10992" y="9969"/>
                </a:cubicBezTo>
                <a:cubicBezTo>
                  <a:pt x="10578" y="10507"/>
                  <a:pt x="9806" y="11510"/>
                  <a:pt x="9806" y="13567"/>
                </a:cubicBezTo>
                <a:cubicBezTo>
                  <a:pt x="9806" y="15972"/>
                  <a:pt x="11535" y="17087"/>
                  <a:pt x="12500" y="17361"/>
                </a:cubicBezTo>
                <a:cubicBezTo>
                  <a:pt x="13925" y="17916"/>
                  <a:pt x="15432" y="18665"/>
                  <a:pt x="15675" y="20520"/>
                </a:cubicBezTo>
                <a:cubicBezTo>
                  <a:pt x="15675" y="20520"/>
                  <a:pt x="1016" y="20520"/>
                  <a:pt x="1016" y="20520"/>
                </a:cubicBezTo>
                <a:close/>
                <a:moveTo>
                  <a:pt x="12782" y="16326"/>
                </a:moveTo>
                <a:cubicBezTo>
                  <a:pt x="12782" y="16326"/>
                  <a:pt x="10788" y="15813"/>
                  <a:pt x="10788" y="13567"/>
                </a:cubicBezTo>
                <a:cubicBezTo>
                  <a:pt x="10788" y="11595"/>
                  <a:pt x="11607" y="10900"/>
                  <a:pt x="11923" y="10420"/>
                </a:cubicBezTo>
                <a:cubicBezTo>
                  <a:pt x="11923" y="10420"/>
                  <a:pt x="12573" y="9806"/>
                  <a:pt x="12138" y="7825"/>
                </a:cubicBezTo>
                <a:cubicBezTo>
                  <a:pt x="12863" y="6740"/>
                  <a:pt x="12999" y="4821"/>
                  <a:pt x="12211" y="2789"/>
                </a:cubicBezTo>
                <a:cubicBezTo>
                  <a:pt x="11716" y="1514"/>
                  <a:pt x="11279" y="815"/>
                  <a:pt x="10613" y="409"/>
                </a:cubicBezTo>
                <a:cubicBezTo>
                  <a:pt x="10124" y="111"/>
                  <a:pt x="9569" y="0"/>
                  <a:pt x="9029" y="0"/>
                </a:cubicBezTo>
                <a:cubicBezTo>
                  <a:pt x="8023" y="0"/>
                  <a:pt x="7070" y="384"/>
                  <a:pt x="6690" y="653"/>
                </a:cubicBezTo>
                <a:cubicBezTo>
                  <a:pt x="5576" y="1192"/>
                  <a:pt x="4828" y="1688"/>
                  <a:pt x="4126" y="3579"/>
                </a:cubicBezTo>
                <a:cubicBezTo>
                  <a:pt x="3556" y="5114"/>
                  <a:pt x="4241" y="6891"/>
                  <a:pt x="4598" y="7757"/>
                </a:cubicBezTo>
                <a:cubicBezTo>
                  <a:pt x="4163" y="9739"/>
                  <a:pt x="4767" y="10420"/>
                  <a:pt x="4767" y="10420"/>
                </a:cubicBezTo>
                <a:cubicBezTo>
                  <a:pt x="5083" y="10900"/>
                  <a:pt x="5903" y="11595"/>
                  <a:pt x="5903" y="13567"/>
                </a:cubicBezTo>
                <a:cubicBezTo>
                  <a:pt x="5903" y="15813"/>
                  <a:pt x="3909" y="16326"/>
                  <a:pt x="3909" y="16326"/>
                </a:cubicBezTo>
                <a:cubicBezTo>
                  <a:pt x="2642" y="16817"/>
                  <a:pt x="0" y="17821"/>
                  <a:pt x="0" y="21060"/>
                </a:cubicBezTo>
                <a:cubicBezTo>
                  <a:pt x="0" y="21060"/>
                  <a:pt x="0" y="21600"/>
                  <a:pt x="491" y="21600"/>
                </a:cubicBezTo>
                <a:lnTo>
                  <a:pt x="16200" y="21600"/>
                </a:lnTo>
                <a:cubicBezTo>
                  <a:pt x="16691" y="21600"/>
                  <a:pt x="16691" y="21060"/>
                  <a:pt x="16691" y="21060"/>
                </a:cubicBezTo>
                <a:cubicBezTo>
                  <a:pt x="16691" y="17821"/>
                  <a:pt x="14048" y="16817"/>
                  <a:pt x="12782" y="16326"/>
                </a:cubicBezTo>
                <a:moveTo>
                  <a:pt x="18035" y="15774"/>
                </a:moveTo>
                <a:cubicBezTo>
                  <a:pt x="18035" y="15774"/>
                  <a:pt x="16217" y="15312"/>
                  <a:pt x="16217" y="13291"/>
                </a:cubicBezTo>
                <a:cubicBezTo>
                  <a:pt x="16217" y="11515"/>
                  <a:pt x="17087" y="10890"/>
                  <a:pt x="17376" y="10458"/>
                </a:cubicBezTo>
                <a:cubicBezTo>
                  <a:pt x="17376" y="10458"/>
                  <a:pt x="17968" y="9906"/>
                  <a:pt x="17572" y="8122"/>
                </a:cubicBezTo>
                <a:cubicBezTo>
                  <a:pt x="18232" y="7146"/>
                  <a:pt x="18387" y="5419"/>
                  <a:pt x="17669" y="3590"/>
                </a:cubicBezTo>
                <a:cubicBezTo>
                  <a:pt x="17218" y="2442"/>
                  <a:pt x="16666" y="1814"/>
                  <a:pt x="16059" y="1449"/>
                </a:cubicBezTo>
                <a:cubicBezTo>
                  <a:pt x="15612" y="1180"/>
                  <a:pt x="15107" y="1081"/>
                  <a:pt x="14614" y="1081"/>
                </a:cubicBezTo>
                <a:cubicBezTo>
                  <a:pt x="13880" y="1081"/>
                  <a:pt x="13182" y="1301"/>
                  <a:pt x="12753" y="1514"/>
                </a:cubicBezTo>
                <a:cubicBezTo>
                  <a:pt x="12878" y="1781"/>
                  <a:pt x="12997" y="2064"/>
                  <a:pt x="13115" y="2366"/>
                </a:cubicBezTo>
                <a:cubicBezTo>
                  <a:pt x="13131" y="2409"/>
                  <a:pt x="13143" y="2453"/>
                  <a:pt x="13159" y="2496"/>
                </a:cubicBezTo>
                <a:cubicBezTo>
                  <a:pt x="13436" y="2360"/>
                  <a:pt x="13994" y="2160"/>
                  <a:pt x="14614" y="2160"/>
                </a:cubicBezTo>
                <a:cubicBezTo>
                  <a:pt x="15001" y="2160"/>
                  <a:pt x="15328" y="2239"/>
                  <a:pt x="15588" y="2396"/>
                </a:cubicBezTo>
                <a:cubicBezTo>
                  <a:pt x="15893" y="2579"/>
                  <a:pt x="16347" y="2947"/>
                  <a:pt x="16767" y="4019"/>
                </a:cubicBezTo>
                <a:cubicBezTo>
                  <a:pt x="17366" y="5541"/>
                  <a:pt x="17207" y="6853"/>
                  <a:pt x="16784" y="7478"/>
                </a:cubicBezTo>
                <a:cubicBezTo>
                  <a:pt x="16610" y="7736"/>
                  <a:pt x="16549" y="8067"/>
                  <a:pt x="16618" y="8379"/>
                </a:cubicBezTo>
                <a:cubicBezTo>
                  <a:pt x="16817" y="9273"/>
                  <a:pt x="16689" y="9648"/>
                  <a:pt x="16656" y="9723"/>
                </a:cubicBezTo>
                <a:cubicBezTo>
                  <a:pt x="16631" y="9754"/>
                  <a:pt x="16607" y="9786"/>
                  <a:pt x="16584" y="9820"/>
                </a:cubicBezTo>
                <a:cubicBezTo>
                  <a:pt x="16565" y="9848"/>
                  <a:pt x="16497" y="9929"/>
                  <a:pt x="16447" y="9988"/>
                </a:cubicBezTo>
                <a:cubicBezTo>
                  <a:pt x="16023" y="10488"/>
                  <a:pt x="15236" y="11419"/>
                  <a:pt x="15236" y="13291"/>
                </a:cubicBezTo>
                <a:cubicBezTo>
                  <a:pt x="15236" y="15520"/>
                  <a:pt x="16851" y="16555"/>
                  <a:pt x="17757" y="16810"/>
                </a:cubicBezTo>
                <a:cubicBezTo>
                  <a:pt x="19050" y="17307"/>
                  <a:pt x="20311" y="17926"/>
                  <a:pt x="20570" y="19440"/>
                </a:cubicBezTo>
                <a:lnTo>
                  <a:pt x="17464" y="19440"/>
                </a:lnTo>
                <a:cubicBezTo>
                  <a:pt x="17553" y="19773"/>
                  <a:pt x="17615" y="20132"/>
                  <a:pt x="17645" y="20520"/>
                </a:cubicBezTo>
                <a:lnTo>
                  <a:pt x="21152" y="20520"/>
                </a:lnTo>
                <a:cubicBezTo>
                  <a:pt x="21600" y="20520"/>
                  <a:pt x="21600" y="20034"/>
                  <a:pt x="21600" y="20034"/>
                </a:cubicBezTo>
                <a:cubicBezTo>
                  <a:pt x="21600" y="17119"/>
                  <a:pt x="19191" y="16215"/>
                  <a:pt x="18035" y="15774"/>
                </a:cubicBezTo>
              </a:path>
            </a:pathLst>
          </a:custGeom>
          <a:solidFill>
            <a:schemeClr val="bg2">
              <a:lumMod val="50000"/>
            </a:schemeClr>
          </a:solidFill>
          <a:ln w="9525" cap="flat">
            <a:solidFill>
              <a:srgbClr val="FFFFFF"/>
            </a:solidFill>
            <a:prstDash val="solid"/>
            <a:round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9" name="Google Shape;408;p13">
            <a:extLst>
              <a:ext uri="{FF2B5EF4-FFF2-40B4-BE49-F238E27FC236}">
                <a16:creationId xmlns:a16="http://schemas.microsoft.com/office/drawing/2014/main" id="{406A6417-8331-2B45-BEFD-D3E6F3AC2A30}"/>
              </a:ext>
            </a:extLst>
          </p:cNvPr>
          <p:cNvSpPr/>
          <p:nvPr/>
        </p:nvSpPr>
        <p:spPr>
          <a:xfrm rot="5400000">
            <a:off x="4578675" y="5907202"/>
            <a:ext cx="1584328" cy="13620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4655" y="0"/>
                </a:lnTo>
                <a:lnTo>
                  <a:pt x="16945" y="0"/>
                </a:lnTo>
                <a:lnTo>
                  <a:pt x="21600" y="10800"/>
                </a:lnTo>
                <a:lnTo>
                  <a:pt x="16945" y="21600"/>
                </a:lnTo>
                <a:lnTo>
                  <a:pt x="4655" y="21600"/>
                </a:lnTo>
                <a:lnTo>
                  <a:pt x="0" y="1080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0" name="Google Shape;432;p13">
            <a:extLst>
              <a:ext uri="{FF2B5EF4-FFF2-40B4-BE49-F238E27FC236}">
                <a16:creationId xmlns:a16="http://schemas.microsoft.com/office/drawing/2014/main" id="{77EB75FB-B842-2B9A-4320-4D169D055900}"/>
              </a:ext>
            </a:extLst>
          </p:cNvPr>
          <p:cNvSpPr/>
          <p:nvPr/>
        </p:nvSpPr>
        <p:spPr>
          <a:xfrm>
            <a:off x="4936423" y="6193885"/>
            <a:ext cx="866777" cy="796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0520"/>
                </a:moveTo>
                <a:cubicBezTo>
                  <a:pt x="1258" y="18675"/>
                  <a:pt x="2752" y="17923"/>
                  <a:pt x="4191" y="17361"/>
                </a:cubicBezTo>
                <a:cubicBezTo>
                  <a:pt x="5156" y="17087"/>
                  <a:pt x="6884" y="15971"/>
                  <a:pt x="6884" y="13567"/>
                </a:cubicBezTo>
                <a:cubicBezTo>
                  <a:pt x="6884" y="11510"/>
                  <a:pt x="6113" y="10507"/>
                  <a:pt x="5698" y="9969"/>
                </a:cubicBezTo>
                <a:cubicBezTo>
                  <a:pt x="5646" y="9902"/>
                  <a:pt x="5599" y="9842"/>
                  <a:pt x="5562" y="9786"/>
                </a:cubicBezTo>
                <a:cubicBezTo>
                  <a:pt x="5550" y="9769"/>
                  <a:pt x="5538" y="9752"/>
                  <a:pt x="5526" y="9735"/>
                </a:cubicBezTo>
                <a:cubicBezTo>
                  <a:pt x="5491" y="9662"/>
                  <a:pt x="5297" y="9177"/>
                  <a:pt x="5553" y="8011"/>
                </a:cubicBezTo>
                <a:cubicBezTo>
                  <a:pt x="5604" y="7777"/>
                  <a:pt x="5583" y="7531"/>
                  <a:pt x="5493" y="7312"/>
                </a:cubicBezTo>
                <a:cubicBezTo>
                  <a:pt x="5249" y="6721"/>
                  <a:pt x="4603" y="5151"/>
                  <a:pt x="5035" y="3988"/>
                </a:cubicBezTo>
                <a:cubicBezTo>
                  <a:pt x="5619" y="2411"/>
                  <a:pt x="6140" y="2099"/>
                  <a:pt x="7085" y="1642"/>
                </a:cubicBezTo>
                <a:cubicBezTo>
                  <a:pt x="7132" y="1619"/>
                  <a:pt x="7177" y="1592"/>
                  <a:pt x="7220" y="1562"/>
                </a:cubicBezTo>
                <a:cubicBezTo>
                  <a:pt x="7458" y="1393"/>
                  <a:pt x="8233" y="1080"/>
                  <a:pt x="9029" y="1080"/>
                </a:cubicBezTo>
                <a:cubicBezTo>
                  <a:pt x="9467" y="1080"/>
                  <a:pt x="9840" y="1172"/>
                  <a:pt x="10137" y="1353"/>
                </a:cubicBezTo>
                <a:cubicBezTo>
                  <a:pt x="10491" y="1569"/>
                  <a:pt x="10825" y="1968"/>
                  <a:pt x="11308" y="3213"/>
                </a:cubicBezTo>
                <a:cubicBezTo>
                  <a:pt x="11991" y="4974"/>
                  <a:pt x="11820" y="6477"/>
                  <a:pt x="11347" y="7186"/>
                </a:cubicBezTo>
                <a:cubicBezTo>
                  <a:pt x="11175" y="7442"/>
                  <a:pt x="11116" y="7769"/>
                  <a:pt x="11184" y="8078"/>
                </a:cubicBezTo>
                <a:cubicBezTo>
                  <a:pt x="11422" y="9164"/>
                  <a:pt x="11247" y="9602"/>
                  <a:pt x="11210" y="9679"/>
                </a:cubicBezTo>
                <a:cubicBezTo>
                  <a:pt x="11181" y="9712"/>
                  <a:pt x="11153" y="9748"/>
                  <a:pt x="11129" y="9786"/>
                </a:cubicBezTo>
                <a:cubicBezTo>
                  <a:pt x="11091" y="9842"/>
                  <a:pt x="11044" y="9902"/>
                  <a:pt x="10992" y="9969"/>
                </a:cubicBezTo>
                <a:cubicBezTo>
                  <a:pt x="10578" y="10507"/>
                  <a:pt x="9806" y="11510"/>
                  <a:pt x="9806" y="13567"/>
                </a:cubicBezTo>
                <a:cubicBezTo>
                  <a:pt x="9806" y="15972"/>
                  <a:pt x="11535" y="17087"/>
                  <a:pt x="12500" y="17361"/>
                </a:cubicBezTo>
                <a:cubicBezTo>
                  <a:pt x="13925" y="17916"/>
                  <a:pt x="15432" y="18665"/>
                  <a:pt x="15675" y="20520"/>
                </a:cubicBezTo>
                <a:cubicBezTo>
                  <a:pt x="15675" y="20520"/>
                  <a:pt x="1016" y="20520"/>
                  <a:pt x="1016" y="20520"/>
                </a:cubicBezTo>
                <a:close/>
                <a:moveTo>
                  <a:pt x="12782" y="16326"/>
                </a:moveTo>
                <a:cubicBezTo>
                  <a:pt x="12782" y="16326"/>
                  <a:pt x="10788" y="15813"/>
                  <a:pt x="10788" y="13567"/>
                </a:cubicBezTo>
                <a:cubicBezTo>
                  <a:pt x="10788" y="11595"/>
                  <a:pt x="11607" y="10900"/>
                  <a:pt x="11923" y="10420"/>
                </a:cubicBezTo>
                <a:cubicBezTo>
                  <a:pt x="11923" y="10420"/>
                  <a:pt x="12573" y="9806"/>
                  <a:pt x="12138" y="7825"/>
                </a:cubicBezTo>
                <a:cubicBezTo>
                  <a:pt x="12863" y="6740"/>
                  <a:pt x="12999" y="4821"/>
                  <a:pt x="12211" y="2789"/>
                </a:cubicBezTo>
                <a:cubicBezTo>
                  <a:pt x="11716" y="1514"/>
                  <a:pt x="11279" y="815"/>
                  <a:pt x="10613" y="409"/>
                </a:cubicBezTo>
                <a:cubicBezTo>
                  <a:pt x="10124" y="111"/>
                  <a:pt x="9569" y="0"/>
                  <a:pt x="9029" y="0"/>
                </a:cubicBezTo>
                <a:cubicBezTo>
                  <a:pt x="8023" y="0"/>
                  <a:pt x="7070" y="384"/>
                  <a:pt x="6690" y="653"/>
                </a:cubicBezTo>
                <a:cubicBezTo>
                  <a:pt x="5576" y="1192"/>
                  <a:pt x="4828" y="1688"/>
                  <a:pt x="4126" y="3579"/>
                </a:cubicBezTo>
                <a:cubicBezTo>
                  <a:pt x="3556" y="5114"/>
                  <a:pt x="4241" y="6891"/>
                  <a:pt x="4598" y="7757"/>
                </a:cubicBezTo>
                <a:cubicBezTo>
                  <a:pt x="4163" y="9739"/>
                  <a:pt x="4767" y="10420"/>
                  <a:pt x="4767" y="10420"/>
                </a:cubicBezTo>
                <a:cubicBezTo>
                  <a:pt x="5083" y="10900"/>
                  <a:pt x="5903" y="11595"/>
                  <a:pt x="5903" y="13567"/>
                </a:cubicBezTo>
                <a:cubicBezTo>
                  <a:pt x="5903" y="15813"/>
                  <a:pt x="3909" y="16326"/>
                  <a:pt x="3909" y="16326"/>
                </a:cubicBezTo>
                <a:cubicBezTo>
                  <a:pt x="2642" y="16817"/>
                  <a:pt x="0" y="17821"/>
                  <a:pt x="0" y="21060"/>
                </a:cubicBezTo>
                <a:cubicBezTo>
                  <a:pt x="0" y="21060"/>
                  <a:pt x="0" y="21600"/>
                  <a:pt x="491" y="21600"/>
                </a:cubicBezTo>
                <a:lnTo>
                  <a:pt x="16200" y="21600"/>
                </a:lnTo>
                <a:cubicBezTo>
                  <a:pt x="16691" y="21600"/>
                  <a:pt x="16691" y="21060"/>
                  <a:pt x="16691" y="21060"/>
                </a:cubicBezTo>
                <a:cubicBezTo>
                  <a:pt x="16691" y="17821"/>
                  <a:pt x="14048" y="16817"/>
                  <a:pt x="12782" y="16326"/>
                </a:cubicBezTo>
                <a:moveTo>
                  <a:pt x="18035" y="15774"/>
                </a:moveTo>
                <a:cubicBezTo>
                  <a:pt x="18035" y="15774"/>
                  <a:pt x="16217" y="15312"/>
                  <a:pt x="16217" y="13291"/>
                </a:cubicBezTo>
                <a:cubicBezTo>
                  <a:pt x="16217" y="11515"/>
                  <a:pt x="17087" y="10890"/>
                  <a:pt x="17376" y="10458"/>
                </a:cubicBezTo>
                <a:cubicBezTo>
                  <a:pt x="17376" y="10458"/>
                  <a:pt x="17968" y="9906"/>
                  <a:pt x="17572" y="8122"/>
                </a:cubicBezTo>
                <a:cubicBezTo>
                  <a:pt x="18232" y="7146"/>
                  <a:pt x="18387" y="5419"/>
                  <a:pt x="17669" y="3590"/>
                </a:cubicBezTo>
                <a:cubicBezTo>
                  <a:pt x="17218" y="2442"/>
                  <a:pt x="16666" y="1814"/>
                  <a:pt x="16059" y="1449"/>
                </a:cubicBezTo>
                <a:cubicBezTo>
                  <a:pt x="15612" y="1180"/>
                  <a:pt x="15107" y="1081"/>
                  <a:pt x="14614" y="1081"/>
                </a:cubicBezTo>
                <a:cubicBezTo>
                  <a:pt x="13880" y="1081"/>
                  <a:pt x="13182" y="1301"/>
                  <a:pt x="12753" y="1514"/>
                </a:cubicBezTo>
                <a:cubicBezTo>
                  <a:pt x="12878" y="1781"/>
                  <a:pt x="12997" y="2064"/>
                  <a:pt x="13115" y="2366"/>
                </a:cubicBezTo>
                <a:cubicBezTo>
                  <a:pt x="13131" y="2409"/>
                  <a:pt x="13143" y="2453"/>
                  <a:pt x="13159" y="2496"/>
                </a:cubicBezTo>
                <a:cubicBezTo>
                  <a:pt x="13436" y="2360"/>
                  <a:pt x="13994" y="2160"/>
                  <a:pt x="14614" y="2160"/>
                </a:cubicBezTo>
                <a:cubicBezTo>
                  <a:pt x="15001" y="2160"/>
                  <a:pt x="15328" y="2239"/>
                  <a:pt x="15588" y="2396"/>
                </a:cubicBezTo>
                <a:cubicBezTo>
                  <a:pt x="15893" y="2579"/>
                  <a:pt x="16347" y="2947"/>
                  <a:pt x="16767" y="4019"/>
                </a:cubicBezTo>
                <a:cubicBezTo>
                  <a:pt x="17366" y="5541"/>
                  <a:pt x="17207" y="6853"/>
                  <a:pt x="16784" y="7478"/>
                </a:cubicBezTo>
                <a:cubicBezTo>
                  <a:pt x="16610" y="7736"/>
                  <a:pt x="16549" y="8067"/>
                  <a:pt x="16618" y="8379"/>
                </a:cubicBezTo>
                <a:cubicBezTo>
                  <a:pt x="16817" y="9273"/>
                  <a:pt x="16689" y="9648"/>
                  <a:pt x="16656" y="9723"/>
                </a:cubicBezTo>
                <a:cubicBezTo>
                  <a:pt x="16631" y="9754"/>
                  <a:pt x="16607" y="9786"/>
                  <a:pt x="16584" y="9820"/>
                </a:cubicBezTo>
                <a:cubicBezTo>
                  <a:pt x="16565" y="9848"/>
                  <a:pt x="16497" y="9929"/>
                  <a:pt x="16447" y="9988"/>
                </a:cubicBezTo>
                <a:cubicBezTo>
                  <a:pt x="16023" y="10488"/>
                  <a:pt x="15236" y="11419"/>
                  <a:pt x="15236" y="13291"/>
                </a:cubicBezTo>
                <a:cubicBezTo>
                  <a:pt x="15236" y="15520"/>
                  <a:pt x="16851" y="16555"/>
                  <a:pt x="17757" y="16810"/>
                </a:cubicBezTo>
                <a:cubicBezTo>
                  <a:pt x="19050" y="17307"/>
                  <a:pt x="20311" y="17926"/>
                  <a:pt x="20570" y="19440"/>
                </a:cubicBezTo>
                <a:lnTo>
                  <a:pt x="17464" y="19440"/>
                </a:lnTo>
                <a:cubicBezTo>
                  <a:pt x="17553" y="19773"/>
                  <a:pt x="17615" y="20132"/>
                  <a:pt x="17645" y="20520"/>
                </a:cubicBezTo>
                <a:lnTo>
                  <a:pt x="21152" y="20520"/>
                </a:lnTo>
                <a:cubicBezTo>
                  <a:pt x="21600" y="20520"/>
                  <a:pt x="21600" y="20034"/>
                  <a:pt x="21600" y="20034"/>
                </a:cubicBezTo>
                <a:cubicBezTo>
                  <a:pt x="21600" y="17119"/>
                  <a:pt x="19191" y="16215"/>
                  <a:pt x="18035" y="15774"/>
                </a:cubicBezTo>
              </a:path>
            </a:pathLst>
          </a:custGeom>
          <a:solidFill>
            <a:schemeClr val="bg2">
              <a:lumMod val="50000"/>
            </a:schemeClr>
          </a:solidFill>
          <a:ln w="9525" cap="flat">
            <a:solidFill>
              <a:srgbClr val="FFFFFF"/>
            </a:solidFill>
            <a:prstDash val="solid"/>
            <a:round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B293152E-5E0F-0176-DF2A-35ABB3BD193C}"/>
              </a:ext>
            </a:extLst>
          </p:cNvPr>
          <p:cNvGrpSpPr/>
          <p:nvPr/>
        </p:nvGrpSpPr>
        <p:grpSpPr>
          <a:xfrm>
            <a:off x="8127847" y="1959206"/>
            <a:ext cx="1829356" cy="885454"/>
            <a:chOff x="4356436" y="2147362"/>
            <a:chExt cx="3064054" cy="885454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32" name="Rettangolo">
              <a:extLst>
                <a:ext uri="{FF2B5EF4-FFF2-40B4-BE49-F238E27FC236}">
                  <a16:creationId xmlns:a16="http://schemas.microsoft.com/office/drawing/2014/main" id="{40BC79BE-4693-24D7-514F-C708509ACF06}"/>
                </a:ext>
              </a:extLst>
            </p:cNvPr>
            <p:cNvSpPr/>
            <p:nvPr/>
          </p:nvSpPr>
          <p:spPr>
            <a:xfrm>
              <a:off x="4356436" y="2147362"/>
              <a:ext cx="3064054" cy="88545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>
              <a:miter lim="400000"/>
            </a:ln>
          </p:spPr>
          <p:txBody>
            <a:bodyPr lIns="0" tIns="0" rIns="0" bIns="0"/>
            <a:lstStyle/>
            <a:p>
              <a:endParaRPr dirty="0"/>
            </a:p>
          </p:txBody>
        </p:sp>
        <p:sp>
          <p:nvSpPr>
            <p:cNvPr id="33" name="PRESENT">
              <a:extLst>
                <a:ext uri="{FF2B5EF4-FFF2-40B4-BE49-F238E27FC236}">
                  <a16:creationId xmlns:a16="http://schemas.microsoft.com/office/drawing/2014/main" id="{DB544418-0083-9EAF-3E08-E697E764D20E}"/>
                </a:ext>
              </a:extLst>
            </p:cNvPr>
            <p:cNvSpPr txBox="1"/>
            <p:nvPr/>
          </p:nvSpPr>
          <p:spPr>
            <a:xfrm>
              <a:off x="4473533" y="2147362"/>
              <a:ext cx="2889435" cy="763094"/>
            </a:xfrm>
            <a:prstGeom prst="rect">
              <a:avLst/>
            </a:prstGeom>
            <a:grpFill/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>
              <a:spAutoFit/>
            </a:bodyPr>
            <a:lstStyle>
              <a:lvl1pPr algn="ctr">
                <a:lnSpc>
                  <a:spcPct val="140000"/>
                </a:lnSpc>
                <a:defRPr sz="4000" b="1">
                  <a:solidFill>
                    <a:srgbClr val="000000"/>
                  </a:solidFill>
                </a:defRPr>
              </a:lvl1pPr>
            </a:lstStyle>
            <a:p>
              <a:r>
                <a:rPr lang="it-IT" dirty="0"/>
                <a:t>CNR</a:t>
              </a:r>
              <a:endParaRPr dirty="0"/>
            </a:p>
          </p:txBody>
        </p:sp>
      </p:grpSp>
      <p:sp>
        <p:nvSpPr>
          <p:cNvPr id="21" name="Google Shape;410;p13">
            <a:extLst>
              <a:ext uri="{FF2B5EF4-FFF2-40B4-BE49-F238E27FC236}">
                <a16:creationId xmlns:a16="http://schemas.microsoft.com/office/drawing/2014/main" id="{99E940E5-9628-FD70-4A3E-1D3FEA43B40D}"/>
              </a:ext>
            </a:extLst>
          </p:cNvPr>
          <p:cNvSpPr txBox="1"/>
          <p:nvPr/>
        </p:nvSpPr>
        <p:spPr>
          <a:xfrm>
            <a:off x="7748336" y="7489524"/>
            <a:ext cx="1883650" cy="4616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 numCol="1" anchor="t">
            <a:spAutoFit/>
          </a:bodyPr>
          <a:lstStyle>
            <a:lvl1pPr algn="ctr">
              <a:defRPr sz="4000">
                <a:solidFill>
                  <a:srgbClr val="000000"/>
                </a:solidFill>
              </a:defRPr>
            </a:lvl1pPr>
          </a:lstStyle>
          <a:p>
            <a:r>
              <a:rPr lang="it-IT" sz="2400" dirty="0"/>
              <a:t>Foreste</a:t>
            </a:r>
          </a:p>
        </p:txBody>
      </p:sp>
      <p:sp>
        <p:nvSpPr>
          <p:cNvPr id="23" name="Google Shape;408;p13">
            <a:extLst>
              <a:ext uri="{FF2B5EF4-FFF2-40B4-BE49-F238E27FC236}">
                <a16:creationId xmlns:a16="http://schemas.microsoft.com/office/drawing/2014/main" id="{66003AC7-0253-9ACB-6D60-E70404B618B8}"/>
              </a:ext>
            </a:extLst>
          </p:cNvPr>
          <p:cNvSpPr/>
          <p:nvPr/>
        </p:nvSpPr>
        <p:spPr>
          <a:xfrm rot="5400000">
            <a:off x="7904783" y="5907202"/>
            <a:ext cx="1584328" cy="13620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4655" y="0"/>
                </a:lnTo>
                <a:lnTo>
                  <a:pt x="16945" y="0"/>
                </a:lnTo>
                <a:lnTo>
                  <a:pt x="21600" y="10800"/>
                </a:lnTo>
                <a:lnTo>
                  <a:pt x="16945" y="21600"/>
                </a:lnTo>
                <a:lnTo>
                  <a:pt x="4655" y="21600"/>
                </a:lnTo>
                <a:lnTo>
                  <a:pt x="0" y="1080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4" name="Google Shape;432;p13">
            <a:extLst>
              <a:ext uri="{FF2B5EF4-FFF2-40B4-BE49-F238E27FC236}">
                <a16:creationId xmlns:a16="http://schemas.microsoft.com/office/drawing/2014/main" id="{A51236DE-24F9-2707-6FE5-621709EDFF03}"/>
              </a:ext>
            </a:extLst>
          </p:cNvPr>
          <p:cNvSpPr/>
          <p:nvPr/>
        </p:nvSpPr>
        <p:spPr>
          <a:xfrm>
            <a:off x="8262531" y="6193885"/>
            <a:ext cx="866777" cy="796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0520"/>
                </a:moveTo>
                <a:cubicBezTo>
                  <a:pt x="1258" y="18675"/>
                  <a:pt x="2752" y="17923"/>
                  <a:pt x="4191" y="17361"/>
                </a:cubicBezTo>
                <a:cubicBezTo>
                  <a:pt x="5156" y="17087"/>
                  <a:pt x="6884" y="15971"/>
                  <a:pt x="6884" y="13567"/>
                </a:cubicBezTo>
                <a:cubicBezTo>
                  <a:pt x="6884" y="11510"/>
                  <a:pt x="6113" y="10507"/>
                  <a:pt x="5698" y="9969"/>
                </a:cubicBezTo>
                <a:cubicBezTo>
                  <a:pt x="5646" y="9902"/>
                  <a:pt x="5599" y="9842"/>
                  <a:pt x="5562" y="9786"/>
                </a:cubicBezTo>
                <a:cubicBezTo>
                  <a:pt x="5550" y="9769"/>
                  <a:pt x="5538" y="9752"/>
                  <a:pt x="5526" y="9735"/>
                </a:cubicBezTo>
                <a:cubicBezTo>
                  <a:pt x="5491" y="9662"/>
                  <a:pt x="5297" y="9177"/>
                  <a:pt x="5553" y="8011"/>
                </a:cubicBezTo>
                <a:cubicBezTo>
                  <a:pt x="5604" y="7777"/>
                  <a:pt x="5583" y="7531"/>
                  <a:pt x="5493" y="7312"/>
                </a:cubicBezTo>
                <a:cubicBezTo>
                  <a:pt x="5249" y="6721"/>
                  <a:pt x="4603" y="5151"/>
                  <a:pt x="5035" y="3988"/>
                </a:cubicBezTo>
                <a:cubicBezTo>
                  <a:pt x="5619" y="2411"/>
                  <a:pt x="6140" y="2099"/>
                  <a:pt x="7085" y="1642"/>
                </a:cubicBezTo>
                <a:cubicBezTo>
                  <a:pt x="7132" y="1619"/>
                  <a:pt x="7177" y="1592"/>
                  <a:pt x="7220" y="1562"/>
                </a:cubicBezTo>
                <a:cubicBezTo>
                  <a:pt x="7458" y="1393"/>
                  <a:pt x="8233" y="1080"/>
                  <a:pt x="9029" y="1080"/>
                </a:cubicBezTo>
                <a:cubicBezTo>
                  <a:pt x="9467" y="1080"/>
                  <a:pt x="9840" y="1172"/>
                  <a:pt x="10137" y="1353"/>
                </a:cubicBezTo>
                <a:cubicBezTo>
                  <a:pt x="10491" y="1569"/>
                  <a:pt x="10825" y="1968"/>
                  <a:pt x="11308" y="3213"/>
                </a:cubicBezTo>
                <a:cubicBezTo>
                  <a:pt x="11991" y="4974"/>
                  <a:pt x="11820" y="6477"/>
                  <a:pt x="11347" y="7186"/>
                </a:cubicBezTo>
                <a:cubicBezTo>
                  <a:pt x="11175" y="7442"/>
                  <a:pt x="11116" y="7769"/>
                  <a:pt x="11184" y="8078"/>
                </a:cubicBezTo>
                <a:cubicBezTo>
                  <a:pt x="11422" y="9164"/>
                  <a:pt x="11247" y="9602"/>
                  <a:pt x="11210" y="9679"/>
                </a:cubicBezTo>
                <a:cubicBezTo>
                  <a:pt x="11181" y="9712"/>
                  <a:pt x="11153" y="9748"/>
                  <a:pt x="11129" y="9786"/>
                </a:cubicBezTo>
                <a:cubicBezTo>
                  <a:pt x="11091" y="9842"/>
                  <a:pt x="11044" y="9902"/>
                  <a:pt x="10992" y="9969"/>
                </a:cubicBezTo>
                <a:cubicBezTo>
                  <a:pt x="10578" y="10507"/>
                  <a:pt x="9806" y="11510"/>
                  <a:pt x="9806" y="13567"/>
                </a:cubicBezTo>
                <a:cubicBezTo>
                  <a:pt x="9806" y="15972"/>
                  <a:pt x="11535" y="17087"/>
                  <a:pt x="12500" y="17361"/>
                </a:cubicBezTo>
                <a:cubicBezTo>
                  <a:pt x="13925" y="17916"/>
                  <a:pt x="15432" y="18665"/>
                  <a:pt x="15675" y="20520"/>
                </a:cubicBezTo>
                <a:cubicBezTo>
                  <a:pt x="15675" y="20520"/>
                  <a:pt x="1016" y="20520"/>
                  <a:pt x="1016" y="20520"/>
                </a:cubicBezTo>
                <a:close/>
                <a:moveTo>
                  <a:pt x="12782" y="16326"/>
                </a:moveTo>
                <a:cubicBezTo>
                  <a:pt x="12782" y="16326"/>
                  <a:pt x="10788" y="15813"/>
                  <a:pt x="10788" y="13567"/>
                </a:cubicBezTo>
                <a:cubicBezTo>
                  <a:pt x="10788" y="11595"/>
                  <a:pt x="11607" y="10900"/>
                  <a:pt x="11923" y="10420"/>
                </a:cubicBezTo>
                <a:cubicBezTo>
                  <a:pt x="11923" y="10420"/>
                  <a:pt x="12573" y="9806"/>
                  <a:pt x="12138" y="7825"/>
                </a:cubicBezTo>
                <a:cubicBezTo>
                  <a:pt x="12863" y="6740"/>
                  <a:pt x="12999" y="4821"/>
                  <a:pt x="12211" y="2789"/>
                </a:cubicBezTo>
                <a:cubicBezTo>
                  <a:pt x="11716" y="1514"/>
                  <a:pt x="11279" y="815"/>
                  <a:pt x="10613" y="409"/>
                </a:cubicBezTo>
                <a:cubicBezTo>
                  <a:pt x="10124" y="111"/>
                  <a:pt x="9569" y="0"/>
                  <a:pt x="9029" y="0"/>
                </a:cubicBezTo>
                <a:cubicBezTo>
                  <a:pt x="8023" y="0"/>
                  <a:pt x="7070" y="384"/>
                  <a:pt x="6690" y="653"/>
                </a:cubicBezTo>
                <a:cubicBezTo>
                  <a:pt x="5576" y="1192"/>
                  <a:pt x="4828" y="1688"/>
                  <a:pt x="4126" y="3579"/>
                </a:cubicBezTo>
                <a:cubicBezTo>
                  <a:pt x="3556" y="5114"/>
                  <a:pt x="4241" y="6891"/>
                  <a:pt x="4598" y="7757"/>
                </a:cubicBezTo>
                <a:cubicBezTo>
                  <a:pt x="4163" y="9739"/>
                  <a:pt x="4767" y="10420"/>
                  <a:pt x="4767" y="10420"/>
                </a:cubicBezTo>
                <a:cubicBezTo>
                  <a:pt x="5083" y="10900"/>
                  <a:pt x="5903" y="11595"/>
                  <a:pt x="5903" y="13567"/>
                </a:cubicBezTo>
                <a:cubicBezTo>
                  <a:pt x="5903" y="15813"/>
                  <a:pt x="3909" y="16326"/>
                  <a:pt x="3909" y="16326"/>
                </a:cubicBezTo>
                <a:cubicBezTo>
                  <a:pt x="2642" y="16817"/>
                  <a:pt x="0" y="17821"/>
                  <a:pt x="0" y="21060"/>
                </a:cubicBezTo>
                <a:cubicBezTo>
                  <a:pt x="0" y="21060"/>
                  <a:pt x="0" y="21600"/>
                  <a:pt x="491" y="21600"/>
                </a:cubicBezTo>
                <a:lnTo>
                  <a:pt x="16200" y="21600"/>
                </a:lnTo>
                <a:cubicBezTo>
                  <a:pt x="16691" y="21600"/>
                  <a:pt x="16691" y="21060"/>
                  <a:pt x="16691" y="21060"/>
                </a:cubicBezTo>
                <a:cubicBezTo>
                  <a:pt x="16691" y="17821"/>
                  <a:pt x="14048" y="16817"/>
                  <a:pt x="12782" y="16326"/>
                </a:cubicBezTo>
                <a:moveTo>
                  <a:pt x="18035" y="15774"/>
                </a:moveTo>
                <a:cubicBezTo>
                  <a:pt x="18035" y="15774"/>
                  <a:pt x="16217" y="15312"/>
                  <a:pt x="16217" y="13291"/>
                </a:cubicBezTo>
                <a:cubicBezTo>
                  <a:pt x="16217" y="11515"/>
                  <a:pt x="17087" y="10890"/>
                  <a:pt x="17376" y="10458"/>
                </a:cubicBezTo>
                <a:cubicBezTo>
                  <a:pt x="17376" y="10458"/>
                  <a:pt x="17968" y="9906"/>
                  <a:pt x="17572" y="8122"/>
                </a:cubicBezTo>
                <a:cubicBezTo>
                  <a:pt x="18232" y="7146"/>
                  <a:pt x="18387" y="5419"/>
                  <a:pt x="17669" y="3590"/>
                </a:cubicBezTo>
                <a:cubicBezTo>
                  <a:pt x="17218" y="2442"/>
                  <a:pt x="16666" y="1814"/>
                  <a:pt x="16059" y="1449"/>
                </a:cubicBezTo>
                <a:cubicBezTo>
                  <a:pt x="15612" y="1180"/>
                  <a:pt x="15107" y="1081"/>
                  <a:pt x="14614" y="1081"/>
                </a:cubicBezTo>
                <a:cubicBezTo>
                  <a:pt x="13880" y="1081"/>
                  <a:pt x="13182" y="1301"/>
                  <a:pt x="12753" y="1514"/>
                </a:cubicBezTo>
                <a:cubicBezTo>
                  <a:pt x="12878" y="1781"/>
                  <a:pt x="12997" y="2064"/>
                  <a:pt x="13115" y="2366"/>
                </a:cubicBezTo>
                <a:cubicBezTo>
                  <a:pt x="13131" y="2409"/>
                  <a:pt x="13143" y="2453"/>
                  <a:pt x="13159" y="2496"/>
                </a:cubicBezTo>
                <a:cubicBezTo>
                  <a:pt x="13436" y="2360"/>
                  <a:pt x="13994" y="2160"/>
                  <a:pt x="14614" y="2160"/>
                </a:cubicBezTo>
                <a:cubicBezTo>
                  <a:pt x="15001" y="2160"/>
                  <a:pt x="15328" y="2239"/>
                  <a:pt x="15588" y="2396"/>
                </a:cubicBezTo>
                <a:cubicBezTo>
                  <a:pt x="15893" y="2579"/>
                  <a:pt x="16347" y="2947"/>
                  <a:pt x="16767" y="4019"/>
                </a:cubicBezTo>
                <a:cubicBezTo>
                  <a:pt x="17366" y="5541"/>
                  <a:pt x="17207" y="6853"/>
                  <a:pt x="16784" y="7478"/>
                </a:cubicBezTo>
                <a:cubicBezTo>
                  <a:pt x="16610" y="7736"/>
                  <a:pt x="16549" y="8067"/>
                  <a:pt x="16618" y="8379"/>
                </a:cubicBezTo>
                <a:cubicBezTo>
                  <a:pt x="16817" y="9273"/>
                  <a:pt x="16689" y="9648"/>
                  <a:pt x="16656" y="9723"/>
                </a:cubicBezTo>
                <a:cubicBezTo>
                  <a:pt x="16631" y="9754"/>
                  <a:pt x="16607" y="9786"/>
                  <a:pt x="16584" y="9820"/>
                </a:cubicBezTo>
                <a:cubicBezTo>
                  <a:pt x="16565" y="9848"/>
                  <a:pt x="16497" y="9929"/>
                  <a:pt x="16447" y="9988"/>
                </a:cubicBezTo>
                <a:cubicBezTo>
                  <a:pt x="16023" y="10488"/>
                  <a:pt x="15236" y="11419"/>
                  <a:pt x="15236" y="13291"/>
                </a:cubicBezTo>
                <a:cubicBezTo>
                  <a:pt x="15236" y="15520"/>
                  <a:pt x="16851" y="16555"/>
                  <a:pt x="17757" y="16810"/>
                </a:cubicBezTo>
                <a:cubicBezTo>
                  <a:pt x="19050" y="17307"/>
                  <a:pt x="20311" y="17926"/>
                  <a:pt x="20570" y="19440"/>
                </a:cubicBezTo>
                <a:lnTo>
                  <a:pt x="17464" y="19440"/>
                </a:lnTo>
                <a:cubicBezTo>
                  <a:pt x="17553" y="19773"/>
                  <a:pt x="17615" y="20132"/>
                  <a:pt x="17645" y="20520"/>
                </a:cubicBezTo>
                <a:lnTo>
                  <a:pt x="21152" y="20520"/>
                </a:lnTo>
                <a:cubicBezTo>
                  <a:pt x="21600" y="20520"/>
                  <a:pt x="21600" y="20034"/>
                  <a:pt x="21600" y="20034"/>
                </a:cubicBezTo>
                <a:cubicBezTo>
                  <a:pt x="21600" y="17119"/>
                  <a:pt x="19191" y="16215"/>
                  <a:pt x="18035" y="15774"/>
                </a:cubicBezTo>
              </a:path>
            </a:pathLst>
          </a:custGeom>
          <a:solidFill>
            <a:schemeClr val="bg2">
              <a:lumMod val="50000"/>
            </a:schemeClr>
          </a:solidFill>
          <a:ln w="9525" cap="flat">
            <a:solidFill>
              <a:srgbClr val="FFFFFF"/>
            </a:solidFill>
            <a:prstDash val="solid"/>
            <a:round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6" name="Google Shape;407;p13">
            <a:extLst>
              <a:ext uri="{FF2B5EF4-FFF2-40B4-BE49-F238E27FC236}">
                <a16:creationId xmlns:a16="http://schemas.microsoft.com/office/drawing/2014/main" id="{8D7F808F-406D-4FBD-7546-BB7CD2EEDE23}"/>
              </a:ext>
            </a:extLst>
          </p:cNvPr>
          <p:cNvSpPr txBox="1"/>
          <p:nvPr/>
        </p:nvSpPr>
        <p:spPr>
          <a:xfrm>
            <a:off x="11201455" y="11075006"/>
            <a:ext cx="3081731" cy="8309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 numCol="1" anchor="t">
            <a:spAutoFit/>
          </a:bodyPr>
          <a:lstStyle>
            <a:lvl1pPr algn="ctr">
              <a:defRPr sz="4000">
                <a:solidFill>
                  <a:srgbClr val="000000"/>
                </a:solidFill>
              </a:defRPr>
            </a:lvl1pPr>
          </a:lstStyle>
          <a:p>
            <a:r>
              <a:rPr lang="it-IT" sz="2400" dirty="0"/>
              <a:t>IAHS - </a:t>
            </a:r>
            <a:r>
              <a:rPr lang="it-IT" sz="2400" dirty="0" err="1"/>
              <a:t>Droughts</a:t>
            </a:r>
            <a:r>
              <a:rPr lang="it-IT" sz="2400" dirty="0"/>
              <a:t> in Mountain </a:t>
            </a:r>
            <a:r>
              <a:rPr lang="it-IT" sz="2400" dirty="0" err="1"/>
              <a:t>Regions</a:t>
            </a:r>
            <a:endParaRPr sz="2400" dirty="0"/>
          </a:p>
        </p:txBody>
      </p:sp>
      <p:sp>
        <p:nvSpPr>
          <p:cNvPr id="35" name="Google Shape;424;p13">
            <a:extLst>
              <a:ext uri="{FF2B5EF4-FFF2-40B4-BE49-F238E27FC236}">
                <a16:creationId xmlns:a16="http://schemas.microsoft.com/office/drawing/2014/main" id="{7F128F9E-05F6-8899-D946-9D979830FD76}"/>
              </a:ext>
            </a:extLst>
          </p:cNvPr>
          <p:cNvSpPr/>
          <p:nvPr/>
        </p:nvSpPr>
        <p:spPr>
          <a:xfrm rot="5400000">
            <a:off x="11945599" y="9533119"/>
            <a:ext cx="1584328" cy="13620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4655" y="0"/>
                </a:lnTo>
                <a:lnTo>
                  <a:pt x="16945" y="0"/>
                </a:lnTo>
                <a:lnTo>
                  <a:pt x="21600" y="10800"/>
                </a:lnTo>
                <a:lnTo>
                  <a:pt x="16945" y="21600"/>
                </a:lnTo>
                <a:lnTo>
                  <a:pt x="4655" y="21600"/>
                </a:lnTo>
                <a:lnTo>
                  <a:pt x="0" y="10800"/>
                </a:lnTo>
                <a:close/>
              </a:path>
            </a:pathLst>
          </a:custGeom>
          <a:solidFill>
            <a:srgbClr val="DD685C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6" name="Google Shape;432;p13">
            <a:extLst>
              <a:ext uri="{FF2B5EF4-FFF2-40B4-BE49-F238E27FC236}">
                <a16:creationId xmlns:a16="http://schemas.microsoft.com/office/drawing/2014/main" id="{4CE20010-AFC0-3F0B-97F1-38A6EEBEAC09}"/>
              </a:ext>
            </a:extLst>
          </p:cNvPr>
          <p:cNvSpPr/>
          <p:nvPr/>
        </p:nvSpPr>
        <p:spPr>
          <a:xfrm>
            <a:off x="12311432" y="9782967"/>
            <a:ext cx="866777" cy="796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0520"/>
                </a:moveTo>
                <a:cubicBezTo>
                  <a:pt x="1258" y="18675"/>
                  <a:pt x="2752" y="17923"/>
                  <a:pt x="4191" y="17361"/>
                </a:cubicBezTo>
                <a:cubicBezTo>
                  <a:pt x="5156" y="17087"/>
                  <a:pt x="6884" y="15971"/>
                  <a:pt x="6884" y="13567"/>
                </a:cubicBezTo>
                <a:cubicBezTo>
                  <a:pt x="6884" y="11510"/>
                  <a:pt x="6113" y="10507"/>
                  <a:pt x="5698" y="9969"/>
                </a:cubicBezTo>
                <a:cubicBezTo>
                  <a:pt x="5646" y="9902"/>
                  <a:pt x="5599" y="9842"/>
                  <a:pt x="5562" y="9786"/>
                </a:cubicBezTo>
                <a:cubicBezTo>
                  <a:pt x="5550" y="9769"/>
                  <a:pt x="5538" y="9752"/>
                  <a:pt x="5526" y="9735"/>
                </a:cubicBezTo>
                <a:cubicBezTo>
                  <a:pt x="5491" y="9662"/>
                  <a:pt x="5297" y="9177"/>
                  <a:pt x="5553" y="8011"/>
                </a:cubicBezTo>
                <a:cubicBezTo>
                  <a:pt x="5604" y="7777"/>
                  <a:pt x="5583" y="7531"/>
                  <a:pt x="5493" y="7312"/>
                </a:cubicBezTo>
                <a:cubicBezTo>
                  <a:pt x="5249" y="6721"/>
                  <a:pt x="4603" y="5151"/>
                  <a:pt x="5035" y="3988"/>
                </a:cubicBezTo>
                <a:cubicBezTo>
                  <a:pt x="5619" y="2411"/>
                  <a:pt x="6140" y="2099"/>
                  <a:pt x="7085" y="1642"/>
                </a:cubicBezTo>
                <a:cubicBezTo>
                  <a:pt x="7132" y="1619"/>
                  <a:pt x="7177" y="1592"/>
                  <a:pt x="7220" y="1562"/>
                </a:cubicBezTo>
                <a:cubicBezTo>
                  <a:pt x="7458" y="1393"/>
                  <a:pt x="8233" y="1080"/>
                  <a:pt x="9029" y="1080"/>
                </a:cubicBezTo>
                <a:cubicBezTo>
                  <a:pt x="9467" y="1080"/>
                  <a:pt x="9840" y="1172"/>
                  <a:pt x="10137" y="1353"/>
                </a:cubicBezTo>
                <a:cubicBezTo>
                  <a:pt x="10491" y="1569"/>
                  <a:pt x="10825" y="1968"/>
                  <a:pt x="11308" y="3213"/>
                </a:cubicBezTo>
                <a:cubicBezTo>
                  <a:pt x="11991" y="4974"/>
                  <a:pt x="11820" y="6477"/>
                  <a:pt x="11347" y="7186"/>
                </a:cubicBezTo>
                <a:cubicBezTo>
                  <a:pt x="11175" y="7442"/>
                  <a:pt x="11116" y="7769"/>
                  <a:pt x="11184" y="8078"/>
                </a:cubicBezTo>
                <a:cubicBezTo>
                  <a:pt x="11422" y="9164"/>
                  <a:pt x="11247" y="9602"/>
                  <a:pt x="11210" y="9679"/>
                </a:cubicBezTo>
                <a:cubicBezTo>
                  <a:pt x="11181" y="9712"/>
                  <a:pt x="11153" y="9748"/>
                  <a:pt x="11129" y="9786"/>
                </a:cubicBezTo>
                <a:cubicBezTo>
                  <a:pt x="11091" y="9842"/>
                  <a:pt x="11044" y="9902"/>
                  <a:pt x="10992" y="9969"/>
                </a:cubicBezTo>
                <a:cubicBezTo>
                  <a:pt x="10578" y="10507"/>
                  <a:pt x="9806" y="11510"/>
                  <a:pt x="9806" y="13567"/>
                </a:cubicBezTo>
                <a:cubicBezTo>
                  <a:pt x="9806" y="15972"/>
                  <a:pt x="11535" y="17087"/>
                  <a:pt x="12500" y="17361"/>
                </a:cubicBezTo>
                <a:cubicBezTo>
                  <a:pt x="13925" y="17916"/>
                  <a:pt x="15432" y="18665"/>
                  <a:pt x="15675" y="20520"/>
                </a:cubicBezTo>
                <a:cubicBezTo>
                  <a:pt x="15675" y="20520"/>
                  <a:pt x="1016" y="20520"/>
                  <a:pt x="1016" y="20520"/>
                </a:cubicBezTo>
                <a:close/>
                <a:moveTo>
                  <a:pt x="12782" y="16326"/>
                </a:moveTo>
                <a:cubicBezTo>
                  <a:pt x="12782" y="16326"/>
                  <a:pt x="10788" y="15813"/>
                  <a:pt x="10788" y="13567"/>
                </a:cubicBezTo>
                <a:cubicBezTo>
                  <a:pt x="10788" y="11595"/>
                  <a:pt x="11607" y="10900"/>
                  <a:pt x="11923" y="10420"/>
                </a:cubicBezTo>
                <a:cubicBezTo>
                  <a:pt x="11923" y="10420"/>
                  <a:pt x="12573" y="9806"/>
                  <a:pt x="12138" y="7825"/>
                </a:cubicBezTo>
                <a:cubicBezTo>
                  <a:pt x="12863" y="6740"/>
                  <a:pt x="12999" y="4821"/>
                  <a:pt x="12211" y="2789"/>
                </a:cubicBezTo>
                <a:cubicBezTo>
                  <a:pt x="11716" y="1514"/>
                  <a:pt x="11279" y="815"/>
                  <a:pt x="10613" y="409"/>
                </a:cubicBezTo>
                <a:cubicBezTo>
                  <a:pt x="10124" y="111"/>
                  <a:pt x="9569" y="0"/>
                  <a:pt x="9029" y="0"/>
                </a:cubicBezTo>
                <a:cubicBezTo>
                  <a:pt x="8023" y="0"/>
                  <a:pt x="7070" y="384"/>
                  <a:pt x="6690" y="653"/>
                </a:cubicBezTo>
                <a:cubicBezTo>
                  <a:pt x="5576" y="1192"/>
                  <a:pt x="4828" y="1688"/>
                  <a:pt x="4126" y="3579"/>
                </a:cubicBezTo>
                <a:cubicBezTo>
                  <a:pt x="3556" y="5114"/>
                  <a:pt x="4241" y="6891"/>
                  <a:pt x="4598" y="7757"/>
                </a:cubicBezTo>
                <a:cubicBezTo>
                  <a:pt x="4163" y="9739"/>
                  <a:pt x="4767" y="10420"/>
                  <a:pt x="4767" y="10420"/>
                </a:cubicBezTo>
                <a:cubicBezTo>
                  <a:pt x="5083" y="10900"/>
                  <a:pt x="5903" y="11595"/>
                  <a:pt x="5903" y="13567"/>
                </a:cubicBezTo>
                <a:cubicBezTo>
                  <a:pt x="5903" y="15813"/>
                  <a:pt x="3909" y="16326"/>
                  <a:pt x="3909" y="16326"/>
                </a:cubicBezTo>
                <a:cubicBezTo>
                  <a:pt x="2642" y="16817"/>
                  <a:pt x="0" y="17821"/>
                  <a:pt x="0" y="21060"/>
                </a:cubicBezTo>
                <a:cubicBezTo>
                  <a:pt x="0" y="21060"/>
                  <a:pt x="0" y="21600"/>
                  <a:pt x="491" y="21600"/>
                </a:cubicBezTo>
                <a:lnTo>
                  <a:pt x="16200" y="21600"/>
                </a:lnTo>
                <a:cubicBezTo>
                  <a:pt x="16691" y="21600"/>
                  <a:pt x="16691" y="21060"/>
                  <a:pt x="16691" y="21060"/>
                </a:cubicBezTo>
                <a:cubicBezTo>
                  <a:pt x="16691" y="17821"/>
                  <a:pt x="14048" y="16817"/>
                  <a:pt x="12782" y="16326"/>
                </a:cubicBezTo>
                <a:moveTo>
                  <a:pt x="18035" y="15774"/>
                </a:moveTo>
                <a:cubicBezTo>
                  <a:pt x="18035" y="15774"/>
                  <a:pt x="16217" y="15312"/>
                  <a:pt x="16217" y="13291"/>
                </a:cubicBezTo>
                <a:cubicBezTo>
                  <a:pt x="16217" y="11515"/>
                  <a:pt x="17087" y="10890"/>
                  <a:pt x="17376" y="10458"/>
                </a:cubicBezTo>
                <a:cubicBezTo>
                  <a:pt x="17376" y="10458"/>
                  <a:pt x="17968" y="9906"/>
                  <a:pt x="17572" y="8122"/>
                </a:cubicBezTo>
                <a:cubicBezTo>
                  <a:pt x="18232" y="7146"/>
                  <a:pt x="18387" y="5419"/>
                  <a:pt x="17669" y="3590"/>
                </a:cubicBezTo>
                <a:cubicBezTo>
                  <a:pt x="17218" y="2442"/>
                  <a:pt x="16666" y="1814"/>
                  <a:pt x="16059" y="1449"/>
                </a:cubicBezTo>
                <a:cubicBezTo>
                  <a:pt x="15612" y="1180"/>
                  <a:pt x="15107" y="1081"/>
                  <a:pt x="14614" y="1081"/>
                </a:cubicBezTo>
                <a:cubicBezTo>
                  <a:pt x="13880" y="1081"/>
                  <a:pt x="13182" y="1301"/>
                  <a:pt x="12753" y="1514"/>
                </a:cubicBezTo>
                <a:cubicBezTo>
                  <a:pt x="12878" y="1781"/>
                  <a:pt x="12997" y="2064"/>
                  <a:pt x="13115" y="2366"/>
                </a:cubicBezTo>
                <a:cubicBezTo>
                  <a:pt x="13131" y="2409"/>
                  <a:pt x="13143" y="2453"/>
                  <a:pt x="13159" y="2496"/>
                </a:cubicBezTo>
                <a:cubicBezTo>
                  <a:pt x="13436" y="2360"/>
                  <a:pt x="13994" y="2160"/>
                  <a:pt x="14614" y="2160"/>
                </a:cubicBezTo>
                <a:cubicBezTo>
                  <a:pt x="15001" y="2160"/>
                  <a:pt x="15328" y="2239"/>
                  <a:pt x="15588" y="2396"/>
                </a:cubicBezTo>
                <a:cubicBezTo>
                  <a:pt x="15893" y="2579"/>
                  <a:pt x="16347" y="2947"/>
                  <a:pt x="16767" y="4019"/>
                </a:cubicBezTo>
                <a:cubicBezTo>
                  <a:pt x="17366" y="5541"/>
                  <a:pt x="17207" y="6853"/>
                  <a:pt x="16784" y="7478"/>
                </a:cubicBezTo>
                <a:cubicBezTo>
                  <a:pt x="16610" y="7736"/>
                  <a:pt x="16549" y="8067"/>
                  <a:pt x="16618" y="8379"/>
                </a:cubicBezTo>
                <a:cubicBezTo>
                  <a:pt x="16817" y="9273"/>
                  <a:pt x="16689" y="9648"/>
                  <a:pt x="16656" y="9723"/>
                </a:cubicBezTo>
                <a:cubicBezTo>
                  <a:pt x="16631" y="9754"/>
                  <a:pt x="16607" y="9786"/>
                  <a:pt x="16584" y="9820"/>
                </a:cubicBezTo>
                <a:cubicBezTo>
                  <a:pt x="16565" y="9848"/>
                  <a:pt x="16497" y="9929"/>
                  <a:pt x="16447" y="9988"/>
                </a:cubicBezTo>
                <a:cubicBezTo>
                  <a:pt x="16023" y="10488"/>
                  <a:pt x="15236" y="11419"/>
                  <a:pt x="15236" y="13291"/>
                </a:cubicBezTo>
                <a:cubicBezTo>
                  <a:pt x="15236" y="15520"/>
                  <a:pt x="16851" y="16555"/>
                  <a:pt x="17757" y="16810"/>
                </a:cubicBezTo>
                <a:cubicBezTo>
                  <a:pt x="19050" y="17307"/>
                  <a:pt x="20311" y="17926"/>
                  <a:pt x="20570" y="19440"/>
                </a:cubicBezTo>
                <a:lnTo>
                  <a:pt x="17464" y="19440"/>
                </a:lnTo>
                <a:cubicBezTo>
                  <a:pt x="17553" y="19773"/>
                  <a:pt x="17615" y="20132"/>
                  <a:pt x="17645" y="20520"/>
                </a:cubicBezTo>
                <a:lnTo>
                  <a:pt x="21152" y="20520"/>
                </a:lnTo>
                <a:cubicBezTo>
                  <a:pt x="21600" y="20520"/>
                  <a:pt x="21600" y="20034"/>
                  <a:pt x="21600" y="20034"/>
                </a:cubicBezTo>
                <a:cubicBezTo>
                  <a:pt x="21600" y="17119"/>
                  <a:pt x="19191" y="16215"/>
                  <a:pt x="18035" y="15774"/>
                </a:cubicBezTo>
              </a:path>
            </a:pathLst>
          </a:custGeom>
          <a:solidFill>
            <a:srgbClr val="FFFFFF"/>
          </a:solidFill>
          <a:ln w="9525" cap="flat">
            <a:solidFill>
              <a:srgbClr val="FFFFFF"/>
            </a:solidFill>
            <a:prstDash val="solid"/>
            <a:round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7" name="Google Shape;407;p13">
            <a:extLst>
              <a:ext uri="{FF2B5EF4-FFF2-40B4-BE49-F238E27FC236}">
                <a16:creationId xmlns:a16="http://schemas.microsoft.com/office/drawing/2014/main" id="{A63B531F-8BF0-57CF-36C9-9C5E89CBAFF7}"/>
              </a:ext>
            </a:extLst>
          </p:cNvPr>
          <p:cNvSpPr txBox="1"/>
          <p:nvPr/>
        </p:nvSpPr>
        <p:spPr>
          <a:xfrm>
            <a:off x="8436163" y="11034313"/>
            <a:ext cx="2833954" cy="4616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699" tIns="45699" rIns="45699" bIns="45699" numCol="1" anchor="t">
            <a:spAutoFit/>
          </a:bodyPr>
          <a:lstStyle>
            <a:lvl1pPr algn="ctr">
              <a:defRPr sz="4000">
                <a:solidFill>
                  <a:srgbClr val="000000"/>
                </a:solidFill>
              </a:defRPr>
            </a:lvl1pPr>
          </a:lstStyle>
          <a:p>
            <a:r>
              <a:rPr lang="it-IT" sz="2400" dirty="0"/>
              <a:t>EOTEC - </a:t>
            </a:r>
            <a:r>
              <a:rPr lang="it-IT" sz="2400" dirty="0" err="1"/>
              <a:t>DevNet</a:t>
            </a:r>
            <a:endParaRPr sz="2400" dirty="0"/>
          </a:p>
        </p:txBody>
      </p:sp>
      <p:sp>
        <p:nvSpPr>
          <p:cNvPr id="38" name="Google Shape;424;p13">
            <a:extLst>
              <a:ext uri="{FF2B5EF4-FFF2-40B4-BE49-F238E27FC236}">
                <a16:creationId xmlns:a16="http://schemas.microsoft.com/office/drawing/2014/main" id="{415F9C32-8144-589C-52C7-07E3FD3E9419}"/>
              </a:ext>
            </a:extLst>
          </p:cNvPr>
          <p:cNvSpPr/>
          <p:nvPr/>
        </p:nvSpPr>
        <p:spPr>
          <a:xfrm rot="5400000">
            <a:off x="9027906" y="9492426"/>
            <a:ext cx="1584328" cy="13620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4655" y="0"/>
                </a:lnTo>
                <a:lnTo>
                  <a:pt x="16945" y="0"/>
                </a:lnTo>
                <a:lnTo>
                  <a:pt x="21600" y="10800"/>
                </a:lnTo>
                <a:lnTo>
                  <a:pt x="16945" y="21600"/>
                </a:lnTo>
                <a:lnTo>
                  <a:pt x="4655" y="21600"/>
                </a:lnTo>
                <a:lnTo>
                  <a:pt x="0" y="10800"/>
                </a:lnTo>
                <a:close/>
              </a:path>
            </a:pathLst>
          </a:custGeom>
          <a:solidFill>
            <a:srgbClr val="DD685C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9" name="Google Shape;432;p13">
            <a:extLst>
              <a:ext uri="{FF2B5EF4-FFF2-40B4-BE49-F238E27FC236}">
                <a16:creationId xmlns:a16="http://schemas.microsoft.com/office/drawing/2014/main" id="{9A6318B5-28A9-43D7-926D-D0DD323C7C14}"/>
              </a:ext>
            </a:extLst>
          </p:cNvPr>
          <p:cNvSpPr/>
          <p:nvPr/>
        </p:nvSpPr>
        <p:spPr>
          <a:xfrm>
            <a:off x="9393739" y="9742274"/>
            <a:ext cx="866777" cy="7969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0520"/>
                </a:moveTo>
                <a:cubicBezTo>
                  <a:pt x="1258" y="18675"/>
                  <a:pt x="2752" y="17923"/>
                  <a:pt x="4191" y="17361"/>
                </a:cubicBezTo>
                <a:cubicBezTo>
                  <a:pt x="5156" y="17087"/>
                  <a:pt x="6884" y="15971"/>
                  <a:pt x="6884" y="13567"/>
                </a:cubicBezTo>
                <a:cubicBezTo>
                  <a:pt x="6884" y="11510"/>
                  <a:pt x="6113" y="10507"/>
                  <a:pt x="5698" y="9969"/>
                </a:cubicBezTo>
                <a:cubicBezTo>
                  <a:pt x="5646" y="9902"/>
                  <a:pt x="5599" y="9842"/>
                  <a:pt x="5562" y="9786"/>
                </a:cubicBezTo>
                <a:cubicBezTo>
                  <a:pt x="5550" y="9769"/>
                  <a:pt x="5538" y="9752"/>
                  <a:pt x="5526" y="9735"/>
                </a:cubicBezTo>
                <a:cubicBezTo>
                  <a:pt x="5491" y="9662"/>
                  <a:pt x="5297" y="9177"/>
                  <a:pt x="5553" y="8011"/>
                </a:cubicBezTo>
                <a:cubicBezTo>
                  <a:pt x="5604" y="7777"/>
                  <a:pt x="5583" y="7531"/>
                  <a:pt x="5493" y="7312"/>
                </a:cubicBezTo>
                <a:cubicBezTo>
                  <a:pt x="5249" y="6721"/>
                  <a:pt x="4603" y="5151"/>
                  <a:pt x="5035" y="3988"/>
                </a:cubicBezTo>
                <a:cubicBezTo>
                  <a:pt x="5619" y="2411"/>
                  <a:pt x="6140" y="2099"/>
                  <a:pt x="7085" y="1642"/>
                </a:cubicBezTo>
                <a:cubicBezTo>
                  <a:pt x="7132" y="1619"/>
                  <a:pt x="7177" y="1592"/>
                  <a:pt x="7220" y="1562"/>
                </a:cubicBezTo>
                <a:cubicBezTo>
                  <a:pt x="7458" y="1393"/>
                  <a:pt x="8233" y="1080"/>
                  <a:pt x="9029" y="1080"/>
                </a:cubicBezTo>
                <a:cubicBezTo>
                  <a:pt x="9467" y="1080"/>
                  <a:pt x="9840" y="1172"/>
                  <a:pt x="10137" y="1353"/>
                </a:cubicBezTo>
                <a:cubicBezTo>
                  <a:pt x="10491" y="1569"/>
                  <a:pt x="10825" y="1968"/>
                  <a:pt x="11308" y="3213"/>
                </a:cubicBezTo>
                <a:cubicBezTo>
                  <a:pt x="11991" y="4974"/>
                  <a:pt x="11820" y="6477"/>
                  <a:pt x="11347" y="7186"/>
                </a:cubicBezTo>
                <a:cubicBezTo>
                  <a:pt x="11175" y="7442"/>
                  <a:pt x="11116" y="7769"/>
                  <a:pt x="11184" y="8078"/>
                </a:cubicBezTo>
                <a:cubicBezTo>
                  <a:pt x="11422" y="9164"/>
                  <a:pt x="11247" y="9602"/>
                  <a:pt x="11210" y="9679"/>
                </a:cubicBezTo>
                <a:cubicBezTo>
                  <a:pt x="11181" y="9712"/>
                  <a:pt x="11153" y="9748"/>
                  <a:pt x="11129" y="9786"/>
                </a:cubicBezTo>
                <a:cubicBezTo>
                  <a:pt x="11091" y="9842"/>
                  <a:pt x="11044" y="9902"/>
                  <a:pt x="10992" y="9969"/>
                </a:cubicBezTo>
                <a:cubicBezTo>
                  <a:pt x="10578" y="10507"/>
                  <a:pt x="9806" y="11510"/>
                  <a:pt x="9806" y="13567"/>
                </a:cubicBezTo>
                <a:cubicBezTo>
                  <a:pt x="9806" y="15972"/>
                  <a:pt x="11535" y="17087"/>
                  <a:pt x="12500" y="17361"/>
                </a:cubicBezTo>
                <a:cubicBezTo>
                  <a:pt x="13925" y="17916"/>
                  <a:pt x="15432" y="18665"/>
                  <a:pt x="15675" y="20520"/>
                </a:cubicBezTo>
                <a:cubicBezTo>
                  <a:pt x="15675" y="20520"/>
                  <a:pt x="1016" y="20520"/>
                  <a:pt x="1016" y="20520"/>
                </a:cubicBezTo>
                <a:close/>
                <a:moveTo>
                  <a:pt x="12782" y="16326"/>
                </a:moveTo>
                <a:cubicBezTo>
                  <a:pt x="12782" y="16326"/>
                  <a:pt x="10788" y="15813"/>
                  <a:pt x="10788" y="13567"/>
                </a:cubicBezTo>
                <a:cubicBezTo>
                  <a:pt x="10788" y="11595"/>
                  <a:pt x="11607" y="10900"/>
                  <a:pt x="11923" y="10420"/>
                </a:cubicBezTo>
                <a:cubicBezTo>
                  <a:pt x="11923" y="10420"/>
                  <a:pt x="12573" y="9806"/>
                  <a:pt x="12138" y="7825"/>
                </a:cubicBezTo>
                <a:cubicBezTo>
                  <a:pt x="12863" y="6740"/>
                  <a:pt x="12999" y="4821"/>
                  <a:pt x="12211" y="2789"/>
                </a:cubicBezTo>
                <a:cubicBezTo>
                  <a:pt x="11716" y="1514"/>
                  <a:pt x="11279" y="815"/>
                  <a:pt x="10613" y="409"/>
                </a:cubicBezTo>
                <a:cubicBezTo>
                  <a:pt x="10124" y="111"/>
                  <a:pt x="9569" y="0"/>
                  <a:pt x="9029" y="0"/>
                </a:cubicBezTo>
                <a:cubicBezTo>
                  <a:pt x="8023" y="0"/>
                  <a:pt x="7070" y="384"/>
                  <a:pt x="6690" y="653"/>
                </a:cubicBezTo>
                <a:cubicBezTo>
                  <a:pt x="5576" y="1192"/>
                  <a:pt x="4828" y="1688"/>
                  <a:pt x="4126" y="3579"/>
                </a:cubicBezTo>
                <a:cubicBezTo>
                  <a:pt x="3556" y="5114"/>
                  <a:pt x="4241" y="6891"/>
                  <a:pt x="4598" y="7757"/>
                </a:cubicBezTo>
                <a:cubicBezTo>
                  <a:pt x="4163" y="9739"/>
                  <a:pt x="4767" y="10420"/>
                  <a:pt x="4767" y="10420"/>
                </a:cubicBezTo>
                <a:cubicBezTo>
                  <a:pt x="5083" y="10900"/>
                  <a:pt x="5903" y="11595"/>
                  <a:pt x="5903" y="13567"/>
                </a:cubicBezTo>
                <a:cubicBezTo>
                  <a:pt x="5903" y="15813"/>
                  <a:pt x="3909" y="16326"/>
                  <a:pt x="3909" y="16326"/>
                </a:cubicBezTo>
                <a:cubicBezTo>
                  <a:pt x="2642" y="16817"/>
                  <a:pt x="0" y="17821"/>
                  <a:pt x="0" y="21060"/>
                </a:cubicBezTo>
                <a:cubicBezTo>
                  <a:pt x="0" y="21060"/>
                  <a:pt x="0" y="21600"/>
                  <a:pt x="491" y="21600"/>
                </a:cubicBezTo>
                <a:lnTo>
                  <a:pt x="16200" y="21600"/>
                </a:lnTo>
                <a:cubicBezTo>
                  <a:pt x="16691" y="21600"/>
                  <a:pt x="16691" y="21060"/>
                  <a:pt x="16691" y="21060"/>
                </a:cubicBezTo>
                <a:cubicBezTo>
                  <a:pt x="16691" y="17821"/>
                  <a:pt x="14048" y="16817"/>
                  <a:pt x="12782" y="16326"/>
                </a:cubicBezTo>
                <a:moveTo>
                  <a:pt x="18035" y="15774"/>
                </a:moveTo>
                <a:cubicBezTo>
                  <a:pt x="18035" y="15774"/>
                  <a:pt x="16217" y="15312"/>
                  <a:pt x="16217" y="13291"/>
                </a:cubicBezTo>
                <a:cubicBezTo>
                  <a:pt x="16217" y="11515"/>
                  <a:pt x="17087" y="10890"/>
                  <a:pt x="17376" y="10458"/>
                </a:cubicBezTo>
                <a:cubicBezTo>
                  <a:pt x="17376" y="10458"/>
                  <a:pt x="17968" y="9906"/>
                  <a:pt x="17572" y="8122"/>
                </a:cubicBezTo>
                <a:cubicBezTo>
                  <a:pt x="18232" y="7146"/>
                  <a:pt x="18387" y="5419"/>
                  <a:pt x="17669" y="3590"/>
                </a:cubicBezTo>
                <a:cubicBezTo>
                  <a:pt x="17218" y="2442"/>
                  <a:pt x="16666" y="1814"/>
                  <a:pt x="16059" y="1449"/>
                </a:cubicBezTo>
                <a:cubicBezTo>
                  <a:pt x="15612" y="1180"/>
                  <a:pt x="15107" y="1081"/>
                  <a:pt x="14614" y="1081"/>
                </a:cubicBezTo>
                <a:cubicBezTo>
                  <a:pt x="13880" y="1081"/>
                  <a:pt x="13182" y="1301"/>
                  <a:pt x="12753" y="1514"/>
                </a:cubicBezTo>
                <a:cubicBezTo>
                  <a:pt x="12878" y="1781"/>
                  <a:pt x="12997" y="2064"/>
                  <a:pt x="13115" y="2366"/>
                </a:cubicBezTo>
                <a:cubicBezTo>
                  <a:pt x="13131" y="2409"/>
                  <a:pt x="13143" y="2453"/>
                  <a:pt x="13159" y="2496"/>
                </a:cubicBezTo>
                <a:cubicBezTo>
                  <a:pt x="13436" y="2360"/>
                  <a:pt x="13994" y="2160"/>
                  <a:pt x="14614" y="2160"/>
                </a:cubicBezTo>
                <a:cubicBezTo>
                  <a:pt x="15001" y="2160"/>
                  <a:pt x="15328" y="2239"/>
                  <a:pt x="15588" y="2396"/>
                </a:cubicBezTo>
                <a:cubicBezTo>
                  <a:pt x="15893" y="2579"/>
                  <a:pt x="16347" y="2947"/>
                  <a:pt x="16767" y="4019"/>
                </a:cubicBezTo>
                <a:cubicBezTo>
                  <a:pt x="17366" y="5541"/>
                  <a:pt x="17207" y="6853"/>
                  <a:pt x="16784" y="7478"/>
                </a:cubicBezTo>
                <a:cubicBezTo>
                  <a:pt x="16610" y="7736"/>
                  <a:pt x="16549" y="8067"/>
                  <a:pt x="16618" y="8379"/>
                </a:cubicBezTo>
                <a:cubicBezTo>
                  <a:pt x="16817" y="9273"/>
                  <a:pt x="16689" y="9648"/>
                  <a:pt x="16656" y="9723"/>
                </a:cubicBezTo>
                <a:cubicBezTo>
                  <a:pt x="16631" y="9754"/>
                  <a:pt x="16607" y="9786"/>
                  <a:pt x="16584" y="9820"/>
                </a:cubicBezTo>
                <a:cubicBezTo>
                  <a:pt x="16565" y="9848"/>
                  <a:pt x="16497" y="9929"/>
                  <a:pt x="16447" y="9988"/>
                </a:cubicBezTo>
                <a:cubicBezTo>
                  <a:pt x="16023" y="10488"/>
                  <a:pt x="15236" y="11419"/>
                  <a:pt x="15236" y="13291"/>
                </a:cubicBezTo>
                <a:cubicBezTo>
                  <a:pt x="15236" y="15520"/>
                  <a:pt x="16851" y="16555"/>
                  <a:pt x="17757" y="16810"/>
                </a:cubicBezTo>
                <a:cubicBezTo>
                  <a:pt x="19050" y="17307"/>
                  <a:pt x="20311" y="17926"/>
                  <a:pt x="20570" y="19440"/>
                </a:cubicBezTo>
                <a:lnTo>
                  <a:pt x="17464" y="19440"/>
                </a:lnTo>
                <a:cubicBezTo>
                  <a:pt x="17553" y="19773"/>
                  <a:pt x="17615" y="20132"/>
                  <a:pt x="17645" y="20520"/>
                </a:cubicBezTo>
                <a:lnTo>
                  <a:pt x="21152" y="20520"/>
                </a:lnTo>
                <a:cubicBezTo>
                  <a:pt x="21600" y="20520"/>
                  <a:pt x="21600" y="20034"/>
                  <a:pt x="21600" y="20034"/>
                </a:cubicBezTo>
                <a:cubicBezTo>
                  <a:pt x="21600" y="17119"/>
                  <a:pt x="19191" y="16215"/>
                  <a:pt x="18035" y="15774"/>
                </a:cubicBezTo>
              </a:path>
            </a:pathLst>
          </a:custGeom>
          <a:solidFill>
            <a:srgbClr val="FFFFFF"/>
          </a:solidFill>
          <a:ln w="9525" cap="flat">
            <a:solidFill>
              <a:srgbClr val="FFFFFF"/>
            </a:solidFill>
            <a:prstDash val="solid"/>
            <a:round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>
            <a:extLst>
              <a:ext uri="{FF2B5EF4-FFF2-40B4-BE49-F238E27FC236}">
                <a16:creationId xmlns:a16="http://schemas.microsoft.com/office/drawing/2014/main" id="{ED8612B5-7640-D9D2-6876-639372F65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6857" y="171270"/>
            <a:ext cx="9634513" cy="2230120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74570B3A-7400-174D-A413-706191690021}"/>
              </a:ext>
            </a:extLst>
          </p:cNvPr>
          <p:cNvGrpSpPr/>
          <p:nvPr/>
        </p:nvGrpSpPr>
        <p:grpSpPr>
          <a:xfrm>
            <a:off x="748291" y="2717074"/>
            <a:ext cx="22874713" cy="4911637"/>
            <a:chOff x="748291" y="2717074"/>
            <a:chExt cx="22874713" cy="4911637"/>
          </a:xfrm>
        </p:grpSpPr>
        <p:sp>
          <p:nvSpPr>
            <p:cNvPr id="506" name="Google Shape;257;p8"/>
            <p:cNvSpPr/>
            <p:nvPr/>
          </p:nvSpPr>
          <p:spPr>
            <a:xfrm rot="5400000">
              <a:off x="9729829" y="-6264464"/>
              <a:ext cx="4911637" cy="22874713"/>
            </a:xfrm>
            <a:prstGeom prst="rect">
              <a:avLst/>
            </a:prstGeom>
            <a:solidFill>
              <a:srgbClr val="1F1F1F">
                <a:alpha val="84622"/>
              </a:srgbClr>
            </a:solidFill>
            <a:ln w="25400">
              <a:solidFill>
                <a:srgbClr val="ED482F"/>
              </a:solidFill>
            </a:ln>
          </p:spPr>
          <p:txBody>
            <a:bodyPr lIns="0" tIns="0" rIns="0" bIns="0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07" name="Google Shape;304;p9"/>
            <p:cNvSpPr txBox="1"/>
            <p:nvPr/>
          </p:nvSpPr>
          <p:spPr>
            <a:xfrm>
              <a:off x="1240158" y="3118720"/>
              <a:ext cx="6780436" cy="101566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 algn="r">
                <a:defRPr sz="6600" b="1">
                  <a:solidFill>
                    <a:srgbClr val="FFFFFF"/>
                  </a:solidFill>
                </a:defRPr>
              </a:lvl1pPr>
            </a:lstStyle>
            <a:p>
              <a:pPr algn="l"/>
              <a:r>
                <a:rPr lang="it-IT" dirty="0"/>
                <a:t>Cosa cerchiamo</a:t>
              </a:r>
              <a:endParaRPr dirty="0"/>
            </a:p>
          </p:txBody>
        </p:sp>
        <p:sp>
          <p:nvSpPr>
            <p:cNvPr id="2" name="Google Shape;283;p8">
              <a:extLst>
                <a:ext uri="{FF2B5EF4-FFF2-40B4-BE49-F238E27FC236}">
                  <a16:creationId xmlns:a16="http://schemas.microsoft.com/office/drawing/2014/main" id="{D5E9DFD5-AA22-9EA9-C0DD-EFFF669A0EDD}"/>
                </a:ext>
              </a:extLst>
            </p:cNvPr>
            <p:cNvSpPr txBox="1"/>
            <p:nvPr/>
          </p:nvSpPr>
          <p:spPr>
            <a:xfrm>
              <a:off x="1832268" y="4347326"/>
              <a:ext cx="20688098" cy="193895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>
              <a:spAutoFit/>
            </a:bodyPr>
            <a:lstStyle/>
            <a:p>
              <a:pPr>
                <a:defRPr sz="3800">
                  <a:solidFill>
                    <a:srgbClr val="1F1F1F"/>
                  </a:solidFill>
                </a:defRPr>
              </a:pPr>
              <a:r>
                <a:rPr lang="it-IT" sz="4000" u="sng" dirty="0">
                  <a:solidFill>
                    <a:schemeClr val="bg1"/>
                  </a:solidFill>
                </a:rPr>
                <a:t>Collaborazioni</a:t>
              </a:r>
              <a:r>
                <a:rPr lang="it-IT" sz="4000" dirty="0">
                  <a:solidFill>
                    <a:schemeClr val="bg1"/>
                  </a:solidFill>
                </a:rPr>
                <a:t> per arricchire la conoscenza sul fenomeno e le sue evoluzioni in risposta ai Cambiamenti Climatici e la vulnerabilità ambientale e antropica, anche in ambito socio-economico.</a:t>
              </a:r>
            </a:p>
          </p:txBody>
        </p: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D3E3FEA2-2C4F-FD63-746A-DB0ADF03CD11}"/>
              </a:ext>
            </a:extLst>
          </p:cNvPr>
          <p:cNvGrpSpPr/>
          <p:nvPr/>
        </p:nvGrpSpPr>
        <p:grpSpPr>
          <a:xfrm>
            <a:off x="748291" y="8307980"/>
            <a:ext cx="22874713" cy="4911638"/>
            <a:chOff x="748291" y="8307980"/>
            <a:chExt cx="22874713" cy="4911638"/>
          </a:xfrm>
        </p:grpSpPr>
        <p:sp>
          <p:nvSpPr>
            <p:cNvPr id="22" name="Google Shape;257;p8">
              <a:extLst>
                <a:ext uri="{FF2B5EF4-FFF2-40B4-BE49-F238E27FC236}">
                  <a16:creationId xmlns:a16="http://schemas.microsoft.com/office/drawing/2014/main" id="{3EB9B070-BCC1-64D4-C276-082097EEF135}"/>
                </a:ext>
              </a:extLst>
            </p:cNvPr>
            <p:cNvSpPr/>
            <p:nvPr/>
          </p:nvSpPr>
          <p:spPr>
            <a:xfrm rot="5400000">
              <a:off x="9729829" y="-673558"/>
              <a:ext cx="4911638" cy="22874713"/>
            </a:xfrm>
            <a:prstGeom prst="rect">
              <a:avLst/>
            </a:prstGeom>
            <a:solidFill>
              <a:srgbClr val="1F1F1F">
                <a:alpha val="84622"/>
              </a:srgbClr>
            </a:solidFill>
            <a:ln w="25400">
              <a:solidFill>
                <a:srgbClr val="ED482F"/>
              </a:solidFill>
            </a:ln>
          </p:spPr>
          <p:txBody>
            <a:bodyPr lIns="0" tIns="0" rIns="0" bIns="0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" name="Google Shape;304;p9">
              <a:extLst>
                <a:ext uri="{FF2B5EF4-FFF2-40B4-BE49-F238E27FC236}">
                  <a16:creationId xmlns:a16="http://schemas.microsoft.com/office/drawing/2014/main" id="{7C067EA6-F075-67EC-18F9-A616C119C7EC}"/>
                </a:ext>
              </a:extLst>
            </p:cNvPr>
            <p:cNvSpPr txBox="1"/>
            <p:nvPr/>
          </p:nvSpPr>
          <p:spPr>
            <a:xfrm>
              <a:off x="1240158" y="8709451"/>
              <a:ext cx="6101168" cy="101566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 algn="r">
                <a:defRPr sz="6600" b="1">
                  <a:solidFill>
                    <a:srgbClr val="FFFFFF"/>
                  </a:solidFill>
                </a:defRPr>
              </a:lvl1pPr>
            </a:lstStyle>
            <a:p>
              <a:pPr algn="l"/>
              <a:r>
                <a:rPr lang="it-IT" dirty="0"/>
                <a:t>Cosa offriamo</a:t>
              </a:r>
              <a:endParaRPr dirty="0"/>
            </a:p>
          </p:txBody>
        </p:sp>
        <p:sp>
          <p:nvSpPr>
            <p:cNvPr id="3" name="Google Shape;283;p8">
              <a:extLst>
                <a:ext uri="{FF2B5EF4-FFF2-40B4-BE49-F238E27FC236}">
                  <a16:creationId xmlns:a16="http://schemas.microsoft.com/office/drawing/2014/main" id="{D30641BE-C948-B87C-DBB7-8C281839CB82}"/>
                </a:ext>
              </a:extLst>
            </p:cNvPr>
            <p:cNvSpPr txBox="1"/>
            <p:nvPr/>
          </p:nvSpPr>
          <p:spPr>
            <a:xfrm>
              <a:off x="1832268" y="10073184"/>
              <a:ext cx="20688098" cy="27853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699" tIns="45699" rIns="45699" bIns="45699">
              <a:spAutoFit/>
            </a:bodyPr>
            <a:lstStyle/>
            <a:p>
              <a:pPr>
                <a:spcAft>
                  <a:spcPts val="600"/>
                </a:spcAft>
                <a:defRPr sz="3800">
                  <a:solidFill>
                    <a:srgbClr val="1F1F1F"/>
                  </a:solidFill>
                </a:defRPr>
              </a:pPr>
              <a:r>
                <a:rPr lang="it-IT" sz="4000" dirty="0">
                  <a:solidFill>
                    <a:schemeClr val="bg1"/>
                  </a:solidFill>
                </a:rPr>
                <a:t>Un </a:t>
              </a:r>
              <a:r>
                <a:rPr lang="it-IT" sz="4000" u="sng" dirty="0">
                  <a:solidFill>
                    <a:schemeClr val="bg1"/>
                  </a:solidFill>
                </a:rPr>
                <a:t>approccio interdisciplinare ed olistico</a:t>
              </a:r>
              <a:r>
                <a:rPr lang="it-IT" sz="4000" dirty="0">
                  <a:solidFill>
                    <a:schemeClr val="bg1"/>
                  </a:solidFill>
                </a:rPr>
                <a:t> ad un problema complesso</a:t>
              </a:r>
            </a:p>
            <a:p>
              <a:pPr>
                <a:spcAft>
                  <a:spcPts val="600"/>
                </a:spcAft>
                <a:defRPr sz="3800">
                  <a:solidFill>
                    <a:srgbClr val="1F1F1F"/>
                  </a:solidFill>
                </a:defRPr>
              </a:pPr>
              <a:r>
                <a:rPr lang="it-IT" sz="4000" u="sng" dirty="0">
                  <a:solidFill>
                    <a:schemeClr val="bg1"/>
                  </a:solidFill>
                </a:rPr>
                <a:t>Competenze</a:t>
              </a:r>
              <a:r>
                <a:rPr lang="it-IT" sz="4000" dirty="0">
                  <a:solidFill>
                    <a:schemeClr val="bg1"/>
                  </a:solidFill>
                </a:rPr>
                <a:t> di lunga data</a:t>
              </a:r>
            </a:p>
            <a:p>
              <a:pPr>
                <a:spcAft>
                  <a:spcPts val="600"/>
                </a:spcAft>
                <a:defRPr sz="3800">
                  <a:solidFill>
                    <a:srgbClr val="1F1F1F"/>
                  </a:solidFill>
                </a:defRPr>
              </a:pPr>
              <a:r>
                <a:rPr lang="it-IT" sz="4000" u="sng" dirty="0">
                  <a:solidFill>
                    <a:schemeClr val="bg1"/>
                  </a:solidFill>
                </a:rPr>
                <a:t>Passione ed entusiasmo</a:t>
              </a:r>
            </a:p>
            <a:p>
              <a:pPr>
                <a:spcAft>
                  <a:spcPts val="600"/>
                </a:spcAft>
                <a:defRPr sz="3800">
                  <a:solidFill>
                    <a:srgbClr val="1F1F1F"/>
                  </a:solidFill>
                </a:defRPr>
              </a:pPr>
              <a:r>
                <a:rPr lang="it-IT" sz="4000" u="sng" dirty="0">
                  <a:solidFill>
                    <a:schemeClr val="bg1"/>
                  </a:solidFill>
                </a:rPr>
                <a:t>Collaborazioni</a:t>
              </a:r>
              <a:r>
                <a:rPr lang="it-IT" sz="4000" dirty="0">
                  <a:solidFill>
                    <a:schemeClr val="bg1"/>
                  </a:solidFill>
                </a:rPr>
                <a:t> in ambiti e settori diversi…dall’agricoltura, all’urbano alle foreste.</a:t>
              </a:r>
            </a:p>
          </p:txBody>
        </p:sp>
      </p:grpSp>
      <p:sp>
        <p:nvSpPr>
          <p:cNvPr id="4" name="Google Shape;257;p8">
            <a:extLst>
              <a:ext uri="{FF2B5EF4-FFF2-40B4-BE49-F238E27FC236}">
                <a16:creationId xmlns:a16="http://schemas.microsoft.com/office/drawing/2014/main" id="{B7B7DB86-9B67-7454-1D77-4E3616BF3386}"/>
              </a:ext>
            </a:extLst>
          </p:cNvPr>
          <p:cNvSpPr/>
          <p:nvPr/>
        </p:nvSpPr>
        <p:spPr>
          <a:xfrm rot="5400000">
            <a:off x="6581173" y="-3847153"/>
            <a:ext cx="10326825" cy="22874712"/>
          </a:xfrm>
          <a:prstGeom prst="rect">
            <a:avLst/>
          </a:prstGeom>
          <a:solidFill>
            <a:srgbClr val="1F1F1F">
              <a:alpha val="94993"/>
            </a:srgbClr>
          </a:solidFill>
          <a:ln w="25400">
            <a:solidFill>
              <a:srgbClr val="ED482F"/>
            </a:solidFill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5" name="Google Shape;304;p9">
            <a:extLst>
              <a:ext uri="{FF2B5EF4-FFF2-40B4-BE49-F238E27FC236}">
                <a16:creationId xmlns:a16="http://schemas.microsoft.com/office/drawing/2014/main" id="{0633A0C4-8077-55F1-6AB0-ACCB9982A3BF}"/>
              </a:ext>
            </a:extLst>
          </p:cNvPr>
          <p:cNvSpPr txBox="1"/>
          <p:nvPr/>
        </p:nvSpPr>
        <p:spPr>
          <a:xfrm>
            <a:off x="4188605" y="3336537"/>
            <a:ext cx="16077024" cy="12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algn="r">
              <a:defRPr sz="6600" b="1">
                <a:solidFill>
                  <a:srgbClr val="FFFFFF"/>
                </a:solidFill>
              </a:defRPr>
            </a:lvl1pPr>
          </a:lstStyle>
          <a:p>
            <a:pPr algn="ctr"/>
            <a:r>
              <a:rPr lang="it-IT" sz="8000" dirty="0"/>
              <a:t>Se questo è quello che cercate…</a:t>
            </a:r>
            <a:endParaRPr sz="8000" dirty="0"/>
          </a:p>
        </p:txBody>
      </p:sp>
      <p:sp>
        <p:nvSpPr>
          <p:cNvPr id="7" name="Google Shape;304;p9">
            <a:extLst>
              <a:ext uri="{FF2B5EF4-FFF2-40B4-BE49-F238E27FC236}">
                <a16:creationId xmlns:a16="http://schemas.microsoft.com/office/drawing/2014/main" id="{E81CC0A3-97EF-ADE7-D237-C3683607CB77}"/>
              </a:ext>
            </a:extLst>
          </p:cNvPr>
          <p:cNvSpPr txBox="1"/>
          <p:nvPr/>
        </p:nvSpPr>
        <p:spPr>
          <a:xfrm>
            <a:off x="2887174" y="6867963"/>
            <a:ext cx="18679885" cy="12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algn="r">
              <a:defRPr sz="6600" b="1">
                <a:solidFill>
                  <a:srgbClr val="FFFFFF"/>
                </a:solidFill>
              </a:defRPr>
            </a:lvl1pPr>
          </a:lstStyle>
          <a:p>
            <a:pPr algn="ctr"/>
            <a:r>
              <a:rPr lang="it-IT" sz="8000" dirty="0"/>
              <a:t>il </a:t>
            </a:r>
            <a:r>
              <a:rPr lang="it-IT" sz="8000" dirty="0" err="1">
                <a:solidFill>
                  <a:srgbClr val="FF5300"/>
                </a:solidFill>
              </a:rPr>
              <a:t>Drought</a:t>
            </a:r>
            <a:r>
              <a:rPr lang="it-IT" sz="8000" dirty="0">
                <a:solidFill>
                  <a:srgbClr val="FF5300"/>
                </a:solidFill>
              </a:rPr>
              <a:t> Central </a:t>
            </a:r>
            <a:r>
              <a:rPr lang="it-IT" sz="8000" dirty="0"/>
              <a:t>è ciò che fa per voi!</a:t>
            </a:r>
            <a:endParaRPr sz="8000" dirty="0"/>
          </a:p>
        </p:txBody>
      </p:sp>
      <p:sp>
        <p:nvSpPr>
          <p:cNvPr id="8" name="Google Shape;304;p9">
            <a:extLst>
              <a:ext uri="{FF2B5EF4-FFF2-40B4-BE49-F238E27FC236}">
                <a16:creationId xmlns:a16="http://schemas.microsoft.com/office/drawing/2014/main" id="{7BE0AA14-90A1-0C27-4290-8ED00329CF14}"/>
              </a:ext>
            </a:extLst>
          </p:cNvPr>
          <p:cNvSpPr txBox="1"/>
          <p:nvPr/>
        </p:nvSpPr>
        <p:spPr>
          <a:xfrm>
            <a:off x="1873737" y="10151504"/>
            <a:ext cx="19693322" cy="12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algn="r">
              <a:defRPr sz="6600" b="1">
                <a:solidFill>
                  <a:srgbClr val="FFFFFF"/>
                </a:solidFill>
              </a:defRPr>
            </a:lvl1pPr>
          </a:lstStyle>
          <a:p>
            <a:pPr algn="ctr"/>
            <a:r>
              <a:rPr lang="it-IT" sz="8000" dirty="0"/>
              <a:t>…Diffidate dalle imitazioni dell’ultim’ora!</a:t>
            </a:r>
            <a:endParaRPr sz="8000" dirty="0"/>
          </a:p>
        </p:txBody>
      </p:sp>
    </p:spTree>
    <p:extLst>
      <p:ext uri="{BB962C8B-B14F-4D97-AF65-F5344CB8AC3E}">
        <p14:creationId xmlns:p14="http://schemas.microsoft.com/office/powerpoint/2010/main" val="39190144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0EC0DD75-C6E7-C44E-60A2-EA86676096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941"/>
          <a:stretch/>
        </p:blipFill>
        <p:spPr>
          <a:xfrm>
            <a:off x="14454987" y="7069309"/>
            <a:ext cx="3472368" cy="390937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8AACEA5-491C-EF33-3F98-4B1B7016DF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352"/>
          <a:stretch/>
        </p:blipFill>
        <p:spPr>
          <a:xfrm>
            <a:off x="9258720" y="9412534"/>
            <a:ext cx="3472368" cy="3909378"/>
          </a:xfrm>
          <a:prstGeom prst="rect">
            <a:avLst/>
          </a:prstGeom>
        </p:spPr>
      </p:pic>
      <p:grpSp>
        <p:nvGrpSpPr>
          <p:cNvPr id="541" name="Google Shape;439;p14"/>
          <p:cNvGrpSpPr/>
          <p:nvPr/>
        </p:nvGrpSpPr>
        <p:grpSpPr>
          <a:xfrm>
            <a:off x="1215448" y="8253293"/>
            <a:ext cx="1846766" cy="190082"/>
            <a:chOff x="0" y="0"/>
            <a:chExt cx="2461070" cy="253309"/>
          </a:xfrm>
        </p:grpSpPr>
        <p:grpSp>
          <p:nvGrpSpPr>
            <p:cNvPr id="527" name="Google Shape;440;p14"/>
            <p:cNvGrpSpPr/>
            <p:nvPr/>
          </p:nvGrpSpPr>
          <p:grpSpPr>
            <a:xfrm>
              <a:off x="0" y="153987"/>
              <a:ext cx="2461070" cy="99323"/>
              <a:chOff x="0" y="0"/>
              <a:chExt cx="2461069" cy="99322"/>
            </a:xfrm>
          </p:grpSpPr>
          <p:sp>
            <p:nvSpPr>
              <p:cNvPr id="515" name="Google Shape;441;p14"/>
              <p:cNvSpPr/>
              <p:nvPr/>
            </p:nvSpPr>
            <p:spPr>
              <a:xfrm rot="18861539">
                <a:off x="13716" y="17117"/>
                <a:ext cx="63501" cy="65089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600">
                    <a:solidFill>
                      <a:srgbClr val="FFFFFF"/>
                    </a:solidFill>
                  </a:defRPr>
                </a:pPr>
                <a:endParaRPr sz="2702"/>
              </a:p>
            </p:txBody>
          </p:sp>
          <p:sp>
            <p:nvSpPr>
              <p:cNvPr id="516" name="Google Shape;442;p14"/>
              <p:cNvSpPr/>
              <p:nvPr/>
            </p:nvSpPr>
            <p:spPr>
              <a:xfrm rot="18861539">
                <a:off x="228822" y="16323"/>
                <a:ext cx="63501" cy="63501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600">
                    <a:solidFill>
                      <a:srgbClr val="FFFFFF"/>
                    </a:solidFill>
                  </a:defRPr>
                </a:pPr>
                <a:endParaRPr sz="2702"/>
              </a:p>
            </p:txBody>
          </p:sp>
          <p:sp>
            <p:nvSpPr>
              <p:cNvPr id="517" name="Google Shape;443;p14"/>
              <p:cNvSpPr/>
              <p:nvPr/>
            </p:nvSpPr>
            <p:spPr>
              <a:xfrm rot="18861539">
                <a:off x="444722" y="13148"/>
                <a:ext cx="63501" cy="63501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600">
                    <a:solidFill>
                      <a:srgbClr val="FFFFFF"/>
                    </a:solidFill>
                  </a:defRPr>
                </a:pPr>
                <a:endParaRPr sz="2702"/>
              </a:p>
            </p:txBody>
          </p:sp>
          <p:sp>
            <p:nvSpPr>
              <p:cNvPr id="518" name="Google Shape;444;p14"/>
              <p:cNvSpPr/>
              <p:nvPr/>
            </p:nvSpPr>
            <p:spPr>
              <a:xfrm rot="18861539">
                <a:off x="660622" y="19498"/>
                <a:ext cx="63501" cy="63501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600">
                    <a:solidFill>
                      <a:srgbClr val="FFFFFF"/>
                    </a:solidFill>
                  </a:defRPr>
                </a:pPr>
                <a:endParaRPr sz="2702"/>
              </a:p>
            </p:txBody>
          </p:sp>
          <p:sp>
            <p:nvSpPr>
              <p:cNvPr id="519" name="Google Shape;445;p14"/>
              <p:cNvSpPr/>
              <p:nvPr/>
            </p:nvSpPr>
            <p:spPr>
              <a:xfrm rot="18861539">
                <a:off x="875729" y="15529"/>
                <a:ext cx="63501" cy="65087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600">
                    <a:solidFill>
                      <a:srgbClr val="FFFFFF"/>
                    </a:solidFill>
                  </a:defRPr>
                </a:pPr>
                <a:endParaRPr sz="2702"/>
              </a:p>
            </p:txBody>
          </p:sp>
          <p:sp>
            <p:nvSpPr>
              <p:cNvPr id="520" name="Google Shape;446;p14"/>
              <p:cNvSpPr/>
              <p:nvPr/>
            </p:nvSpPr>
            <p:spPr>
              <a:xfrm rot="18861539">
                <a:off x="1090835" y="22673"/>
                <a:ext cx="63501" cy="63501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600">
                    <a:solidFill>
                      <a:srgbClr val="FFFFFF"/>
                    </a:solidFill>
                  </a:defRPr>
                </a:pPr>
                <a:endParaRPr sz="2702"/>
              </a:p>
            </p:txBody>
          </p:sp>
          <p:sp>
            <p:nvSpPr>
              <p:cNvPr id="521" name="Google Shape;447;p14"/>
              <p:cNvSpPr/>
              <p:nvPr/>
            </p:nvSpPr>
            <p:spPr>
              <a:xfrm rot="18861539">
                <a:off x="1306735" y="19498"/>
                <a:ext cx="63501" cy="63501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600">
                    <a:solidFill>
                      <a:srgbClr val="FFFFFF"/>
                    </a:solidFill>
                  </a:defRPr>
                </a:pPr>
                <a:endParaRPr sz="2702"/>
              </a:p>
            </p:txBody>
          </p:sp>
          <p:sp>
            <p:nvSpPr>
              <p:cNvPr id="522" name="Google Shape;448;p14"/>
              <p:cNvSpPr/>
              <p:nvPr/>
            </p:nvSpPr>
            <p:spPr>
              <a:xfrm rot="18861539">
                <a:off x="1521841" y="17117"/>
                <a:ext cx="63501" cy="65089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600">
                    <a:solidFill>
                      <a:srgbClr val="FFFFFF"/>
                    </a:solidFill>
                  </a:defRPr>
                </a:pPr>
                <a:endParaRPr sz="2702"/>
              </a:p>
            </p:txBody>
          </p:sp>
          <p:sp>
            <p:nvSpPr>
              <p:cNvPr id="523" name="Google Shape;449;p14"/>
              <p:cNvSpPr/>
              <p:nvPr/>
            </p:nvSpPr>
            <p:spPr>
              <a:xfrm rot="18861539">
                <a:off x="1736947" y="14736"/>
                <a:ext cx="63501" cy="63501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600">
                    <a:solidFill>
                      <a:srgbClr val="FFFFFF"/>
                    </a:solidFill>
                  </a:defRPr>
                </a:pPr>
                <a:endParaRPr sz="2702"/>
              </a:p>
            </p:txBody>
          </p:sp>
          <p:sp>
            <p:nvSpPr>
              <p:cNvPr id="524" name="Google Shape;450;p14"/>
              <p:cNvSpPr/>
              <p:nvPr/>
            </p:nvSpPr>
            <p:spPr>
              <a:xfrm rot="18861539">
                <a:off x="1952847" y="21086"/>
                <a:ext cx="63501" cy="63501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600">
                    <a:solidFill>
                      <a:srgbClr val="FFFFFF"/>
                    </a:solidFill>
                  </a:defRPr>
                </a:pPr>
                <a:endParaRPr sz="2702"/>
              </a:p>
            </p:txBody>
          </p:sp>
          <p:sp>
            <p:nvSpPr>
              <p:cNvPr id="525" name="Google Shape;451;p14"/>
              <p:cNvSpPr/>
              <p:nvPr/>
            </p:nvSpPr>
            <p:spPr>
              <a:xfrm rot="18861539">
                <a:off x="2168747" y="17911"/>
                <a:ext cx="63501" cy="63501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600">
                    <a:solidFill>
                      <a:srgbClr val="FFFFFF"/>
                    </a:solidFill>
                  </a:defRPr>
                </a:pPr>
                <a:endParaRPr sz="2702"/>
              </a:p>
            </p:txBody>
          </p:sp>
          <p:sp>
            <p:nvSpPr>
              <p:cNvPr id="526" name="Google Shape;452;p14"/>
              <p:cNvSpPr/>
              <p:nvPr/>
            </p:nvSpPr>
            <p:spPr>
              <a:xfrm rot="18861539">
                <a:off x="2383854" y="15529"/>
                <a:ext cx="63501" cy="65087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600">
                    <a:solidFill>
                      <a:srgbClr val="FFFFFF"/>
                    </a:solidFill>
                  </a:defRPr>
                </a:pPr>
                <a:endParaRPr sz="2702"/>
              </a:p>
            </p:txBody>
          </p:sp>
        </p:grpSp>
        <p:grpSp>
          <p:nvGrpSpPr>
            <p:cNvPr id="540" name="Google Shape;453;p14"/>
            <p:cNvGrpSpPr/>
            <p:nvPr/>
          </p:nvGrpSpPr>
          <p:grpSpPr>
            <a:xfrm>
              <a:off x="0" y="0"/>
              <a:ext cx="2461071" cy="99323"/>
              <a:chOff x="0" y="0"/>
              <a:chExt cx="2461069" cy="99322"/>
            </a:xfrm>
          </p:grpSpPr>
          <p:sp>
            <p:nvSpPr>
              <p:cNvPr id="528" name="Google Shape;454;p14"/>
              <p:cNvSpPr/>
              <p:nvPr/>
            </p:nvSpPr>
            <p:spPr>
              <a:xfrm rot="18861539">
                <a:off x="13716" y="17116"/>
                <a:ext cx="63501" cy="65089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600">
                    <a:solidFill>
                      <a:srgbClr val="FFFFFF"/>
                    </a:solidFill>
                  </a:defRPr>
                </a:pPr>
                <a:endParaRPr sz="2702"/>
              </a:p>
            </p:txBody>
          </p:sp>
          <p:sp>
            <p:nvSpPr>
              <p:cNvPr id="529" name="Google Shape;455;p14"/>
              <p:cNvSpPr/>
              <p:nvPr/>
            </p:nvSpPr>
            <p:spPr>
              <a:xfrm rot="18861539">
                <a:off x="228822" y="16323"/>
                <a:ext cx="63501" cy="63501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600">
                    <a:solidFill>
                      <a:srgbClr val="FFFFFF"/>
                    </a:solidFill>
                  </a:defRPr>
                </a:pPr>
                <a:endParaRPr sz="2702"/>
              </a:p>
            </p:txBody>
          </p:sp>
          <p:sp>
            <p:nvSpPr>
              <p:cNvPr id="530" name="Google Shape;456;p14"/>
              <p:cNvSpPr/>
              <p:nvPr/>
            </p:nvSpPr>
            <p:spPr>
              <a:xfrm rot="18861539">
                <a:off x="444721" y="13148"/>
                <a:ext cx="63501" cy="63501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600">
                    <a:solidFill>
                      <a:srgbClr val="FFFFFF"/>
                    </a:solidFill>
                  </a:defRPr>
                </a:pPr>
                <a:endParaRPr sz="2702"/>
              </a:p>
            </p:txBody>
          </p:sp>
          <p:sp>
            <p:nvSpPr>
              <p:cNvPr id="531" name="Google Shape;457;p14"/>
              <p:cNvSpPr/>
              <p:nvPr/>
            </p:nvSpPr>
            <p:spPr>
              <a:xfrm rot="18861539">
                <a:off x="660622" y="19498"/>
                <a:ext cx="63501" cy="63501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600">
                    <a:solidFill>
                      <a:srgbClr val="FFFFFF"/>
                    </a:solidFill>
                  </a:defRPr>
                </a:pPr>
                <a:endParaRPr sz="2702"/>
              </a:p>
            </p:txBody>
          </p:sp>
          <p:sp>
            <p:nvSpPr>
              <p:cNvPr id="532" name="Google Shape;458;p14"/>
              <p:cNvSpPr/>
              <p:nvPr/>
            </p:nvSpPr>
            <p:spPr>
              <a:xfrm rot="18861539">
                <a:off x="875728" y="15529"/>
                <a:ext cx="63501" cy="65087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600">
                    <a:solidFill>
                      <a:srgbClr val="FFFFFF"/>
                    </a:solidFill>
                  </a:defRPr>
                </a:pPr>
                <a:endParaRPr sz="2702"/>
              </a:p>
            </p:txBody>
          </p:sp>
          <p:sp>
            <p:nvSpPr>
              <p:cNvPr id="533" name="Google Shape;459;p14"/>
              <p:cNvSpPr/>
              <p:nvPr/>
            </p:nvSpPr>
            <p:spPr>
              <a:xfrm rot="18861539">
                <a:off x="1090835" y="22673"/>
                <a:ext cx="63501" cy="63501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600">
                    <a:solidFill>
                      <a:srgbClr val="FFFFFF"/>
                    </a:solidFill>
                  </a:defRPr>
                </a:pPr>
                <a:endParaRPr sz="2702"/>
              </a:p>
            </p:txBody>
          </p:sp>
          <p:sp>
            <p:nvSpPr>
              <p:cNvPr id="534" name="Google Shape;460;p14"/>
              <p:cNvSpPr/>
              <p:nvPr/>
            </p:nvSpPr>
            <p:spPr>
              <a:xfrm rot="18861539">
                <a:off x="1306735" y="19498"/>
                <a:ext cx="63501" cy="63501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600">
                    <a:solidFill>
                      <a:srgbClr val="FFFFFF"/>
                    </a:solidFill>
                  </a:defRPr>
                </a:pPr>
                <a:endParaRPr sz="2702"/>
              </a:p>
            </p:txBody>
          </p:sp>
          <p:sp>
            <p:nvSpPr>
              <p:cNvPr id="535" name="Google Shape;461;p14"/>
              <p:cNvSpPr/>
              <p:nvPr/>
            </p:nvSpPr>
            <p:spPr>
              <a:xfrm rot="18861539">
                <a:off x="1521841" y="17116"/>
                <a:ext cx="63501" cy="65089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600">
                    <a:solidFill>
                      <a:srgbClr val="FFFFFF"/>
                    </a:solidFill>
                  </a:defRPr>
                </a:pPr>
                <a:endParaRPr sz="2702"/>
              </a:p>
            </p:txBody>
          </p:sp>
          <p:sp>
            <p:nvSpPr>
              <p:cNvPr id="536" name="Google Shape;462;p14"/>
              <p:cNvSpPr/>
              <p:nvPr/>
            </p:nvSpPr>
            <p:spPr>
              <a:xfrm rot="18861539">
                <a:off x="1736947" y="14735"/>
                <a:ext cx="63501" cy="63501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600">
                    <a:solidFill>
                      <a:srgbClr val="FFFFFF"/>
                    </a:solidFill>
                  </a:defRPr>
                </a:pPr>
                <a:endParaRPr sz="2702"/>
              </a:p>
            </p:txBody>
          </p:sp>
          <p:sp>
            <p:nvSpPr>
              <p:cNvPr id="537" name="Google Shape;463;p14"/>
              <p:cNvSpPr/>
              <p:nvPr/>
            </p:nvSpPr>
            <p:spPr>
              <a:xfrm rot="18861539">
                <a:off x="1952846" y="21085"/>
                <a:ext cx="63501" cy="63501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600">
                    <a:solidFill>
                      <a:srgbClr val="FFFFFF"/>
                    </a:solidFill>
                  </a:defRPr>
                </a:pPr>
                <a:endParaRPr sz="2702"/>
              </a:p>
            </p:txBody>
          </p:sp>
          <p:sp>
            <p:nvSpPr>
              <p:cNvPr id="538" name="Google Shape;464;p14"/>
              <p:cNvSpPr/>
              <p:nvPr/>
            </p:nvSpPr>
            <p:spPr>
              <a:xfrm rot="18861539">
                <a:off x="2168747" y="17910"/>
                <a:ext cx="63501" cy="63501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600">
                    <a:solidFill>
                      <a:srgbClr val="FFFFFF"/>
                    </a:solidFill>
                  </a:defRPr>
                </a:pPr>
                <a:endParaRPr sz="2702"/>
              </a:p>
            </p:txBody>
          </p:sp>
          <p:sp>
            <p:nvSpPr>
              <p:cNvPr id="539" name="Google Shape;465;p14"/>
              <p:cNvSpPr/>
              <p:nvPr/>
            </p:nvSpPr>
            <p:spPr>
              <a:xfrm rot="18861539">
                <a:off x="2383854" y="15529"/>
                <a:ext cx="63501" cy="65087"/>
              </a:xfrm>
              <a:prstGeom prst="ellipse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600">
                    <a:solidFill>
                      <a:srgbClr val="FFFFFF"/>
                    </a:solidFill>
                  </a:defRPr>
                </a:pPr>
                <a:endParaRPr sz="2702"/>
              </a:p>
            </p:txBody>
          </p:sp>
        </p:grpSp>
      </p:grpSp>
      <p:sp>
        <p:nvSpPr>
          <p:cNvPr id="543" name="Google Shape;467;p14"/>
          <p:cNvSpPr/>
          <p:nvPr/>
        </p:nvSpPr>
        <p:spPr>
          <a:xfrm>
            <a:off x="1241543" y="9178228"/>
            <a:ext cx="419320" cy="3049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rgbClr val="ED482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 sz="1350"/>
          </a:p>
        </p:txBody>
      </p:sp>
      <p:sp>
        <p:nvSpPr>
          <p:cNvPr id="544" name="Google Shape;468;p14"/>
          <p:cNvSpPr/>
          <p:nvPr/>
        </p:nvSpPr>
        <p:spPr>
          <a:xfrm>
            <a:off x="1279663" y="10252732"/>
            <a:ext cx="304960" cy="4193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0800"/>
                </a:moveTo>
                <a:cubicBezTo>
                  <a:pt x="8563" y="10800"/>
                  <a:pt x="6750" y="9481"/>
                  <a:pt x="6750" y="7855"/>
                </a:cubicBezTo>
                <a:cubicBezTo>
                  <a:pt x="6750" y="6228"/>
                  <a:pt x="8563" y="4909"/>
                  <a:pt x="10800" y="4909"/>
                </a:cubicBezTo>
                <a:cubicBezTo>
                  <a:pt x="13037" y="4909"/>
                  <a:pt x="14850" y="6228"/>
                  <a:pt x="14850" y="7855"/>
                </a:cubicBezTo>
                <a:cubicBezTo>
                  <a:pt x="14850" y="9481"/>
                  <a:pt x="13037" y="10800"/>
                  <a:pt x="10800" y="10800"/>
                </a:cubicBezTo>
                <a:moveTo>
                  <a:pt x="10800" y="3927"/>
                </a:moveTo>
                <a:cubicBezTo>
                  <a:pt x="7817" y="3927"/>
                  <a:pt x="5400" y="5686"/>
                  <a:pt x="5400" y="7855"/>
                </a:cubicBezTo>
                <a:cubicBezTo>
                  <a:pt x="5400" y="10023"/>
                  <a:pt x="7817" y="11782"/>
                  <a:pt x="10800" y="11782"/>
                </a:cubicBezTo>
                <a:cubicBezTo>
                  <a:pt x="13783" y="11782"/>
                  <a:pt x="16200" y="10023"/>
                  <a:pt x="16200" y="7855"/>
                </a:cubicBezTo>
                <a:cubicBezTo>
                  <a:pt x="16200" y="5686"/>
                  <a:pt x="13783" y="3927"/>
                  <a:pt x="10800" y="3927"/>
                </a:cubicBezTo>
                <a:moveTo>
                  <a:pt x="10800" y="20127"/>
                </a:moveTo>
                <a:cubicBezTo>
                  <a:pt x="10800" y="20127"/>
                  <a:pt x="1350" y="13745"/>
                  <a:pt x="1350" y="7855"/>
                </a:cubicBezTo>
                <a:cubicBezTo>
                  <a:pt x="1350" y="4059"/>
                  <a:pt x="5581" y="982"/>
                  <a:pt x="10800" y="982"/>
                </a:cubicBezTo>
                <a:cubicBezTo>
                  <a:pt x="16019" y="982"/>
                  <a:pt x="20250" y="4059"/>
                  <a:pt x="20250" y="7855"/>
                </a:cubicBezTo>
                <a:cubicBezTo>
                  <a:pt x="20250" y="13745"/>
                  <a:pt x="10800" y="20127"/>
                  <a:pt x="10800" y="20127"/>
                </a:cubicBezTo>
                <a:moveTo>
                  <a:pt x="10800" y="0"/>
                </a:moveTo>
                <a:cubicBezTo>
                  <a:pt x="4836" y="0"/>
                  <a:pt x="0" y="3517"/>
                  <a:pt x="0" y="7855"/>
                </a:cubicBezTo>
                <a:cubicBezTo>
                  <a:pt x="0" y="14236"/>
                  <a:pt x="10800" y="21600"/>
                  <a:pt x="10800" y="21600"/>
                </a:cubicBezTo>
                <a:cubicBezTo>
                  <a:pt x="10800" y="21600"/>
                  <a:pt x="21600" y="14236"/>
                  <a:pt x="21600" y="7855"/>
                </a:cubicBezTo>
                <a:cubicBezTo>
                  <a:pt x="21600" y="3517"/>
                  <a:pt x="16764" y="0"/>
                  <a:pt x="10800" y="0"/>
                </a:cubicBezTo>
              </a:path>
            </a:pathLst>
          </a:custGeom>
          <a:solidFill>
            <a:srgbClr val="ED482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 sz="1350"/>
          </a:p>
        </p:txBody>
      </p:sp>
      <p:sp>
        <p:nvSpPr>
          <p:cNvPr id="545" name="Google Shape;469;p14"/>
          <p:cNvSpPr/>
          <p:nvPr/>
        </p:nvSpPr>
        <p:spPr>
          <a:xfrm>
            <a:off x="1217719" y="11167608"/>
            <a:ext cx="419320" cy="4181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50" y="17620"/>
                </a:moveTo>
                <a:cubicBezTo>
                  <a:pt x="17270" y="17122"/>
                  <a:pt x="16604" y="16682"/>
                  <a:pt x="15855" y="16324"/>
                </a:cubicBezTo>
                <a:cubicBezTo>
                  <a:pt x="15868" y="16284"/>
                  <a:pt x="15882" y="16244"/>
                  <a:pt x="15896" y="16203"/>
                </a:cubicBezTo>
                <a:cubicBezTo>
                  <a:pt x="16131" y="15456"/>
                  <a:pt x="16320" y="14656"/>
                  <a:pt x="16454" y="13811"/>
                </a:cubicBezTo>
                <a:cubicBezTo>
                  <a:pt x="16471" y="13704"/>
                  <a:pt x="16484" y="13596"/>
                  <a:pt x="16499" y="13488"/>
                </a:cubicBezTo>
                <a:cubicBezTo>
                  <a:pt x="16544" y="13166"/>
                  <a:pt x="16581" y="12839"/>
                  <a:pt x="16610" y="12507"/>
                </a:cubicBezTo>
                <a:cubicBezTo>
                  <a:pt x="16621" y="12383"/>
                  <a:pt x="16632" y="12260"/>
                  <a:pt x="16641" y="12135"/>
                </a:cubicBezTo>
                <a:cubicBezTo>
                  <a:pt x="16660" y="11858"/>
                  <a:pt x="16664" y="11574"/>
                  <a:pt x="16673" y="11291"/>
                </a:cubicBezTo>
                <a:lnTo>
                  <a:pt x="20598" y="11291"/>
                </a:lnTo>
                <a:cubicBezTo>
                  <a:pt x="20476" y="13747"/>
                  <a:pt x="19450" y="15962"/>
                  <a:pt x="17850" y="17620"/>
                </a:cubicBezTo>
                <a:moveTo>
                  <a:pt x="13714" y="20178"/>
                </a:moveTo>
                <a:cubicBezTo>
                  <a:pt x="13925" y="19957"/>
                  <a:pt x="14127" y="19710"/>
                  <a:pt x="14321" y="19444"/>
                </a:cubicBezTo>
                <a:cubicBezTo>
                  <a:pt x="14339" y="19419"/>
                  <a:pt x="14357" y="19394"/>
                  <a:pt x="14375" y="19369"/>
                </a:cubicBezTo>
                <a:cubicBezTo>
                  <a:pt x="14764" y="18822"/>
                  <a:pt x="15116" y="18192"/>
                  <a:pt x="15420" y="17488"/>
                </a:cubicBezTo>
                <a:cubicBezTo>
                  <a:pt x="15436" y="17450"/>
                  <a:pt x="15451" y="17410"/>
                  <a:pt x="15467" y="17372"/>
                </a:cubicBezTo>
                <a:cubicBezTo>
                  <a:pt x="15485" y="17329"/>
                  <a:pt x="15499" y="17282"/>
                  <a:pt x="15517" y="17239"/>
                </a:cubicBezTo>
                <a:cubicBezTo>
                  <a:pt x="16123" y="17535"/>
                  <a:pt x="16665" y="17890"/>
                  <a:pt x="17142" y="18285"/>
                </a:cubicBezTo>
                <a:cubicBezTo>
                  <a:pt x="16149" y="19129"/>
                  <a:pt x="14989" y="19782"/>
                  <a:pt x="13714" y="20178"/>
                </a:cubicBezTo>
                <a:moveTo>
                  <a:pt x="11291" y="20569"/>
                </a:moveTo>
                <a:lnTo>
                  <a:pt x="11291" y="16221"/>
                </a:lnTo>
                <a:cubicBezTo>
                  <a:pt x="12498" y="16271"/>
                  <a:pt x="13638" y="16493"/>
                  <a:pt x="14652" y="16869"/>
                </a:cubicBezTo>
                <a:cubicBezTo>
                  <a:pt x="13850" y="18909"/>
                  <a:pt x="12654" y="20298"/>
                  <a:pt x="11291" y="20569"/>
                </a:cubicBezTo>
                <a:moveTo>
                  <a:pt x="11291" y="11291"/>
                </a:moveTo>
                <a:lnTo>
                  <a:pt x="15697" y="11291"/>
                </a:lnTo>
                <a:cubicBezTo>
                  <a:pt x="15655" y="12995"/>
                  <a:pt x="15392" y="14581"/>
                  <a:pt x="14971" y="15948"/>
                </a:cubicBezTo>
                <a:cubicBezTo>
                  <a:pt x="13855" y="15534"/>
                  <a:pt x="12608" y="15291"/>
                  <a:pt x="11291" y="15240"/>
                </a:cubicBezTo>
                <a:cubicBezTo>
                  <a:pt x="11291" y="15240"/>
                  <a:pt x="11291" y="11291"/>
                  <a:pt x="11291" y="11291"/>
                </a:cubicBezTo>
                <a:close/>
                <a:moveTo>
                  <a:pt x="11291" y="6360"/>
                </a:moveTo>
                <a:cubicBezTo>
                  <a:pt x="12608" y="6309"/>
                  <a:pt x="13855" y="6066"/>
                  <a:pt x="14971" y="5652"/>
                </a:cubicBezTo>
                <a:cubicBezTo>
                  <a:pt x="15392" y="7019"/>
                  <a:pt x="15655" y="8605"/>
                  <a:pt x="15697" y="10309"/>
                </a:cubicBezTo>
                <a:lnTo>
                  <a:pt x="11291" y="10309"/>
                </a:lnTo>
                <a:cubicBezTo>
                  <a:pt x="11291" y="10309"/>
                  <a:pt x="11291" y="6360"/>
                  <a:pt x="11291" y="6360"/>
                </a:cubicBezTo>
                <a:close/>
                <a:moveTo>
                  <a:pt x="11291" y="1031"/>
                </a:moveTo>
                <a:cubicBezTo>
                  <a:pt x="12654" y="1302"/>
                  <a:pt x="13850" y="2691"/>
                  <a:pt x="14652" y="4731"/>
                </a:cubicBezTo>
                <a:cubicBezTo>
                  <a:pt x="13638" y="5107"/>
                  <a:pt x="12498" y="5329"/>
                  <a:pt x="11291" y="5379"/>
                </a:cubicBezTo>
                <a:cubicBezTo>
                  <a:pt x="11291" y="5379"/>
                  <a:pt x="11291" y="1031"/>
                  <a:pt x="11291" y="1031"/>
                </a:cubicBezTo>
                <a:close/>
                <a:moveTo>
                  <a:pt x="17142" y="3315"/>
                </a:moveTo>
                <a:cubicBezTo>
                  <a:pt x="16665" y="3711"/>
                  <a:pt x="16123" y="4065"/>
                  <a:pt x="15517" y="4361"/>
                </a:cubicBezTo>
                <a:cubicBezTo>
                  <a:pt x="15499" y="4318"/>
                  <a:pt x="15485" y="4271"/>
                  <a:pt x="15467" y="4229"/>
                </a:cubicBezTo>
                <a:cubicBezTo>
                  <a:pt x="15451" y="4190"/>
                  <a:pt x="15436" y="4151"/>
                  <a:pt x="15420" y="4112"/>
                </a:cubicBezTo>
                <a:cubicBezTo>
                  <a:pt x="15116" y="3408"/>
                  <a:pt x="14764" y="2778"/>
                  <a:pt x="14375" y="2231"/>
                </a:cubicBezTo>
                <a:cubicBezTo>
                  <a:pt x="14357" y="2206"/>
                  <a:pt x="14339" y="2181"/>
                  <a:pt x="14321" y="2156"/>
                </a:cubicBezTo>
                <a:cubicBezTo>
                  <a:pt x="14127" y="1890"/>
                  <a:pt x="13925" y="1643"/>
                  <a:pt x="13714" y="1422"/>
                </a:cubicBezTo>
                <a:cubicBezTo>
                  <a:pt x="14989" y="1818"/>
                  <a:pt x="16149" y="2471"/>
                  <a:pt x="17142" y="3315"/>
                </a:cubicBezTo>
                <a:moveTo>
                  <a:pt x="20598" y="10309"/>
                </a:moveTo>
                <a:lnTo>
                  <a:pt x="16673" y="10309"/>
                </a:lnTo>
                <a:cubicBezTo>
                  <a:pt x="16664" y="10027"/>
                  <a:pt x="16660" y="9742"/>
                  <a:pt x="16641" y="9465"/>
                </a:cubicBezTo>
                <a:cubicBezTo>
                  <a:pt x="16632" y="9340"/>
                  <a:pt x="16621" y="9217"/>
                  <a:pt x="16610" y="9093"/>
                </a:cubicBezTo>
                <a:cubicBezTo>
                  <a:pt x="16581" y="8761"/>
                  <a:pt x="16544" y="8434"/>
                  <a:pt x="16499" y="8112"/>
                </a:cubicBezTo>
                <a:cubicBezTo>
                  <a:pt x="16484" y="8005"/>
                  <a:pt x="16471" y="7896"/>
                  <a:pt x="16454" y="7789"/>
                </a:cubicBezTo>
                <a:cubicBezTo>
                  <a:pt x="16320" y="6944"/>
                  <a:pt x="16131" y="6144"/>
                  <a:pt x="15896" y="5397"/>
                </a:cubicBezTo>
                <a:cubicBezTo>
                  <a:pt x="15882" y="5357"/>
                  <a:pt x="15868" y="5317"/>
                  <a:pt x="15855" y="5276"/>
                </a:cubicBezTo>
                <a:cubicBezTo>
                  <a:pt x="16604" y="4918"/>
                  <a:pt x="17270" y="4478"/>
                  <a:pt x="17850" y="3981"/>
                </a:cubicBezTo>
                <a:cubicBezTo>
                  <a:pt x="19450" y="5638"/>
                  <a:pt x="20476" y="7853"/>
                  <a:pt x="20598" y="10309"/>
                </a:cubicBezTo>
                <a:moveTo>
                  <a:pt x="10309" y="5379"/>
                </a:moveTo>
                <a:cubicBezTo>
                  <a:pt x="9101" y="5329"/>
                  <a:pt x="7961" y="5107"/>
                  <a:pt x="6947" y="4731"/>
                </a:cubicBezTo>
                <a:cubicBezTo>
                  <a:pt x="7749" y="2691"/>
                  <a:pt x="8945" y="1302"/>
                  <a:pt x="10309" y="1031"/>
                </a:cubicBezTo>
                <a:cubicBezTo>
                  <a:pt x="10309" y="1031"/>
                  <a:pt x="10309" y="5379"/>
                  <a:pt x="10309" y="5379"/>
                </a:cubicBezTo>
                <a:close/>
                <a:moveTo>
                  <a:pt x="10309" y="10309"/>
                </a:moveTo>
                <a:lnTo>
                  <a:pt x="5903" y="10309"/>
                </a:lnTo>
                <a:cubicBezTo>
                  <a:pt x="5945" y="8605"/>
                  <a:pt x="6207" y="7019"/>
                  <a:pt x="6629" y="5652"/>
                </a:cubicBezTo>
                <a:cubicBezTo>
                  <a:pt x="7745" y="6066"/>
                  <a:pt x="8991" y="6309"/>
                  <a:pt x="10309" y="6360"/>
                </a:cubicBezTo>
                <a:cubicBezTo>
                  <a:pt x="10309" y="6360"/>
                  <a:pt x="10309" y="10309"/>
                  <a:pt x="10309" y="10309"/>
                </a:cubicBezTo>
                <a:close/>
                <a:moveTo>
                  <a:pt x="10309" y="15240"/>
                </a:moveTo>
                <a:cubicBezTo>
                  <a:pt x="8991" y="15291"/>
                  <a:pt x="7745" y="15534"/>
                  <a:pt x="6629" y="15948"/>
                </a:cubicBezTo>
                <a:cubicBezTo>
                  <a:pt x="6207" y="14581"/>
                  <a:pt x="5945" y="12995"/>
                  <a:pt x="5903" y="11291"/>
                </a:cubicBezTo>
                <a:lnTo>
                  <a:pt x="10309" y="11291"/>
                </a:lnTo>
                <a:cubicBezTo>
                  <a:pt x="10309" y="11291"/>
                  <a:pt x="10309" y="15240"/>
                  <a:pt x="10309" y="15240"/>
                </a:cubicBezTo>
                <a:close/>
                <a:moveTo>
                  <a:pt x="10309" y="20569"/>
                </a:moveTo>
                <a:cubicBezTo>
                  <a:pt x="8945" y="20298"/>
                  <a:pt x="7749" y="18909"/>
                  <a:pt x="6947" y="16869"/>
                </a:cubicBezTo>
                <a:cubicBezTo>
                  <a:pt x="7961" y="16493"/>
                  <a:pt x="9101" y="16271"/>
                  <a:pt x="10309" y="16221"/>
                </a:cubicBezTo>
                <a:cubicBezTo>
                  <a:pt x="10309" y="16221"/>
                  <a:pt x="10309" y="20569"/>
                  <a:pt x="10309" y="20569"/>
                </a:cubicBezTo>
                <a:close/>
                <a:moveTo>
                  <a:pt x="4458" y="18285"/>
                </a:moveTo>
                <a:cubicBezTo>
                  <a:pt x="4934" y="17890"/>
                  <a:pt x="5476" y="17535"/>
                  <a:pt x="6083" y="17239"/>
                </a:cubicBezTo>
                <a:cubicBezTo>
                  <a:pt x="6100" y="17282"/>
                  <a:pt x="6115" y="17329"/>
                  <a:pt x="6132" y="17372"/>
                </a:cubicBezTo>
                <a:cubicBezTo>
                  <a:pt x="6149" y="17410"/>
                  <a:pt x="6163" y="17450"/>
                  <a:pt x="6180" y="17488"/>
                </a:cubicBezTo>
                <a:cubicBezTo>
                  <a:pt x="6484" y="18192"/>
                  <a:pt x="6835" y="18822"/>
                  <a:pt x="7224" y="19369"/>
                </a:cubicBezTo>
                <a:cubicBezTo>
                  <a:pt x="7242" y="19394"/>
                  <a:pt x="7261" y="19419"/>
                  <a:pt x="7279" y="19444"/>
                </a:cubicBezTo>
                <a:cubicBezTo>
                  <a:pt x="7472" y="19710"/>
                  <a:pt x="7674" y="19957"/>
                  <a:pt x="7886" y="20178"/>
                </a:cubicBezTo>
                <a:cubicBezTo>
                  <a:pt x="6610" y="19782"/>
                  <a:pt x="5451" y="19129"/>
                  <a:pt x="4458" y="18285"/>
                </a:cubicBezTo>
                <a:moveTo>
                  <a:pt x="1002" y="11291"/>
                </a:moveTo>
                <a:lnTo>
                  <a:pt x="4927" y="11291"/>
                </a:lnTo>
                <a:cubicBezTo>
                  <a:pt x="4935" y="11574"/>
                  <a:pt x="4940" y="11858"/>
                  <a:pt x="4958" y="12135"/>
                </a:cubicBezTo>
                <a:cubicBezTo>
                  <a:pt x="4967" y="12260"/>
                  <a:pt x="4979" y="12383"/>
                  <a:pt x="4989" y="12507"/>
                </a:cubicBezTo>
                <a:cubicBezTo>
                  <a:pt x="5018" y="12839"/>
                  <a:pt x="5055" y="13166"/>
                  <a:pt x="5100" y="13488"/>
                </a:cubicBezTo>
                <a:cubicBezTo>
                  <a:pt x="5116" y="13596"/>
                  <a:pt x="5129" y="13704"/>
                  <a:pt x="5146" y="13811"/>
                </a:cubicBezTo>
                <a:cubicBezTo>
                  <a:pt x="5280" y="14656"/>
                  <a:pt x="5468" y="15456"/>
                  <a:pt x="5704" y="16203"/>
                </a:cubicBezTo>
                <a:cubicBezTo>
                  <a:pt x="5718" y="16244"/>
                  <a:pt x="5731" y="16284"/>
                  <a:pt x="5744" y="16324"/>
                </a:cubicBezTo>
                <a:cubicBezTo>
                  <a:pt x="4996" y="16682"/>
                  <a:pt x="4330" y="17122"/>
                  <a:pt x="3749" y="17620"/>
                </a:cubicBezTo>
                <a:cubicBezTo>
                  <a:pt x="2150" y="15962"/>
                  <a:pt x="1123" y="13747"/>
                  <a:pt x="1002" y="11291"/>
                </a:cubicBezTo>
                <a:moveTo>
                  <a:pt x="3749" y="3981"/>
                </a:moveTo>
                <a:cubicBezTo>
                  <a:pt x="4330" y="4478"/>
                  <a:pt x="4996" y="4918"/>
                  <a:pt x="5744" y="5276"/>
                </a:cubicBezTo>
                <a:cubicBezTo>
                  <a:pt x="5731" y="5317"/>
                  <a:pt x="5718" y="5357"/>
                  <a:pt x="5704" y="5397"/>
                </a:cubicBezTo>
                <a:cubicBezTo>
                  <a:pt x="5469" y="6144"/>
                  <a:pt x="5280" y="6944"/>
                  <a:pt x="5146" y="7789"/>
                </a:cubicBezTo>
                <a:cubicBezTo>
                  <a:pt x="5129" y="7896"/>
                  <a:pt x="5116" y="8005"/>
                  <a:pt x="5100" y="8112"/>
                </a:cubicBezTo>
                <a:cubicBezTo>
                  <a:pt x="5055" y="8434"/>
                  <a:pt x="5018" y="8761"/>
                  <a:pt x="4989" y="9093"/>
                </a:cubicBezTo>
                <a:cubicBezTo>
                  <a:pt x="4979" y="9217"/>
                  <a:pt x="4967" y="9340"/>
                  <a:pt x="4958" y="9465"/>
                </a:cubicBezTo>
                <a:cubicBezTo>
                  <a:pt x="4940" y="9742"/>
                  <a:pt x="4935" y="10027"/>
                  <a:pt x="4927" y="10309"/>
                </a:cubicBezTo>
                <a:lnTo>
                  <a:pt x="1002" y="10309"/>
                </a:lnTo>
                <a:cubicBezTo>
                  <a:pt x="1123" y="7853"/>
                  <a:pt x="2150" y="5638"/>
                  <a:pt x="3749" y="3981"/>
                </a:cubicBezTo>
                <a:moveTo>
                  <a:pt x="7886" y="1422"/>
                </a:moveTo>
                <a:cubicBezTo>
                  <a:pt x="7674" y="1643"/>
                  <a:pt x="7472" y="1890"/>
                  <a:pt x="7279" y="2156"/>
                </a:cubicBezTo>
                <a:cubicBezTo>
                  <a:pt x="7261" y="2181"/>
                  <a:pt x="7242" y="2206"/>
                  <a:pt x="7224" y="2231"/>
                </a:cubicBezTo>
                <a:cubicBezTo>
                  <a:pt x="6835" y="2778"/>
                  <a:pt x="6484" y="3408"/>
                  <a:pt x="6180" y="4112"/>
                </a:cubicBezTo>
                <a:cubicBezTo>
                  <a:pt x="6163" y="4151"/>
                  <a:pt x="6149" y="4190"/>
                  <a:pt x="6132" y="4229"/>
                </a:cubicBezTo>
                <a:cubicBezTo>
                  <a:pt x="6115" y="4271"/>
                  <a:pt x="6100" y="4318"/>
                  <a:pt x="6083" y="4361"/>
                </a:cubicBezTo>
                <a:cubicBezTo>
                  <a:pt x="5476" y="4065"/>
                  <a:pt x="4934" y="3711"/>
                  <a:pt x="4458" y="3315"/>
                </a:cubicBezTo>
                <a:cubicBezTo>
                  <a:pt x="5451" y="2471"/>
                  <a:pt x="6610" y="1818"/>
                  <a:pt x="7886" y="142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rgbClr val="ED482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solidFill>
                  <a:srgbClr val="000000"/>
                </a:solidFill>
              </a:defRPr>
            </a:pPr>
            <a:endParaRPr sz="1350"/>
          </a:p>
        </p:txBody>
      </p:sp>
      <p:sp>
        <p:nvSpPr>
          <p:cNvPr id="547" name="Google Shape;471;p14"/>
          <p:cNvSpPr txBox="1"/>
          <p:nvPr/>
        </p:nvSpPr>
        <p:spPr>
          <a:xfrm>
            <a:off x="1790706" y="10978432"/>
            <a:ext cx="4017282" cy="635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34292" tIns="34292" rIns="34292" bIns="34292" anchor="ctr">
            <a:spAutoFit/>
          </a:bodyPr>
          <a:lstStyle>
            <a:lvl1pPr>
              <a:lnSpc>
                <a:spcPct val="150000"/>
              </a:lnSpc>
              <a:defRPr sz="3200" u="sng">
                <a:solidFill>
                  <a:srgbClr val="1F1F1F"/>
                </a:solidFill>
                <a:uFill>
                  <a:solidFill>
                    <a:srgbClr val="0000FF"/>
                  </a:solidFill>
                </a:uFill>
                <a:hlinkClick r:id="" action="ppaction://noaction"/>
              </a:defRPr>
            </a:lvl1pPr>
          </a:lstStyle>
          <a:p>
            <a:pPr>
              <a:defRPr>
                <a:uFillTx/>
              </a:defRPr>
            </a:pPr>
            <a:r>
              <a:rPr lang="it-IT" sz="2800">
                <a:hlinkClick r:id="rId4"/>
              </a:rPr>
              <a:t>https://droughtcentral.it/</a:t>
            </a:r>
            <a:endParaRPr sz="2800">
              <a:hlinkClick r:id="rId4"/>
            </a:endParaRPr>
          </a:p>
        </p:txBody>
      </p:sp>
      <p:sp>
        <p:nvSpPr>
          <p:cNvPr id="548" name="Google Shape;472;p14"/>
          <p:cNvSpPr txBox="1"/>
          <p:nvPr/>
        </p:nvSpPr>
        <p:spPr>
          <a:xfrm>
            <a:off x="1790707" y="9967694"/>
            <a:ext cx="5041692" cy="931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34292" tIns="34292" rIns="34292" bIns="34292" anchor="ctr">
            <a:spAutoFit/>
          </a:bodyPr>
          <a:lstStyle/>
          <a:p>
            <a:pPr>
              <a:defRPr sz="3200">
                <a:solidFill>
                  <a:srgbClr val="151515"/>
                </a:solidFill>
              </a:defRPr>
            </a:pPr>
            <a:r>
              <a:rPr sz="2800"/>
              <a:t>Via Madonna del Piano, 10</a:t>
            </a:r>
            <a:endParaRPr sz="2800">
              <a:solidFill>
                <a:srgbClr val="000000"/>
              </a:solidFill>
            </a:endParaRPr>
          </a:p>
          <a:p>
            <a:pPr>
              <a:defRPr sz="3200">
                <a:solidFill>
                  <a:srgbClr val="151515"/>
                </a:solidFill>
              </a:defRPr>
            </a:pPr>
            <a:r>
              <a:rPr sz="2800"/>
              <a:t>50019 – Sesto </a:t>
            </a:r>
            <a:r>
              <a:rPr sz="2800" err="1"/>
              <a:t>Fiorentino</a:t>
            </a:r>
            <a:r>
              <a:rPr sz="2800"/>
              <a:t> (FI)</a:t>
            </a:r>
          </a:p>
        </p:txBody>
      </p:sp>
      <p:sp>
        <p:nvSpPr>
          <p:cNvPr id="549" name="Google Shape;473;p14"/>
          <p:cNvSpPr txBox="1"/>
          <p:nvPr/>
        </p:nvSpPr>
        <p:spPr>
          <a:xfrm>
            <a:off x="1790709" y="8874130"/>
            <a:ext cx="4583284" cy="931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34292" tIns="34292" rIns="34292" bIns="34292" anchor="ctr">
            <a:spAutoFit/>
          </a:bodyPr>
          <a:lstStyle/>
          <a:p>
            <a:pPr>
              <a:defRPr sz="3200" u="sng">
                <a:solidFill>
                  <a:srgbClr val="1F1F1F"/>
                </a:solidFill>
              </a:defRPr>
            </a:pPr>
            <a:r>
              <a:rPr sz="2800" dirty="0">
                <a:uFill>
                  <a:solidFill>
                    <a:srgbClr val="0000FF"/>
                  </a:solidFill>
                </a:uFill>
                <a:hlinkClick r:id="rId5"/>
              </a:rPr>
              <a:t>drought@climateservices.it</a:t>
            </a:r>
          </a:p>
          <a:p>
            <a:pPr>
              <a:defRPr sz="3200" u="sng"/>
            </a:pPr>
            <a:r>
              <a:rPr sz="280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6"/>
              </a:rPr>
              <a:t>ramona.magno@cnr.it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B676321-5C41-D667-C09A-D6BB0E670C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447" y="12062688"/>
            <a:ext cx="445416" cy="445416"/>
          </a:xfrm>
          <a:prstGeom prst="rect">
            <a:avLst/>
          </a:prstGeom>
        </p:spPr>
      </p:pic>
      <p:sp>
        <p:nvSpPr>
          <p:cNvPr id="44" name="Google Shape;473;p14">
            <a:extLst>
              <a:ext uri="{FF2B5EF4-FFF2-40B4-BE49-F238E27FC236}">
                <a16:creationId xmlns:a16="http://schemas.microsoft.com/office/drawing/2014/main" id="{3A123C6F-55FB-9FB2-1CF5-080919D57E63}"/>
              </a:ext>
            </a:extLst>
          </p:cNvPr>
          <p:cNvSpPr txBox="1"/>
          <p:nvPr/>
        </p:nvSpPr>
        <p:spPr>
          <a:xfrm>
            <a:off x="1790707" y="11996181"/>
            <a:ext cx="3177004" cy="500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34292" tIns="34292" rIns="34292" bIns="34292" anchor="ctr">
            <a:spAutoFit/>
          </a:bodyPr>
          <a:lstStyle/>
          <a:p>
            <a:pPr>
              <a:defRPr sz="3200" u="sng">
                <a:solidFill>
                  <a:srgbClr val="1F1F1F"/>
                </a:solidFill>
              </a:defRPr>
            </a:pPr>
            <a:r>
              <a:rPr lang="it-IT" sz="2800" dirty="0">
                <a:uFill>
                  <a:solidFill>
                    <a:srgbClr val="0000FF"/>
                  </a:solidFill>
                </a:uFill>
                <a:hlinkClick r:id="rId5"/>
              </a:rPr>
              <a:t>@Droughtcentral</a:t>
            </a:r>
          </a:p>
        </p:txBody>
      </p:sp>
      <p:pic>
        <p:nvPicPr>
          <p:cNvPr id="4" name="Immagine 3" descr="Immagine che contiene testo, logo, Carattere, simbolo&#10;&#10;Descrizione generata automaticamente">
            <a:extLst>
              <a:ext uri="{FF2B5EF4-FFF2-40B4-BE49-F238E27FC236}">
                <a16:creationId xmlns:a16="http://schemas.microsoft.com/office/drawing/2014/main" id="{17BDC909-AA04-9DF0-FAEC-6D15ABE36B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02" y="409060"/>
            <a:ext cx="7406260" cy="1714343"/>
          </a:xfrm>
          <a:prstGeom prst="rect">
            <a:avLst/>
          </a:prstGeom>
        </p:spPr>
      </p:pic>
      <p:pic>
        <p:nvPicPr>
          <p:cNvPr id="6" name="Immagine 5" descr="Immagine che contiene modello, arte, quadrato, Policromia&#10;&#10;Descrizione generata automaticamente">
            <a:extLst>
              <a:ext uri="{FF2B5EF4-FFF2-40B4-BE49-F238E27FC236}">
                <a16:creationId xmlns:a16="http://schemas.microsoft.com/office/drawing/2014/main" id="{00D33368-6F55-DFFE-32A2-C5A2B885D4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157" y="2335368"/>
            <a:ext cx="5205701" cy="520570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3920250-43BD-5A87-80B0-19D2751164A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8440" r="6406" b="22697"/>
          <a:stretch/>
        </p:blipFill>
        <p:spPr>
          <a:xfrm>
            <a:off x="18506847" y="340688"/>
            <a:ext cx="2981553" cy="2910512"/>
          </a:xfrm>
          <a:prstGeom prst="rect">
            <a:avLst/>
          </a:prstGeom>
        </p:spPr>
      </p:pic>
      <p:grpSp>
        <p:nvGrpSpPr>
          <p:cNvPr id="22" name="Gruppo 21">
            <a:extLst>
              <a:ext uri="{FF2B5EF4-FFF2-40B4-BE49-F238E27FC236}">
                <a16:creationId xmlns:a16="http://schemas.microsoft.com/office/drawing/2014/main" id="{D4F49D8F-052F-619A-99C8-A425C6136F30}"/>
              </a:ext>
            </a:extLst>
          </p:cNvPr>
          <p:cNvGrpSpPr/>
          <p:nvPr/>
        </p:nvGrpSpPr>
        <p:grpSpPr>
          <a:xfrm>
            <a:off x="8558454" y="362979"/>
            <a:ext cx="3472368" cy="3678344"/>
            <a:chOff x="8558454" y="362979"/>
            <a:chExt cx="3472368" cy="3678344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39CDEA7F-FAF4-77D2-F342-1851ADBCD7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3555" r="82425" b="25395"/>
            <a:stretch/>
          </p:blipFill>
          <p:spPr>
            <a:xfrm>
              <a:off x="8915400" y="362979"/>
              <a:ext cx="2758476" cy="2808912"/>
            </a:xfrm>
            <a:prstGeom prst="rect">
              <a:avLst/>
            </a:prstGeom>
          </p:spPr>
        </p:pic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C0849868-E511-7EAA-3478-D3831F640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558454" y="3326424"/>
              <a:ext cx="3472368" cy="714899"/>
            </a:xfrm>
            <a:prstGeom prst="rect">
              <a:avLst/>
            </a:prstGeom>
          </p:spPr>
        </p:pic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8C3B533B-BE3E-9F7B-9928-107F625BB9AB}"/>
              </a:ext>
            </a:extLst>
          </p:cNvPr>
          <p:cNvGrpSpPr/>
          <p:nvPr/>
        </p:nvGrpSpPr>
        <p:grpSpPr>
          <a:xfrm>
            <a:off x="19076867" y="9276164"/>
            <a:ext cx="3998142" cy="3920539"/>
            <a:chOff x="12808662" y="1932018"/>
            <a:chExt cx="3998142" cy="3920539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93A3AD35-E437-57A7-511E-7B14E1789A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40491" r="44355" b="20438"/>
            <a:stretch/>
          </p:blipFill>
          <p:spPr>
            <a:xfrm>
              <a:off x="13274448" y="1932018"/>
              <a:ext cx="2981552" cy="2995582"/>
            </a:xfrm>
            <a:prstGeom prst="rect">
              <a:avLst/>
            </a:prstGeom>
          </p:spPr>
        </p:pic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5D7D1130-5953-E85F-32F3-82AD5C540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2808662" y="5190613"/>
              <a:ext cx="3998142" cy="661944"/>
            </a:xfrm>
            <a:prstGeom prst="rect">
              <a:avLst/>
            </a:prstGeom>
          </p:spPr>
        </p:pic>
      </p:grp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3974E98A-99FD-FA1B-3959-C98FA54CAFC6}"/>
              </a:ext>
            </a:extLst>
          </p:cNvPr>
          <p:cNvGrpSpPr/>
          <p:nvPr/>
        </p:nvGrpSpPr>
        <p:grpSpPr>
          <a:xfrm>
            <a:off x="17684931" y="519297"/>
            <a:ext cx="4898382" cy="3845385"/>
            <a:chOff x="17684931" y="519297"/>
            <a:chExt cx="4898382" cy="3845385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2E756522-3983-FFA0-B46B-5870B1E551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78536" r="7181" b="22697"/>
            <a:stretch/>
          </p:blipFill>
          <p:spPr>
            <a:xfrm>
              <a:off x="18678245" y="519297"/>
              <a:ext cx="2810155" cy="2910512"/>
            </a:xfrm>
            <a:prstGeom prst="rect">
              <a:avLst/>
            </a:prstGeom>
          </p:spPr>
        </p:pic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8624F67A-7534-4A87-DD47-208798C55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7684931" y="3649783"/>
              <a:ext cx="4898382" cy="714899"/>
            </a:xfrm>
            <a:prstGeom prst="rect">
              <a:avLst/>
            </a:prstGeom>
          </p:spPr>
        </p:pic>
      </p:grp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0A53456F-E437-4EB8-D885-B8E242E5CDC6}"/>
              </a:ext>
            </a:extLst>
          </p:cNvPr>
          <p:cNvGrpSpPr/>
          <p:nvPr/>
        </p:nvGrpSpPr>
        <p:grpSpPr>
          <a:xfrm>
            <a:off x="7996925" y="4977768"/>
            <a:ext cx="3706882" cy="3896362"/>
            <a:chOff x="7966994" y="5129466"/>
            <a:chExt cx="3706882" cy="3896362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8E2CE838-BECD-B871-C009-C02709850A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02" r="80878" b="24160"/>
            <a:stretch/>
          </p:blipFill>
          <p:spPr>
            <a:xfrm>
              <a:off x="8345128" y="5129466"/>
              <a:ext cx="3014312" cy="2964868"/>
            </a:xfrm>
            <a:prstGeom prst="rect">
              <a:avLst/>
            </a:prstGeom>
          </p:spPr>
        </p:pic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D06F99AB-2138-C5F2-30B1-4B0780D3A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966994" y="8337407"/>
              <a:ext cx="3706882" cy="688421"/>
            </a:xfrm>
            <a:prstGeom prst="rect">
              <a:avLst/>
            </a:prstGeom>
          </p:spPr>
        </p:pic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4EA5F329-2A13-6FAC-16BF-E8B906866C6D}"/>
              </a:ext>
            </a:extLst>
          </p:cNvPr>
          <p:cNvGrpSpPr/>
          <p:nvPr/>
        </p:nvGrpSpPr>
        <p:grpSpPr>
          <a:xfrm>
            <a:off x="12684759" y="2298756"/>
            <a:ext cx="4501218" cy="3999972"/>
            <a:chOff x="13826208" y="6803924"/>
            <a:chExt cx="4501218" cy="3999972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11776FD9-1E67-CD4F-1221-25B039A553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3453" r="40784" b="23374"/>
            <a:stretch/>
          </p:blipFill>
          <p:spPr>
            <a:xfrm>
              <a:off x="14509219" y="6803924"/>
              <a:ext cx="3101663" cy="2995582"/>
            </a:xfrm>
            <a:prstGeom prst="rect">
              <a:avLst/>
            </a:prstGeom>
          </p:spPr>
        </p:pic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6420D0ED-4299-26C4-A773-05BB7F7D9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3826208" y="10062519"/>
              <a:ext cx="4501218" cy="741377"/>
            </a:xfrm>
            <a:prstGeom prst="rect">
              <a:avLst/>
            </a:prstGeom>
          </p:spPr>
        </p:pic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E1627C71-0068-186A-7CDA-DB51C2F5B077}"/>
              </a:ext>
            </a:extLst>
          </p:cNvPr>
          <p:cNvGrpSpPr/>
          <p:nvPr/>
        </p:nvGrpSpPr>
        <p:grpSpPr>
          <a:xfrm>
            <a:off x="20328515" y="4618784"/>
            <a:ext cx="3442106" cy="3911580"/>
            <a:chOff x="20328515" y="4618784"/>
            <a:chExt cx="3442106" cy="3911580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26B54490-C5D8-A3EC-557C-53C30183A7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681" r="76466" b="24160"/>
            <a:stretch/>
          </p:blipFill>
          <p:spPr>
            <a:xfrm>
              <a:off x="20733061" y="4618784"/>
              <a:ext cx="2810155" cy="2964868"/>
            </a:xfrm>
            <a:prstGeom prst="rect">
              <a:avLst/>
            </a:prstGeom>
          </p:spPr>
        </p:pic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219FDB1A-226B-46DD-4269-EC5D062D9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0328515" y="7815465"/>
              <a:ext cx="3442106" cy="714899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7F7F7F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7F7F7F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7F7F7F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7F7F7F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7F7F7F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1528</TotalTime>
  <Words>697</Words>
  <Application>Microsoft Macintosh PowerPoint</Application>
  <PresentationFormat>Personalizzato</PresentationFormat>
  <Paragraphs>133</Paragraphs>
  <Slides>12</Slides>
  <Notes>11</Notes>
  <HiddenSlides>3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20" baseType="lpstr">
      <vt:lpstr>Arial</vt:lpstr>
      <vt:lpstr>Helvetica</vt:lpstr>
      <vt:lpstr>Lato Light</vt:lpstr>
      <vt:lpstr>League Spartan</vt:lpstr>
      <vt:lpstr>open_sans</vt:lpstr>
      <vt:lpstr>Poppins</vt:lpstr>
      <vt:lpstr>Poppins SemiBold</vt:lpstr>
      <vt:lpstr>White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cp:lastModifiedBy>RAMONA MAGNO</cp:lastModifiedBy>
  <cp:revision>19</cp:revision>
  <dcterms:modified xsi:type="dcterms:W3CDTF">2024-04-09T18:44:41Z</dcterms:modified>
</cp:coreProperties>
</file>