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6" r:id="rId3"/>
    <p:sldId id="337" r:id="rId4"/>
    <p:sldId id="287" r:id="rId5"/>
    <p:sldId id="404" r:id="rId6"/>
    <p:sldId id="285" r:id="rId7"/>
    <p:sldId id="415" r:id="rId8"/>
    <p:sldId id="411" r:id="rId9"/>
    <p:sldId id="410" r:id="rId10"/>
    <p:sldId id="419" r:id="rId11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BABF3-E17C-4D99-98EC-7F15C1FC6CDE}" v="162" dt="2024-04-09T18:38:08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BB3FB-AB85-493B-86D2-D3A1ED18D977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0015D-4CA8-4F05-92F6-681CD84B47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772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Metabolismo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it.wikipedia.org/wiki/Competizione_interspecifica" TargetMode="External"/><Relationship Id="rId4" Type="http://schemas.openxmlformats.org/officeDocument/2006/relationships/hyperlink" Target="http://it.wikipedia.org/wiki/Erbivoro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 </a:t>
            </a:r>
            <a:r>
              <a:rPr lang="it-IT" b="1" dirty="0"/>
              <a:t>metaboliti secondari</a:t>
            </a:r>
            <a:r>
              <a:rPr lang="it-IT" dirty="0"/>
              <a:t> sono prodotti (composti chimici) del </a:t>
            </a:r>
            <a:r>
              <a:rPr lang="it-IT" dirty="0">
                <a:hlinkClick r:id="rId3"/>
              </a:rPr>
              <a:t>metabolismo</a:t>
            </a:r>
            <a:r>
              <a:rPr lang="it-IT" dirty="0"/>
              <a:t> che non sono essenziali per la semplice crescita, sviluppo o riproduzione dell'organismo; in questo senso sono detti "secondari". La funzione, o l'importanza, di questi prodotti per lo sviluppo del organismo è normalmente di natura ecologica in quanto sono usati o come meccanismi di difesa contro predatori (</a:t>
            </a:r>
            <a:r>
              <a:rPr lang="it-IT" dirty="0">
                <a:hlinkClick r:id="rId4"/>
              </a:rPr>
              <a:t>erbivori</a:t>
            </a:r>
            <a:r>
              <a:rPr lang="it-IT" dirty="0"/>
              <a:t>, patogeni </a:t>
            </a:r>
            <a:r>
              <a:rPr lang="it-IT" dirty="0" err="1"/>
              <a:t>etc</a:t>
            </a:r>
            <a:r>
              <a:rPr lang="it-IT" dirty="0"/>
              <a:t>…), o per la </a:t>
            </a:r>
            <a:r>
              <a:rPr lang="it-IT" dirty="0">
                <a:hlinkClick r:id="rId5"/>
              </a:rPr>
              <a:t>competizione interspecifica</a:t>
            </a:r>
            <a:r>
              <a:rPr lang="it-IT" dirty="0"/>
              <a:t> o per facilitare i processi riproduttivi.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68E37-B4EC-4DA6-92E6-9FB9A895F2D9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768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  <a:ln/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200" b="1" i="0" dirty="0">
                <a:solidFill>
                  <a:srgbClr val="000000"/>
                </a:solidFill>
                <a:effectLst/>
                <a:latin typeface="HelveticaNeue"/>
              </a:rPr>
              <a:t>La propagazione «in vitro» o «micropropagazione»</a:t>
            </a:r>
            <a:r>
              <a:rPr lang="it-IT" sz="1200" b="0" i="0" dirty="0">
                <a:solidFill>
                  <a:srgbClr val="666666"/>
                </a:solidFill>
                <a:effectLst/>
                <a:latin typeface="HelveticaNeue"/>
              </a:rPr>
              <a:t>,</a:t>
            </a:r>
          </a:p>
          <a:p>
            <a:pPr eaLnBrk="1" hangingPunct="1"/>
            <a:r>
              <a:rPr lang="it-IT" sz="1200" b="0" i="0" dirty="0">
                <a:solidFill>
                  <a:srgbClr val="666666"/>
                </a:solidFill>
                <a:effectLst/>
                <a:latin typeface="HelveticaNeue"/>
              </a:rPr>
              <a:t> è una tecnica di propagazione vegetativa, effettuata in sterilità, che consente di propagare </a:t>
            </a:r>
          </a:p>
          <a:p>
            <a:pPr eaLnBrk="1" hangingPunct="1"/>
            <a:r>
              <a:rPr lang="it-IT" sz="1200" b="0" i="0" dirty="0">
                <a:solidFill>
                  <a:srgbClr val="666666"/>
                </a:solidFill>
                <a:effectLst/>
                <a:latin typeface="HelveticaNeue"/>
              </a:rPr>
              <a:t>velocemente e in grande quantità le specie vegetali</a:t>
            </a:r>
            <a:endParaRPr lang="it-IT" altLang="it-IT" dirty="0"/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852" indent="-28263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541" indent="-2261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758" indent="-2261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4974" indent="-2261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A0956F-D964-4B39-B2B4-B994B2BAD2D5}" type="slidenum">
              <a:rPr lang="en-US" altLang="it-IT" smtClean="0"/>
              <a:pPr/>
              <a:t>3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0721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96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53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21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38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89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13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96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75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30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95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567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2E8B3B-EBD2-488D-898B-19B247439669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C92C2A-D2DE-4A8F-8C42-9F3C94DB16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46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hdphoto" Target="../media/hdphoto8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1F73834-0580-7148-0C85-9D05B44AA709}"/>
              </a:ext>
            </a:extLst>
          </p:cNvPr>
          <p:cNvSpPr txBox="1"/>
          <p:nvPr/>
        </p:nvSpPr>
        <p:spPr>
          <a:xfrm>
            <a:off x="230855" y="679378"/>
            <a:ext cx="492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Produzione primaria e biodiversità: </a:t>
            </a:r>
          </a:p>
          <a:p>
            <a:r>
              <a:rPr lang="it-IT" dirty="0"/>
              <a:t>le biotecnologie applicate alla propagazione, conservazione delle risorse genetiche vegetali</a:t>
            </a:r>
            <a:endParaRPr lang="it-IT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F9A798-F7E1-225B-822D-EDDA82A68FAC}"/>
              </a:ext>
            </a:extLst>
          </p:cNvPr>
          <p:cNvSpPr txBox="1"/>
          <p:nvPr/>
        </p:nvSpPr>
        <p:spPr>
          <a:xfrm>
            <a:off x="4975258" y="2135108"/>
            <a:ext cx="3756582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Laboratorio di Crioconservazione</a:t>
            </a:r>
          </a:p>
          <a:p>
            <a:r>
              <a:rPr lang="it-IT" sz="1800" i="1" dirty="0"/>
              <a:t>Responsabile Carla Benelli</a:t>
            </a:r>
          </a:p>
          <a:p>
            <a:pPr>
              <a:spcBef>
                <a:spcPts val="600"/>
              </a:spcBef>
            </a:pPr>
            <a:r>
              <a:rPr lang="it-IT" sz="1600" b="1" dirty="0"/>
              <a:t>Curatore delle collezioni</a:t>
            </a:r>
          </a:p>
          <a:p>
            <a:r>
              <a:rPr lang="it-IT" sz="1600" i="1" dirty="0"/>
              <a:t>Maurizio Lambardi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C3E210-980E-D48A-0B0D-709D9797C43A}"/>
              </a:ext>
            </a:extLst>
          </p:cNvPr>
          <p:cNvSpPr txBox="1"/>
          <p:nvPr/>
        </p:nvSpPr>
        <p:spPr>
          <a:xfrm>
            <a:off x="536109" y="2190728"/>
            <a:ext cx="30591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Laboratorio colture in vitro</a:t>
            </a:r>
          </a:p>
          <a:p>
            <a:r>
              <a:rPr lang="it-IT" sz="1600" i="1" dirty="0"/>
              <a:t>Responsabile Anna De Carlo</a:t>
            </a:r>
          </a:p>
        </p:txBody>
      </p:sp>
      <p:sp>
        <p:nvSpPr>
          <p:cNvPr id="20" name="Puzzle1">
            <a:extLst>
              <a:ext uri="{FF2B5EF4-FFF2-40B4-BE49-F238E27FC236}">
                <a16:creationId xmlns:a16="http://schemas.microsoft.com/office/drawing/2014/main" id="{245A01C0-E693-A381-08E0-21A011B97F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89210" y="4238518"/>
            <a:ext cx="2086048" cy="1409967"/>
          </a:xfrm>
          <a:custGeom>
            <a:avLst/>
            <a:gdLst>
              <a:gd name="T0" fmla="*/ 3698320 w 21600"/>
              <a:gd name="T1" fmla="*/ 2827173 h 21600"/>
              <a:gd name="T2" fmla="*/ 3750459 w 21600"/>
              <a:gd name="T3" fmla="*/ 69881 h 21600"/>
              <a:gd name="T4" fmla="*/ 1043881 w 21600"/>
              <a:gd name="T5" fmla="*/ 114814 h 21600"/>
              <a:gd name="T6" fmla="*/ 1113473 w 21600"/>
              <a:gd name="T7" fmla="*/ 2817247 h 21600"/>
              <a:gd name="T8" fmla="*/ 2388443 w 21600"/>
              <a:gd name="T9" fmla="*/ 1728253 h 21600"/>
              <a:gd name="T10" fmla="*/ 2395954 w 21600"/>
              <a:gd name="T11" fmla="*/ 1168801 h 21600"/>
              <a:gd name="T12" fmla="*/ 4772025 w 21600"/>
              <a:gd name="T13" fmla="*/ 1341291 h 21600"/>
              <a:gd name="T14" fmla="*/ 12372 w 21600"/>
              <a:gd name="T15" fmla="*/ 134129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z="1350"/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3B6F71CA-78F1-CA8C-5E53-F69BDA725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360" y="4749707"/>
            <a:ext cx="1475900" cy="27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000" b="1" dirty="0">
                <a:solidFill>
                  <a:schemeClr val="bg2"/>
                </a:solidFill>
                <a:latin typeface="+mj-lt"/>
              </a:rPr>
              <a:t>Micropropagazione</a:t>
            </a:r>
          </a:p>
        </p:txBody>
      </p:sp>
      <p:grpSp>
        <p:nvGrpSpPr>
          <p:cNvPr id="22" name="Group 38">
            <a:extLst>
              <a:ext uri="{FF2B5EF4-FFF2-40B4-BE49-F238E27FC236}">
                <a16:creationId xmlns:a16="http://schemas.microsoft.com/office/drawing/2014/main" id="{0A91BB2B-6362-EBC8-4C2C-9ADD9D0F9725}"/>
              </a:ext>
            </a:extLst>
          </p:cNvPr>
          <p:cNvGrpSpPr>
            <a:grpSpLocks/>
          </p:cNvGrpSpPr>
          <p:nvPr/>
        </p:nvGrpSpPr>
        <p:grpSpPr bwMode="auto">
          <a:xfrm>
            <a:off x="4406549" y="3609390"/>
            <a:ext cx="1415691" cy="2039020"/>
            <a:chOff x="3543" y="618"/>
            <a:chExt cx="1682" cy="2404"/>
          </a:xfrm>
          <a:solidFill>
            <a:srgbClr val="C00000"/>
          </a:solidFill>
        </p:grpSpPr>
        <p:sp>
          <p:nvSpPr>
            <p:cNvPr id="23" name="Puzzle3">
              <a:extLst>
                <a:ext uri="{FF2B5EF4-FFF2-40B4-BE49-F238E27FC236}">
                  <a16:creationId xmlns:a16="http://schemas.microsoft.com/office/drawing/2014/main" id="{CEC55A52-76B3-759A-B73B-C25573E588C9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543" y="618"/>
              <a:ext cx="1682" cy="2404"/>
            </a:xfrm>
            <a:custGeom>
              <a:avLst/>
              <a:gdLst>
                <a:gd name="T0" fmla="*/ 809 w 21600"/>
                <a:gd name="T1" fmla="*/ 1759 h 21600"/>
                <a:gd name="T2" fmla="*/ 1600 w 21600"/>
                <a:gd name="T3" fmla="*/ 2347 h 21600"/>
                <a:gd name="T4" fmla="*/ 1026 w 21600"/>
                <a:gd name="T5" fmla="*/ 1536 h 21600"/>
                <a:gd name="T6" fmla="*/ 1600 w 21600"/>
                <a:gd name="T7" fmla="*/ 782 h 21600"/>
                <a:gd name="T8" fmla="*/ 818 w 21600"/>
                <a:gd name="T9" fmla="*/ 6 h 21600"/>
                <a:gd name="T10" fmla="*/ 54 w 21600"/>
                <a:gd name="T11" fmla="*/ 757 h 21600"/>
                <a:gd name="T12" fmla="*/ 628 w 21600"/>
                <a:gd name="T13" fmla="*/ 1505 h 21600"/>
                <a:gd name="T14" fmla="*/ 54 w 21600"/>
                <a:gd name="T15" fmla="*/ 23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73 w 21600"/>
                <a:gd name="T25" fmla="*/ 7718 h 21600"/>
                <a:gd name="T26" fmla="*/ 19147 w 21600"/>
                <a:gd name="T27" fmla="*/ 202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350"/>
            </a:p>
          </p:txBody>
        </p:sp>
        <p:sp>
          <p:nvSpPr>
            <p:cNvPr id="24" name="Text Box 15">
              <a:extLst>
                <a:ext uri="{FF2B5EF4-FFF2-40B4-BE49-F238E27FC236}">
                  <a16:creationId xmlns:a16="http://schemas.microsoft.com/office/drawing/2014/main" id="{14D8E955-90CF-25B8-8FEF-6A421B80D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6" y="1550"/>
              <a:ext cx="1587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900" b="1" dirty="0">
                  <a:solidFill>
                    <a:schemeClr val="bg1"/>
                  </a:solidFill>
                  <a:latin typeface="+mj-lt"/>
                </a:rPr>
                <a:t>Crioconservazione</a:t>
              </a:r>
            </a:p>
          </p:txBody>
        </p:sp>
      </p:grpSp>
      <p:grpSp>
        <p:nvGrpSpPr>
          <p:cNvPr id="25" name="Group 37">
            <a:extLst>
              <a:ext uri="{FF2B5EF4-FFF2-40B4-BE49-F238E27FC236}">
                <a16:creationId xmlns:a16="http://schemas.microsoft.com/office/drawing/2014/main" id="{D4565932-133A-2838-DBC6-4424E49927BD}"/>
              </a:ext>
            </a:extLst>
          </p:cNvPr>
          <p:cNvGrpSpPr>
            <a:grpSpLocks/>
          </p:cNvGrpSpPr>
          <p:nvPr/>
        </p:nvGrpSpPr>
        <p:grpSpPr bwMode="auto">
          <a:xfrm>
            <a:off x="2065659" y="3621656"/>
            <a:ext cx="1432411" cy="2014488"/>
            <a:chOff x="367" y="621"/>
            <a:chExt cx="1853" cy="2358"/>
          </a:xfrm>
          <a:solidFill>
            <a:srgbClr val="FFC000"/>
          </a:solidFill>
        </p:grpSpPr>
        <p:sp>
          <p:nvSpPr>
            <p:cNvPr id="26" name="Puzzle3">
              <a:extLst>
                <a:ext uri="{FF2B5EF4-FFF2-40B4-BE49-F238E27FC236}">
                  <a16:creationId xmlns:a16="http://schemas.microsoft.com/office/drawing/2014/main" id="{5F4D76C4-4647-DB37-34FF-7A85EEFFCBE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67" y="621"/>
              <a:ext cx="1853" cy="23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73 w 21600"/>
                <a:gd name="T25" fmla="*/ 7722 h 21600"/>
                <a:gd name="T26" fmla="*/ 19152 w 21600"/>
                <a:gd name="T27" fmla="*/ 2023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350"/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BE9E6753-967B-B123-C570-BB895395F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" y="1409"/>
              <a:ext cx="1831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900" b="1" dirty="0">
                  <a:solidFill>
                    <a:schemeClr val="bg1"/>
                  </a:solidFill>
                  <a:latin typeface="+mj-lt"/>
                </a:rPr>
                <a:t>Conservazione  in crescita  rallentata</a:t>
              </a:r>
              <a:endParaRPr lang="it-IT" sz="9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1D29BF08-233A-D926-EC01-36155DC0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045" y="153840"/>
            <a:ext cx="3059100" cy="6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9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1F73834-0580-7148-0C85-9D05B44AA709}"/>
              </a:ext>
            </a:extLst>
          </p:cNvPr>
          <p:cNvSpPr txBox="1"/>
          <p:nvPr/>
        </p:nvSpPr>
        <p:spPr>
          <a:xfrm>
            <a:off x="232576" y="488523"/>
            <a:ext cx="4924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Produzione primaria e biodiversità: </a:t>
            </a:r>
          </a:p>
          <a:p>
            <a:r>
              <a:rPr lang="it-IT" dirty="0"/>
              <a:t>le biotecnologie applicate alla propagazione, conservazione delle risorse genetiche vegetali</a:t>
            </a:r>
            <a:endParaRPr lang="it-IT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F9A798-F7E1-225B-822D-EDDA82A68FAC}"/>
              </a:ext>
            </a:extLst>
          </p:cNvPr>
          <p:cNvSpPr txBox="1"/>
          <p:nvPr/>
        </p:nvSpPr>
        <p:spPr>
          <a:xfrm>
            <a:off x="4581851" y="1929572"/>
            <a:ext cx="375658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Laboratorio di Crioconservazione</a:t>
            </a:r>
          </a:p>
          <a:p>
            <a:r>
              <a:rPr lang="it-IT" sz="1800" i="1" dirty="0"/>
              <a:t>Responsabile Carla Benelli</a:t>
            </a:r>
          </a:p>
          <a:p>
            <a:r>
              <a:rPr lang="it-IT" sz="1600" b="1" dirty="0"/>
              <a:t>Curatore delle collezioni</a:t>
            </a:r>
          </a:p>
          <a:p>
            <a:r>
              <a:rPr lang="it-IT" sz="1600" i="1" dirty="0"/>
              <a:t>Maurizio Lambardi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C3E210-980E-D48A-0B0D-709D9797C43A}"/>
              </a:ext>
            </a:extLst>
          </p:cNvPr>
          <p:cNvSpPr txBox="1"/>
          <p:nvPr/>
        </p:nvSpPr>
        <p:spPr>
          <a:xfrm>
            <a:off x="536109" y="2002751"/>
            <a:ext cx="30591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Laboratorio colture in vitro</a:t>
            </a:r>
          </a:p>
          <a:p>
            <a:r>
              <a:rPr lang="it-IT" sz="1600" i="1" dirty="0"/>
              <a:t>Responsabile Anna De Carlo</a:t>
            </a:r>
          </a:p>
        </p:txBody>
      </p:sp>
      <p:sp>
        <p:nvSpPr>
          <p:cNvPr id="20" name="Puzzle1">
            <a:extLst>
              <a:ext uri="{FF2B5EF4-FFF2-40B4-BE49-F238E27FC236}">
                <a16:creationId xmlns:a16="http://schemas.microsoft.com/office/drawing/2014/main" id="{245A01C0-E693-A381-08E0-21A011B97F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89210" y="3775671"/>
            <a:ext cx="2086048" cy="1409967"/>
          </a:xfrm>
          <a:custGeom>
            <a:avLst/>
            <a:gdLst>
              <a:gd name="T0" fmla="*/ 3698320 w 21600"/>
              <a:gd name="T1" fmla="*/ 2827173 h 21600"/>
              <a:gd name="T2" fmla="*/ 3750459 w 21600"/>
              <a:gd name="T3" fmla="*/ 69881 h 21600"/>
              <a:gd name="T4" fmla="*/ 1043881 w 21600"/>
              <a:gd name="T5" fmla="*/ 114814 h 21600"/>
              <a:gd name="T6" fmla="*/ 1113473 w 21600"/>
              <a:gd name="T7" fmla="*/ 2817247 h 21600"/>
              <a:gd name="T8" fmla="*/ 2388443 w 21600"/>
              <a:gd name="T9" fmla="*/ 1728253 h 21600"/>
              <a:gd name="T10" fmla="*/ 2395954 w 21600"/>
              <a:gd name="T11" fmla="*/ 1168801 h 21600"/>
              <a:gd name="T12" fmla="*/ 4772025 w 21600"/>
              <a:gd name="T13" fmla="*/ 1341291 h 21600"/>
              <a:gd name="T14" fmla="*/ 12372 w 21600"/>
              <a:gd name="T15" fmla="*/ 134129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z="1350"/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3B6F71CA-78F1-CA8C-5E53-F69BDA725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360" y="4286860"/>
            <a:ext cx="1475900" cy="27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000" b="1" dirty="0">
                <a:solidFill>
                  <a:schemeClr val="bg2"/>
                </a:solidFill>
                <a:latin typeface="+mj-lt"/>
              </a:rPr>
              <a:t>Micropropagazione</a:t>
            </a:r>
          </a:p>
        </p:txBody>
      </p:sp>
      <p:grpSp>
        <p:nvGrpSpPr>
          <p:cNvPr id="22" name="Group 38">
            <a:extLst>
              <a:ext uri="{FF2B5EF4-FFF2-40B4-BE49-F238E27FC236}">
                <a16:creationId xmlns:a16="http://schemas.microsoft.com/office/drawing/2014/main" id="{0A91BB2B-6362-EBC8-4C2C-9ADD9D0F9725}"/>
              </a:ext>
            </a:extLst>
          </p:cNvPr>
          <p:cNvGrpSpPr>
            <a:grpSpLocks/>
          </p:cNvGrpSpPr>
          <p:nvPr/>
        </p:nvGrpSpPr>
        <p:grpSpPr bwMode="auto">
          <a:xfrm>
            <a:off x="4406549" y="3146543"/>
            <a:ext cx="1415691" cy="2039020"/>
            <a:chOff x="3543" y="618"/>
            <a:chExt cx="1682" cy="2404"/>
          </a:xfrm>
          <a:solidFill>
            <a:srgbClr val="C00000"/>
          </a:solidFill>
        </p:grpSpPr>
        <p:sp>
          <p:nvSpPr>
            <p:cNvPr id="23" name="Puzzle3">
              <a:extLst>
                <a:ext uri="{FF2B5EF4-FFF2-40B4-BE49-F238E27FC236}">
                  <a16:creationId xmlns:a16="http://schemas.microsoft.com/office/drawing/2014/main" id="{CEC55A52-76B3-759A-B73B-C25573E588C9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543" y="618"/>
              <a:ext cx="1682" cy="2404"/>
            </a:xfrm>
            <a:custGeom>
              <a:avLst/>
              <a:gdLst>
                <a:gd name="T0" fmla="*/ 809 w 21600"/>
                <a:gd name="T1" fmla="*/ 1759 h 21600"/>
                <a:gd name="T2" fmla="*/ 1600 w 21600"/>
                <a:gd name="T3" fmla="*/ 2347 h 21600"/>
                <a:gd name="T4" fmla="*/ 1026 w 21600"/>
                <a:gd name="T5" fmla="*/ 1536 h 21600"/>
                <a:gd name="T6" fmla="*/ 1600 w 21600"/>
                <a:gd name="T7" fmla="*/ 782 h 21600"/>
                <a:gd name="T8" fmla="*/ 818 w 21600"/>
                <a:gd name="T9" fmla="*/ 6 h 21600"/>
                <a:gd name="T10" fmla="*/ 54 w 21600"/>
                <a:gd name="T11" fmla="*/ 757 h 21600"/>
                <a:gd name="T12" fmla="*/ 628 w 21600"/>
                <a:gd name="T13" fmla="*/ 1505 h 21600"/>
                <a:gd name="T14" fmla="*/ 54 w 21600"/>
                <a:gd name="T15" fmla="*/ 23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73 w 21600"/>
                <a:gd name="T25" fmla="*/ 7718 h 21600"/>
                <a:gd name="T26" fmla="*/ 19147 w 21600"/>
                <a:gd name="T27" fmla="*/ 202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350"/>
            </a:p>
          </p:txBody>
        </p:sp>
        <p:sp>
          <p:nvSpPr>
            <p:cNvPr id="24" name="Text Box 15">
              <a:extLst>
                <a:ext uri="{FF2B5EF4-FFF2-40B4-BE49-F238E27FC236}">
                  <a16:creationId xmlns:a16="http://schemas.microsoft.com/office/drawing/2014/main" id="{14D8E955-90CF-25B8-8FEF-6A421B80D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6" y="1550"/>
              <a:ext cx="1587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900" b="1" dirty="0">
                  <a:solidFill>
                    <a:schemeClr val="bg1"/>
                  </a:solidFill>
                  <a:latin typeface="+mj-lt"/>
                </a:rPr>
                <a:t>Crioconservazione</a:t>
              </a:r>
            </a:p>
          </p:txBody>
        </p:sp>
      </p:grpSp>
      <p:grpSp>
        <p:nvGrpSpPr>
          <p:cNvPr id="25" name="Group 37">
            <a:extLst>
              <a:ext uri="{FF2B5EF4-FFF2-40B4-BE49-F238E27FC236}">
                <a16:creationId xmlns:a16="http://schemas.microsoft.com/office/drawing/2014/main" id="{D4565932-133A-2838-DBC6-4424E49927BD}"/>
              </a:ext>
            </a:extLst>
          </p:cNvPr>
          <p:cNvGrpSpPr>
            <a:grpSpLocks/>
          </p:cNvGrpSpPr>
          <p:nvPr/>
        </p:nvGrpSpPr>
        <p:grpSpPr bwMode="auto">
          <a:xfrm>
            <a:off x="2065659" y="3158809"/>
            <a:ext cx="1432411" cy="2014488"/>
            <a:chOff x="367" y="621"/>
            <a:chExt cx="1853" cy="2358"/>
          </a:xfrm>
          <a:solidFill>
            <a:srgbClr val="FFC000"/>
          </a:solidFill>
        </p:grpSpPr>
        <p:sp>
          <p:nvSpPr>
            <p:cNvPr id="26" name="Puzzle3">
              <a:extLst>
                <a:ext uri="{FF2B5EF4-FFF2-40B4-BE49-F238E27FC236}">
                  <a16:creationId xmlns:a16="http://schemas.microsoft.com/office/drawing/2014/main" id="{5F4D76C4-4647-DB37-34FF-7A85EEFFCBEB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67" y="621"/>
              <a:ext cx="1853" cy="23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73 w 21600"/>
                <a:gd name="T25" fmla="*/ 7722 h 21600"/>
                <a:gd name="T26" fmla="*/ 19152 w 21600"/>
                <a:gd name="T27" fmla="*/ 2023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grpFill/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it-IT" sz="1350"/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BE9E6753-967B-B123-C570-BB895395F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" y="1409"/>
              <a:ext cx="1831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900" b="1" dirty="0">
                  <a:solidFill>
                    <a:schemeClr val="bg1"/>
                  </a:solidFill>
                  <a:latin typeface="+mj-lt"/>
                </a:rPr>
                <a:t>Conservazione  in crescita  rallentata</a:t>
              </a:r>
              <a:endParaRPr lang="it-IT" sz="9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8" name="Immagine 27">
            <a:extLst>
              <a:ext uri="{FF2B5EF4-FFF2-40B4-BE49-F238E27FC236}">
                <a16:creationId xmlns:a16="http://schemas.microsoft.com/office/drawing/2014/main" id="{1D29BF08-233A-D926-EC01-36155DC0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045" y="153840"/>
            <a:ext cx="3059100" cy="618365"/>
          </a:xfrm>
          <a:prstGeom prst="rect">
            <a:avLst/>
          </a:prstGeom>
        </p:spPr>
      </p:pic>
      <p:pic>
        <p:nvPicPr>
          <p:cNvPr id="2" name="Immagine 1" descr="Immagine che contiene testo, libro, porcellana&#10;&#10;Descrizione generata automaticamente">
            <a:extLst>
              <a:ext uri="{FF2B5EF4-FFF2-40B4-BE49-F238E27FC236}">
                <a16:creationId xmlns:a16="http://schemas.microsoft.com/office/drawing/2014/main" id="{4CA70DF2-AC3F-691D-CD21-A81A378BF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14" y="5947374"/>
            <a:ext cx="868099" cy="8433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D97F45F-C24E-DDB3-38F2-595098BE54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03" r="4677" b="17399"/>
          <a:stretch/>
        </p:blipFill>
        <p:spPr>
          <a:xfrm>
            <a:off x="5726834" y="6237887"/>
            <a:ext cx="1995271" cy="36459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B7AEB91-1463-E2B3-8112-5508E1D0A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06" y="5916551"/>
            <a:ext cx="1087905" cy="7726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998C8F0-6999-33BD-3F92-A0739B690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91" t="9916" r="3648" b="3781"/>
          <a:stretch/>
        </p:blipFill>
        <p:spPr>
          <a:xfrm>
            <a:off x="2393787" y="5840141"/>
            <a:ext cx="1560279" cy="1007268"/>
          </a:xfrm>
          <a:prstGeom prst="rect">
            <a:avLst/>
          </a:prstGeom>
        </p:spPr>
      </p:pic>
      <p:pic>
        <p:nvPicPr>
          <p:cNvPr id="6" name="Picture 2" descr="PRISMA Lab - Health">
            <a:extLst>
              <a:ext uri="{FF2B5EF4-FFF2-40B4-BE49-F238E27FC236}">
                <a16:creationId xmlns:a16="http://schemas.microsoft.com/office/drawing/2014/main" id="{BE20B884-99B3-D262-51C1-1785CCF00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6" b="20064"/>
          <a:stretch/>
        </p:blipFill>
        <p:spPr bwMode="auto">
          <a:xfrm>
            <a:off x="4152806" y="5962782"/>
            <a:ext cx="1324094" cy="8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7B2B51CF-5674-7FD8-71A2-DC51930CC2A6}"/>
              </a:ext>
            </a:extLst>
          </p:cNvPr>
          <p:cNvGrpSpPr/>
          <p:nvPr/>
        </p:nvGrpSpPr>
        <p:grpSpPr>
          <a:xfrm>
            <a:off x="7920633" y="5490143"/>
            <a:ext cx="923651" cy="1261679"/>
            <a:chOff x="3474510" y="2896038"/>
            <a:chExt cx="1143089" cy="1728249"/>
          </a:xfrm>
        </p:grpSpPr>
        <p:pic>
          <p:nvPicPr>
            <p:cNvPr id="8" name="Picture 8" descr="Kalimajari – Moto situs Anda bisa diletakkan di sini">
              <a:extLst>
                <a:ext uri="{FF2B5EF4-FFF2-40B4-BE49-F238E27FC236}">
                  <a16:creationId xmlns:a16="http://schemas.microsoft.com/office/drawing/2014/main" id="{7B2778C8-4ABB-F9EC-14F0-2D494B4AD8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2" t="5476" r="35663" b="34241"/>
            <a:stretch/>
          </p:blipFill>
          <p:spPr bwMode="auto">
            <a:xfrm>
              <a:off x="3485615" y="2896038"/>
              <a:ext cx="1120878" cy="109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444D75C-57BF-2380-C0EA-6103343817A4}"/>
                </a:ext>
              </a:extLst>
            </p:cNvPr>
            <p:cNvSpPr txBox="1"/>
            <p:nvPr/>
          </p:nvSpPr>
          <p:spPr>
            <a:xfrm>
              <a:off x="3474510" y="3991898"/>
              <a:ext cx="1143089" cy="632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RGV FAO</a:t>
              </a:r>
            </a:p>
            <a:p>
              <a:pPr algn="ctr"/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 2022-2025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34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31"/>
          <p:cNvGrpSpPr>
            <a:grpSpLocks/>
          </p:cNvGrpSpPr>
          <p:nvPr/>
        </p:nvGrpSpPr>
        <p:grpSpPr bwMode="auto">
          <a:xfrm>
            <a:off x="2682479" y="2025255"/>
            <a:ext cx="3780234" cy="2268140"/>
            <a:chOff x="1293" y="1208"/>
            <a:chExt cx="3175" cy="1905"/>
          </a:xfrm>
        </p:grpSpPr>
        <p:sp>
          <p:nvSpPr>
            <p:cNvPr id="27677" name="Oval 30"/>
            <p:cNvSpPr>
              <a:spLocks noChangeArrowheads="1"/>
            </p:cNvSpPr>
            <p:nvPr/>
          </p:nvSpPr>
          <p:spPr bwMode="auto">
            <a:xfrm>
              <a:off x="1293" y="1208"/>
              <a:ext cx="3175" cy="1905"/>
            </a:xfrm>
            <a:prstGeom prst="ellipse">
              <a:avLst/>
            </a:prstGeom>
            <a:solidFill>
              <a:srgbClr val="FFFFCC">
                <a:alpha val="39999"/>
              </a:srgbClr>
            </a:solidFill>
            <a:ln w="19050">
              <a:solidFill>
                <a:srgbClr val="A5002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 sz="1350">
                <a:solidFill>
                  <a:srgbClr val="A50021"/>
                </a:solidFill>
                <a:latin typeface="Merriweather" panose="00000500000000000000" pitchFamily="2" charset="0"/>
              </a:endParaRPr>
            </a:p>
          </p:txBody>
        </p:sp>
        <p:pic>
          <p:nvPicPr>
            <p:cNvPr id="27678" name="Picture 15" descr="dom vas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" y="2115"/>
              <a:ext cx="1018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9" name="Picture 16" descr="synthseed 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695"/>
              <a:ext cx="866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0" name="Picture 20" descr="Embriogenesi dopo crio"/>
            <p:cNvPicPr>
              <a:picLocks noChangeAspect="1" noChangeArrowheads="1"/>
            </p:cNvPicPr>
            <p:nvPr/>
          </p:nvPicPr>
          <p:blipFill>
            <a:blip r:embed="rId5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706"/>
              <a:ext cx="771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7" name="Text Box 29"/>
            <p:cNvSpPr txBox="1">
              <a:spLocks noChangeArrowheads="1"/>
            </p:cNvSpPr>
            <p:nvPr/>
          </p:nvSpPr>
          <p:spPr bwMode="auto">
            <a:xfrm>
              <a:off x="2222" y="1456"/>
              <a:ext cx="1269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altLang="it-IT" sz="1500" b="1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Coltura </a:t>
              </a:r>
              <a:r>
                <a:rPr lang="it-IT" altLang="it-IT" sz="1500" b="1" i="1">
                  <a:solidFill>
                    <a:srgbClr val="A5002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in vitro</a:t>
              </a:r>
            </a:p>
            <a:p>
              <a:pPr eaLnBrk="1" hangingPunct="1">
                <a:defRPr/>
              </a:pPr>
              <a:endParaRPr lang="it-IT" altLang="it-IT" sz="105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it-IT" altLang="it-IT" sz="12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     </a:t>
              </a:r>
              <a:r>
                <a:rPr lang="it-IT" altLang="it-IT" sz="105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Applicazioni</a:t>
              </a:r>
            </a:p>
          </p:txBody>
        </p:sp>
      </p:grp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3928203" y="4699068"/>
            <a:ext cx="151515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Propagazione</a:t>
            </a: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2820591" y="5253038"/>
            <a:ext cx="148470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05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Micropropagazione</a:t>
            </a: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4936332" y="5250657"/>
            <a:ext cx="1742785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05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Embriogenesi somatica</a:t>
            </a:r>
          </a:p>
          <a:p>
            <a:pPr eaLnBrk="1" hangingPunct="1">
              <a:defRPr/>
            </a:pPr>
            <a:r>
              <a:rPr lang="it-IT" altLang="it-IT" sz="105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Organogenesi</a:t>
            </a:r>
          </a:p>
          <a:p>
            <a:pPr eaLnBrk="1" hangingPunct="1">
              <a:defRPr/>
            </a:pPr>
            <a:r>
              <a:rPr lang="it-IT" altLang="it-IT" sz="105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Semi sintetici</a:t>
            </a: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6462711" y="3320654"/>
            <a:ext cx="22585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altLang="it-IT" sz="1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Risanamento</a:t>
            </a:r>
          </a:p>
          <a:p>
            <a:pPr eaLnBrk="1" hangingPunct="1">
              <a:defRPr/>
            </a:pPr>
            <a:r>
              <a:rPr lang="it-IT" altLang="it-IT" sz="1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da virosi e fitoplasmi</a:t>
            </a: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6466744" y="3876252"/>
            <a:ext cx="2073003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altLang="it-IT" sz="1050" dirty="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Termoterapia </a:t>
            </a:r>
            <a:r>
              <a:rPr lang="it-IT" altLang="it-IT" sz="105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in vitro</a:t>
            </a:r>
          </a:p>
          <a:p>
            <a:pPr eaLnBrk="1" hangingPunct="1">
              <a:defRPr/>
            </a:pPr>
            <a:r>
              <a:rPr lang="it-IT" altLang="it-IT" sz="1050" dirty="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Coltura </a:t>
            </a:r>
            <a:r>
              <a:rPr lang="it-IT" altLang="it-IT" sz="105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in vitro </a:t>
            </a:r>
            <a:r>
              <a:rPr lang="it-IT" altLang="it-IT" sz="1050" dirty="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di meristema</a:t>
            </a:r>
          </a:p>
          <a:p>
            <a:pPr eaLnBrk="1" hangingPunct="1">
              <a:defRPr/>
            </a:pPr>
            <a:r>
              <a:rPr lang="it-IT" altLang="it-IT" sz="1050" dirty="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rPr>
              <a:t>e di apice vegetativo</a:t>
            </a:r>
          </a:p>
        </p:txBody>
      </p:sp>
      <p:grpSp>
        <p:nvGrpSpPr>
          <p:cNvPr id="12346" name="Group 58"/>
          <p:cNvGrpSpPr>
            <a:grpSpLocks/>
          </p:cNvGrpSpPr>
          <p:nvPr/>
        </p:nvGrpSpPr>
        <p:grpSpPr bwMode="auto">
          <a:xfrm>
            <a:off x="760495" y="917973"/>
            <a:ext cx="2568175" cy="1196579"/>
            <a:chOff x="169" y="50"/>
            <a:chExt cx="2157" cy="1005"/>
          </a:xfrm>
        </p:grpSpPr>
        <p:sp>
          <p:nvSpPr>
            <p:cNvPr id="12323" name="Text Box 35"/>
            <p:cNvSpPr txBox="1">
              <a:spLocks noChangeArrowheads="1"/>
            </p:cNvSpPr>
            <p:nvPr/>
          </p:nvSpPr>
          <p:spPr bwMode="auto">
            <a:xfrm>
              <a:off x="204" y="50"/>
              <a:ext cx="2122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altLang="it-IT" sz="1500" b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Miglioramento genetico</a:t>
              </a:r>
            </a:p>
          </p:txBody>
        </p:sp>
        <p:sp>
          <p:nvSpPr>
            <p:cNvPr id="12324" name="Text Box 36"/>
            <p:cNvSpPr txBox="1">
              <a:spLocks noChangeArrowheads="1"/>
            </p:cNvSpPr>
            <p:nvPr/>
          </p:nvSpPr>
          <p:spPr bwMode="auto">
            <a:xfrm>
              <a:off x="169" y="340"/>
              <a:ext cx="2121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altLang="it-IT" sz="105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Trasformazione via </a:t>
              </a:r>
              <a:r>
                <a:rPr lang="it-IT" altLang="it-IT" sz="1050" i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Agrobacterium</a:t>
              </a:r>
              <a:r>
                <a:rPr lang="it-IT" altLang="it-IT" sz="105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,</a:t>
              </a:r>
              <a:r>
                <a:rPr lang="it-IT" altLang="it-IT" sz="105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defRPr/>
              </a:pPr>
              <a:r>
                <a:rPr lang="it-IT" altLang="it-IT" sz="105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editing CRISP/CAS9, </a:t>
              </a:r>
              <a:r>
                <a:rPr lang="it-IT" altLang="it-IT" sz="105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biolistica</a:t>
              </a:r>
              <a:r>
                <a:rPr lang="it-IT" altLang="it-IT" sz="105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 </a:t>
              </a:r>
            </a:p>
            <a:p>
              <a:pPr algn="ctr" eaLnBrk="1" hangingPunct="1">
                <a:defRPr/>
              </a:pPr>
              <a:r>
                <a:rPr lang="it-IT" altLang="it-IT" sz="105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Embriocoltura</a:t>
              </a:r>
              <a:endParaRPr lang="it-IT" altLang="it-IT" sz="1050" dirty="0">
                <a:effectLst>
                  <a:outerShdw blurRad="38100" dist="38100" dir="2700000" algn="tl">
                    <a:srgbClr val="C0C0C0"/>
                  </a:outerShdw>
                </a:effectLst>
                <a:latin typeface="Merriweather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7676" name="Line 43"/>
            <p:cNvSpPr>
              <a:spLocks noChangeShapeType="1"/>
            </p:cNvSpPr>
            <p:nvPr/>
          </p:nvSpPr>
          <p:spPr bwMode="auto">
            <a:xfrm flipH="1" flipV="1">
              <a:off x="1649" y="674"/>
              <a:ext cx="417" cy="3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350">
                <a:latin typeface="Merriweather" panose="000005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45" name="Group 57"/>
          <p:cNvGrpSpPr>
            <a:grpSpLocks/>
          </p:cNvGrpSpPr>
          <p:nvPr/>
        </p:nvGrpSpPr>
        <p:grpSpPr bwMode="auto">
          <a:xfrm>
            <a:off x="4817271" y="910830"/>
            <a:ext cx="3323036" cy="1221581"/>
            <a:chOff x="3086" y="45"/>
            <a:chExt cx="2791" cy="1026"/>
          </a:xfrm>
        </p:grpSpPr>
        <p:sp>
          <p:nvSpPr>
            <p:cNvPr id="12325" name="Text Box 37"/>
            <p:cNvSpPr txBox="1">
              <a:spLocks noChangeArrowheads="1"/>
            </p:cNvSpPr>
            <p:nvPr/>
          </p:nvSpPr>
          <p:spPr bwMode="auto">
            <a:xfrm>
              <a:off x="3086" y="45"/>
              <a:ext cx="279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altLang="it-IT" sz="15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Conservazione della biodiversità</a:t>
              </a:r>
            </a:p>
          </p:txBody>
        </p:sp>
        <p:sp>
          <p:nvSpPr>
            <p:cNvPr id="12326" name="Text Box 38"/>
            <p:cNvSpPr txBox="1">
              <a:spLocks noChangeArrowheads="1"/>
            </p:cNvSpPr>
            <p:nvPr/>
          </p:nvSpPr>
          <p:spPr bwMode="auto">
            <a:xfrm>
              <a:off x="4010" y="341"/>
              <a:ext cx="1738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altLang="it-IT" sz="105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Coltura in crescita rallentata</a:t>
              </a:r>
            </a:p>
            <a:p>
              <a:pPr algn="ctr" eaLnBrk="1" hangingPunct="1">
                <a:defRPr/>
              </a:pPr>
              <a:r>
                <a:rPr lang="it-IT" altLang="it-IT" sz="105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Crioconservazione</a:t>
              </a:r>
            </a:p>
          </p:txBody>
        </p:sp>
        <p:sp>
          <p:nvSpPr>
            <p:cNvPr id="27673" name="Line 44"/>
            <p:cNvSpPr>
              <a:spLocks noChangeShapeType="1"/>
            </p:cNvSpPr>
            <p:nvPr/>
          </p:nvSpPr>
          <p:spPr bwMode="auto">
            <a:xfrm flipV="1">
              <a:off x="3606" y="618"/>
              <a:ext cx="544" cy="4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350">
                <a:latin typeface="Merriweather" panose="00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7658" name="Line 46"/>
          <p:cNvSpPr>
            <a:spLocks noChangeShapeType="1"/>
          </p:cNvSpPr>
          <p:nvPr/>
        </p:nvSpPr>
        <p:spPr bwMode="auto">
          <a:xfrm>
            <a:off x="4572000" y="4293395"/>
            <a:ext cx="0" cy="43219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>
              <a:latin typeface="Merriweather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659" name="Line 47"/>
          <p:cNvSpPr>
            <a:spLocks noChangeShapeType="1"/>
          </p:cNvSpPr>
          <p:nvPr/>
        </p:nvSpPr>
        <p:spPr bwMode="auto">
          <a:xfrm flipH="1">
            <a:off x="4056298" y="5038702"/>
            <a:ext cx="270272" cy="270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>
              <a:latin typeface="Merriweather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660" name="Line 48"/>
          <p:cNvSpPr>
            <a:spLocks noChangeShapeType="1"/>
          </p:cNvSpPr>
          <p:nvPr/>
        </p:nvSpPr>
        <p:spPr bwMode="auto">
          <a:xfrm>
            <a:off x="4765975" y="5030446"/>
            <a:ext cx="270272" cy="27027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>
              <a:latin typeface="Merriweather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2347" name="Group 59"/>
          <p:cNvGrpSpPr>
            <a:grpSpLocks/>
          </p:cNvGrpSpPr>
          <p:nvPr/>
        </p:nvGrpSpPr>
        <p:grpSpPr bwMode="auto">
          <a:xfrm>
            <a:off x="1281345" y="2943225"/>
            <a:ext cx="1682353" cy="1577578"/>
            <a:chOff x="174" y="1752"/>
            <a:chExt cx="1413" cy="1325"/>
          </a:xfrm>
        </p:grpSpPr>
        <p:sp>
          <p:nvSpPr>
            <p:cNvPr id="12327" name="Text Box 39"/>
            <p:cNvSpPr txBox="1">
              <a:spLocks noChangeArrowheads="1"/>
            </p:cNvSpPr>
            <p:nvPr/>
          </p:nvSpPr>
          <p:spPr bwMode="auto">
            <a:xfrm>
              <a:off x="174" y="2069"/>
              <a:ext cx="1286" cy="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altLang="it-IT" sz="15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Produzione di</a:t>
              </a:r>
            </a:p>
            <a:p>
              <a:pPr eaLnBrk="1" hangingPunct="1">
                <a:defRPr/>
              </a:pPr>
              <a:r>
                <a:rPr lang="it-IT" altLang="it-IT" sz="15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metaboliti</a:t>
              </a:r>
            </a:p>
            <a:p>
              <a:pPr eaLnBrk="1" hangingPunct="1">
                <a:defRPr/>
              </a:pPr>
              <a:r>
                <a:rPr lang="it-IT" altLang="it-IT" sz="15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secondari</a:t>
              </a:r>
            </a:p>
          </p:txBody>
        </p:sp>
        <p:sp>
          <p:nvSpPr>
            <p:cNvPr id="12328" name="Text Box 40"/>
            <p:cNvSpPr txBox="1">
              <a:spLocks noChangeArrowheads="1"/>
            </p:cNvSpPr>
            <p:nvPr/>
          </p:nvSpPr>
          <p:spPr bwMode="auto">
            <a:xfrm>
              <a:off x="174" y="2728"/>
              <a:ext cx="1413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altLang="it-IT" sz="105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Colture in semi-solido</a:t>
              </a:r>
            </a:p>
            <a:p>
              <a:pPr eaLnBrk="1" hangingPunct="1">
                <a:defRPr/>
              </a:pPr>
              <a:r>
                <a:rPr lang="it-IT" altLang="it-IT" sz="105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Merriweather" panose="00000500000000000000" pitchFamily="2" charset="0"/>
                  <a:cs typeface="Arial" panose="020B0604020202020204" pitchFamily="34" charset="0"/>
                </a:rPr>
                <a:t>Colture in bioreattore</a:t>
              </a:r>
            </a:p>
          </p:txBody>
        </p:sp>
        <p:grpSp>
          <p:nvGrpSpPr>
            <p:cNvPr id="27668" name="Group 51"/>
            <p:cNvGrpSpPr>
              <a:grpSpLocks/>
            </p:cNvGrpSpPr>
            <p:nvPr/>
          </p:nvGrpSpPr>
          <p:grpSpPr bwMode="auto">
            <a:xfrm>
              <a:off x="703" y="1752"/>
              <a:ext cx="589" cy="317"/>
              <a:chOff x="703" y="1752"/>
              <a:chExt cx="589" cy="317"/>
            </a:xfrm>
          </p:grpSpPr>
          <p:sp>
            <p:nvSpPr>
              <p:cNvPr id="27669" name="Line 49"/>
              <p:cNvSpPr>
                <a:spLocks noChangeShapeType="1"/>
              </p:cNvSpPr>
              <p:nvPr/>
            </p:nvSpPr>
            <p:spPr bwMode="auto">
              <a:xfrm>
                <a:off x="703" y="1752"/>
                <a:ext cx="58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350">
                  <a:latin typeface="Merriweather" panose="000005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70" name="Line 50"/>
              <p:cNvSpPr>
                <a:spLocks noChangeShapeType="1"/>
              </p:cNvSpPr>
              <p:nvPr/>
            </p:nvSpPr>
            <p:spPr bwMode="auto">
              <a:xfrm>
                <a:off x="703" y="1752"/>
                <a:ext cx="0" cy="3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sz="1350">
                  <a:latin typeface="Merriweather" panose="00000500000000000000" pitchFamily="2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7662" name="Group 52"/>
          <p:cNvGrpSpPr>
            <a:grpSpLocks/>
          </p:cNvGrpSpPr>
          <p:nvPr/>
        </p:nvGrpSpPr>
        <p:grpSpPr bwMode="auto">
          <a:xfrm flipH="1">
            <a:off x="6454380" y="2943225"/>
            <a:ext cx="701278" cy="377429"/>
            <a:chOff x="703" y="1752"/>
            <a:chExt cx="589" cy="317"/>
          </a:xfrm>
        </p:grpSpPr>
        <p:sp>
          <p:nvSpPr>
            <p:cNvPr id="27664" name="Line 53"/>
            <p:cNvSpPr>
              <a:spLocks noChangeShapeType="1"/>
            </p:cNvSpPr>
            <p:nvPr/>
          </p:nvSpPr>
          <p:spPr bwMode="auto">
            <a:xfrm>
              <a:off x="703" y="1752"/>
              <a:ext cx="58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350">
                <a:latin typeface="Merriweather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7665" name="Line 54"/>
            <p:cNvSpPr>
              <a:spLocks noChangeShapeType="1"/>
            </p:cNvSpPr>
            <p:nvPr/>
          </p:nvSpPr>
          <p:spPr bwMode="auto">
            <a:xfrm>
              <a:off x="703" y="1752"/>
              <a:ext cx="0" cy="3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sz="1350">
                <a:latin typeface="Merriweather" panose="000005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7663" name="Line 55"/>
          <p:cNvSpPr>
            <a:spLocks noChangeShapeType="1"/>
          </p:cNvSpPr>
          <p:nvPr/>
        </p:nvSpPr>
        <p:spPr bwMode="auto">
          <a:xfrm flipV="1">
            <a:off x="5381626" y="4023122"/>
            <a:ext cx="1026319" cy="75604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350">
              <a:latin typeface="Merriweather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Oval 30">
            <a:extLst>
              <a:ext uri="{FF2B5EF4-FFF2-40B4-BE49-F238E27FC236}">
                <a16:creationId xmlns:a16="http://schemas.microsoft.com/office/drawing/2014/main" id="{1923BE60-873F-56C4-75FC-26DDE3B4E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8637" y="538165"/>
            <a:ext cx="3643311" cy="1243011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1350">
              <a:solidFill>
                <a:srgbClr val="A50021"/>
              </a:solidFill>
              <a:latin typeface="Merriweather" panose="00000500000000000000" pitchFamily="2" charset="0"/>
            </a:endParaRPr>
          </a:p>
        </p:txBody>
      </p:sp>
      <p:sp>
        <p:nvSpPr>
          <p:cNvPr id="3" name="Oval 30">
            <a:extLst>
              <a:ext uri="{FF2B5EF4-FFF2-40B4-BE49-F238E27FC236}">
                <a16:creationId xmlns:a16="http://schemas.microsoft.com/office/drawing/2014/main" id="{D1B602F9-FF3E-EFD6-E983-522F13D98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514" y="4626500"/>
            <a:ext cx="3971603" cy="1331119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it-IT" altLang="it-IT" sz="1350">
              <a:solidFill>
                <a:srgbClr val="A50021"/>
              </a:solidFill>
              <a:latin typeface="Merriweather" panose="000005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B17EC5-82B0-036F-17C3-DA4B538300F1}"/>
              </a:ext>
            </a:extLst>
          </p:cNvPr>
          <p:cNvSpPr txBox="1"/>
          <p:nvPr/>
        </p:nvSpPr>
        <p:spPr>
          <a:xfrm>
            <a:off x="364332" y="106207"/>
            <a:ext cx="3962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>
                <a:solidFill>
                  <a:srgbClr val="2C5C2A"/>
                </a:solidFill>
                <a:effectLst/>
                <a:latin typeface="Merriweather" panose="00000500000000000000" pitchFamily="2" charset="0"/>
              </a:rPr>
              <a:t>Le colture in vitro a supporto d</a:t>
            </a:r>
            <a:r>
              <a:rPr lang="it-IT" b="1" u="sng" dirty="0">
                <a:solidFill>
                  <a:srgbClr val="2C5C2A"/>
                </a:solidFill>
                <a:latin typeface="Merriweather" panose="00000500000000000000" pitchFamily="2" charset="0"/>
              </a:rPr>
              <a:t>i:</a:t>
            </a:r>
            <a:endParaRPr lang="it-IT" b="1" u="sng" dirty="0"/>
          </a:p>
        </p:txBody>
      </p:sp>
      <p:pic>
        <p:nvPicPr>
          <p:cNvPr id="13" name="Immagine 12" descr="Immagine che contiene testo, libro, porcellana&#10;&#10;Descrizione generata automaticamente">
            <a:extLst>
              <a:ext uri="{FF2B5EF4-FFF2-40B4-BE49-F238E27FC236}">
                <a16:creationId xmlns:a16="http://schemas.microsoft.com/office/drawing/2014/main" id="{E9F31BA0-A6A4-30E0-5513-DA06FC4EB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77" y="6058014"/>
            <a:ext cx="868099" cy="84338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EAD47D4-5795-C7D1-DB3C-B20818D3B2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03" r="4677" b="17399"/>
          <a:stretch/>
        </p:blipFill>
        <p:spPr>
          <a:xfrm>
            <a:off x="5781697" y="6348527"/>
            <a:ext cx="1995271" cy="3645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DDE852E-8610-50A7-B7F8-73FAE29A6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669" y="6027191"/>
            <a:ext cx="1087905" cy="77266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8122254-81A5-CDBC-7878-FC4C267C6F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91" t="9916" r="3648" b="3781"/>
          <a:stretch/>
        </p:blipFill>
        <p:spPr>
          <a:xfrm>
            <a:off x="2388543" y="5913530"/>
            <a:ext cx="1449883" cy="936000"/>
          </a:xfrm>
          <a:prstGeom prst="rect">
            <a:avLst/>
          </a:prstGeom>
        </p:spPr>
      </p:pic>
      <p:pic>
        <p:nvPicPr>
          <p:cNvPr id="17" name="Picture 2" descr="PRISMA Lab - Health">
            <a:extLst>
              <a:ext uri="{FF2B5EF4-FFF2-40B4-BE49-F238E27FC236}">
                <a16:creationId xmlns:a16="http://schemas.microsoft.com/office/drawing/2014/main" id="{F4294AD7-0D02-9975-3BC5-937B6F3D8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6" b="20064"/>
          <a:stretch/>
        </p:blipFill>
        <p:spPr bwMode="auto">
          <a:xfrm>
            <a:off x="4191434" y="6040735"/>
            <a:ext cx="1331912" cy="8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444E4AFA-0CFD-BF2F-303C-27A0CD94016F}"/>
              </a:ext>
            </a:extLst>
          </p:cNvPr>
          <p:cNvGrpSpPr/>
          <p:nvPr/>
        </p:nvGrpSpPr>
        <p:grpSpPr>
          <a:xfrm>
            <a:off x="7975496" y="5600783"/>
            <a:ext cx="923651" cy="1261679"/>
            <a:chOff x="3474510" y="2896038"/>
            <a:chExt cx="1143089" cy="1728249"/>
          </a:xfrm>
        </p:grpSpPr>
        <p:pic>
          <p:nvPicPr>
            <p:cNvPr id="19" name="Picture 8" descr="Kalimajari – Moto situs Anda bisa diletakkan di sini">
              <a:extLst>
                <a:ext uri="{FF2B5EF4-FFF2-40B4-BE49-F238E27FC236}">
                  <a16:creationId xmlns:a16="http://schemas.microsoft.com/office/drawing/2014/main" id="{906A79BC-80A5-B87C-F5FB-C4ECA3A112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2" t="5476" r="35663" b="34241"/>
            <a:stretch/>
          </p:blipFill>
          <p:spPr bwMode="auto">
            <a:xfrm>
              <a:off x="3485615" y="2896038"/>
              <a:ext cx="1120878" cy="109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0784FD6-2EFC-51AA-7605-B15582C3C3A4}"/>
                </a:ext>
              </a:extLst>
            </p:cNvPr>
            <p:cNvSpPr txBox="1"/>
            <p:nvPr/>
          </p:nvSpPr>
          <p:spPr>
            <a:xfrm>
              <a:off x="3474510" y="3991898"/>
              <a:ext cx="1143089" cy="632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RGV FAO</a:t>
              </a:r>
            </a:p>
            <a:p>
              <a:pPr algn="ctr"/>
              <a:r>
                <a:rPr lang="it-IT" sz="1200" b="1" dirty="0">
                  <a:solidFill>
                    <a:schemeClr val="accent1">
                      <a:lumMod val="50000"/>
                    </a:schemeClr>
                  </a:solidFill>
                </a:rPr>
                <a:t> 2022-2025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8"/>
          <p:cNvGrpSpPr>
            <a:grpSpLocks/>
          </p:cNvGrpSpPr>
          <p:nvPr/>
        </p:nvGrpSpPr>
        <p:grpSpPr bwMode="auto">
          <a:xfrm>
            <a:off x="942115" y="1167647"/>
            <a:ext cx="2430065" cy="1821656"/>
            <a:chOff x="658" y="164"/>
            <a:chExt cx="2041" cy="1530"/>
          </a:xfrm>
        </p:grpSpPr>
        <p:pic>
          <p:nvPicPr>
            <p:cNvPr id="3" name="Picture 3" descr="Abat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8" y="164"/>
              <a:ext cx="2041" cy="15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4526" name="Text Box 4"/>
            <p:cNvSpPr txBox="1">
              <a:spLocks noChangeArrowheads="1"/>
            </p:cNvSpPr>
            <p:nvPr/>
          </p:nvSpPr>
          <p:spPr bwMode="auto">
            <a:xfrm>
              <a:off x="1601" y="1488"/>
              <a:ext cx="100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Pero ‘Abate Fetél’</a:t>
              </a:r>
            </a:p>
          </p:txBody>
        </p:sp>
      </p:grpSp>
      <p:pic>
        <p:nvPicPr>
          <p:cNvPr id="8" name="Picture 7" descr="Germogli da segmenti nodali,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1438" y="3388199"/>
            <a:ext cx="1524000" cy="2270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4517" name="Text Box 10"/>
          <p:cNvSpPr txBox="1">
            <a:spLocks noChangeArrowheads="1"/>
          </p:cNvSpPr>
          <p:nvPr/>
        </p:nvSpPr>
        <p:spPr bwMode="auto">
          <a:xfrm>
            <a:off x="1174187" y="5537471"/>
            <a:ext cx="98296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b="1" i="1">
                <a:latin typeface="Comic Sans MS" panose="030F0702030302020204" pitchFamily="66" charset="0"/>
              </a:rPr>
              <a:t>Citrus sinensis</a:t>
            </a:r>
          </a:p>
        </p:txBody>
      </p:sp>
      <p:pic>
        <p:nvPicPr>
          <p:cNvPr id="10" name="Picture 12" descr="DSCN06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897"/>
          <a:stretch>
            <a:fillRect/>
          </a:stretch>
        </p:blipFill>
        <p:spPr bwMode="auto">
          <a:xfrm>
            <a:off x="2833140" y="3377767"/>
            <a:ext cx="2755106" cy="2268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4519" name="Text Box 13"/>
          <p:cNvSpPr txBox="1">
            <a:spLocks noChangeArrowheads="1"/>
          </p:cNvSpPr>
          <p:nvPr/>
        </p:nvSpPr>
        <p:spPr bwMode="auto">
          <a:xfrm>
            <a:off x="3280403" y="5537471"/>
            <a:ext cx="122341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b="1">
                <a:latin typeface="Comic Sans MS" panose="030F0702030302020204" pitchFamily="66" charset="0"/>
              </a:rPr>
              <a:t>Portinnesti di melo</a:t>
            </a:r>
          </a:p>
        </p:txBody>
      </p:sp>
      <p:sp>
        <p:nvSpPr>
          <p:cNvPr id="64520" name="Text Box 15"/>
          <p:cNvSpPr txBox="1">
            <a:spLocks noChangeArrowheads="1"/>
          </p:cNvSpPr>
          <p:nvPr/>
        </p:nvSpPr>
        <p:spPr bwMode="auto">
          <a:xfrm>
            <a:off x="1180812" y="440629"/>
            <a:ext cx="36824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 b="1" u="sng" dirty="0">
                <a:solidFill>
                  <a:schemeClr val="tx2"/>
                </a:solidFill>
                <a:latin typeface="Merriweather" panose="00000500000000000000" pitchFamily="2" charset="0"/>
              </a:rPr>
              <a:t>Introduzione e propagazione </a:t>
            </a:r>
            <a:r>
              <a:rPr lang="it-IT" altLang="it-IT" sz="1500" b="1" i="1" u="sng" dirty="0">
                <a:solidFill>
                  <a:schemeClr val="tx2"/>
                </a:solidFill>
                <a:latin typeface="Merriweather" panose="00000500000000000000" pitchFamily="2" charset="0"/>
              </a:rPr>
              <a:t>in vitro</a:t>
            </a:r>
            <a:endParaRPr lang="it-IT" altLang="it-IT" sz="1500" b="1" u="sng" dirty="0">
              <a:solidFill>
                <a:schemeClr val="tx2"/>
              </a:solidFill>
              <a:latin typeface="Merriweather" panose="00000500000000000000" pitchFamily="2" charset="0"/>
            </a:endParaRPr>
          </a:p>
        </p:txBody>
      </p:sp>
      <p:sp>
        <p:nvSpPr>
          <p:cNvPr id="64522" name="Text Box 17"/>
          <p:cNvSpPr txBox="1">
            <a:spLocks noChangeArrowheads="1"/>
          </p:cNvSpPr>
          <p:nvPr/>
        </p:nvSpPr>
        <p:spPr bwMode="auto">
          <a:xfrm>
            <a:off x="6940865" y="5604702"/>
            <a:ext cx="9589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b="1" dirty="0">
                <a:latin typeface="Comic Sans MS" panose="030F0702030302020204" pitchFamily="66" charset="0"/>
              </a:rPr>
              <a:t>Olivo ‘Leccino’</a:t>
            </a:r>
          </a:p>
        </p:txBody>
      </p:sp>
      <p:pic>
        <p:nvPicPr>
          <p:cNvPr id="2" name="Picture 3" descr="Gf molt part1">
            <a:extLst>
              <a:ext uri="{FF2B5EF4-FFF2-40B4-BE49-F238E27FC236}">
                <a16:creationId xmlns:a16="http://schemas.microsoft.com/office/drawing/2014/main" id="{039D9326-4DBA-B794-E406-ED196C27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592" y="1089286"/>
            <a:ext cx="2359324" cy="17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 descr="Immagine che contiene Barattolo di vetro, Contenitori per alimenti, Conserve, interno&#10;&#10;Descrizione generata automaticamente">
            <a:extLst>
              <a:ext uri="{FF2B5EF4-FFF2-40B4-BE49-F238E27FC236}">
                <a16:creationId xmlns:a16="http://schemas.microsoft.com/office/drawing/2014/main" id="{E143488E-AE1E-217D-60D9-8204B6470F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7" r="16927"/>
          <a:stretch/>
        </p:blipFill>
        <p:spPr>
          <a:xfrm>
            <a:off x="5964971" y="3377767"/>
            <a:ext cx="2617570" cy="2226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BDCC35-EA6D-980E-041B-505C3ACDE1B0}"/>
              </a:ext>
            </a:extLst>
          </p:cNvPr>
          <p:cNvSpPr txBox="1"/>
          <p:nvPr/>
        </p:nvSpPr>
        <p:spPr>
          <a:xfrm>
            <a:off x="161781" y="119104"/>
            <a:ext cx="370967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it-IT" b="1" dirty="0">
                <a:latin typeface="Merriweather" panose="00000500000000000000" pitchFamily="2" charset="0"/>
              </a:rPr>
              <a:t>Temporary immersion system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929BCE-35C3-C443-65F2-1C15CA5C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b="6233"/>
          <a:stretch/>
        </p:blipFill>
        <p:spPr>
          <a:xfrm>
            <a:off x="3420984" y="515367"/>
            <a:ext cx="1514831" cy="217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general view of the containers3">
            <a:extLst>
              <a:ext uri="{FF2B5EF4-FFF2-40B4-BE49-F238E27FC236}">
                <a16:creationId xmlns:a16="http://schemas.microsoft.com/office/drawing/2014/main" id="{0B281E01-C514-9126-4226-85C294EE9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2" b="20996"/>
          <a:stretch>
            <a:fillRect/>
          </a:stretch>
        </p:blipFill>
        <p:spPr bwMode="auto">
          <a:xfrm>
            <a:off x="370228" y="817476"/>
            <a:ext cx="3017101" cy="147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F:\PEMP 2017\Setis-1.JPG">
            <a:extLst>
              <a:ext uri="{FF2B5EF4-FFF2-40B4-BE49-F238E27FC236}">
                <a16:creationId xmlns:a16="http://schemas.microsoft.com/office/drawing/2014/main" id="{47B0AF7A-7565-6696-2D69-32B83E2BE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66" y="418155"/>
            <a:ext cx="2290430" cy="128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239AE44-0CA4-2A10-8466-1A750403E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" y="4568451"/>
            <a:ext cx="3415940" cy="1977075"/>
          </a:xfrm>
          <a:prstGeom prst="rect">
            <a:avLst/>
          </a:prstGeom>
        </p:spPr>
      </p:pic>
      <p:pic>
        <p:nvPicPr>
          <p:cNvPr id="13" name="Picture 2" descr="Duchefa%20SETIS%201">
            <a:extLst>
              <a:ext uri="{FF2B5EF4-FFF2-40B4-BE49-F238E27FC236}">
                <a16:creationId xmlns:a16="http://schemas.microsoft.com/office/drawing/2014/main" id="{3C9D2816-6E20-C9E3-476A-BE3EDCA41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0252" y="1737935"/>
            <a:ext cx="2219657" cy="157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 descr="Immagine che contiene pianta, verde, interni, sedendo&#10;&#10;Descrizione generata automaticamente">
            <a:extLst>
              <a:ext uri="{FF2B5EF4-FFF2-40B4-BE49-F238E27FC236}">
                <a16:creationId xmlns:a16="http://schemas.microsoft.com/office/drawing/2014/main" id="{9DAC073A-9757-985C-DC62-17FBE2CCB4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9" y="3431188"/>
            <a:ext cx="1638344" cy="1228758"/>
          </a:xfrm>
          <a:prstGeom prst="rect">
            <a:avLst/>
          </a:prstGeom>
          <a:ln w="28575">
            <a:solidFill>
              <a:srgbClr val="90C226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D43CF67F-2D8C-E9DB-8E1D-FDFD8E1DDA07}"/>
              </a:ext>
            </a:extLst>
          </p:cNvPr>
          <p:cNvGrpSpPr/>
          <p:nvPr/>
        </p:nvGrpSpPr>
        <p:grpSpPr>
          <a:xfrm>
            <a:off x="2477854" y="3016961"/>
            <a:ext cx="1638344" cy="1307205"/>
            <a:chOff x="2330807" y="2809984"/>
            <a:chExt cx="1638345" cy="1400752"/>
          </a:xfrm>
        </p:grpSpPr>
        <p:pic>
          <p:nvPicPr>
            <p:cNvPr id="3" name="Immagine 2" descr="Immagine che contiene pianta, verde, cibo, sedendo&#10;&#10;Descrizione generata automaticamente">
              <a:extLst>
                <a:ext uri="{FF2B5EF4-FFF2-40B4-BE49-F238E27FC236}">
                  <a16:creationId xmlns:a16="http://schemas.microsoft.com/office/drawing/2014/main" id="{769E7672-AF05-FDEA-7DF6-856622E94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808" y="2825356"/>
              <a:ext cx="1638344" cy="138538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Fumetto 3 5">
              <a:extLst>
                <a:ext uri="{FF2B5EF4-FFF2-40B4-BE49-F238E27FC236}">
                  <a16:creationId xmlns:a16="http://schemas.microsoft.com/office/drawing/2014/main" id="{153F3224-76DE-6FBD-A1D9-1E09269B91B8}"/>
                </a:ext>
              </a:extLst>
            </p:cNvPr>
            <p:cNvSpPr/>
            <p:nvPr/>
          </p:nvSpPr>
          <p:spPr>
            <a:xfrm>
              <a:off x="2330807" y="2809984"/>
              <a:ext cx="1638344" cy="1368064"/>
            </a:xfrm>
            <a:prstGeom prst="wedgeEllipseCallout">
              <a:avLst>
                <a:gd name="adj1" fmla="val -91012"/>
                <a:gd name="adj2" fmla="val 46889"/>
              </a:avLst>
            </a:prstGeom>
            <a:noFill/>
            <a:ln w="38100">
              <a:solidFill>
                <a:srgbClr val="90C2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it-IT" sz="1350">
                <a:solidFill>
                  <a:prstClr val="white"/>
                </a:solidFill>
                <a:latin typeface="Trebuchet MS" panose="020B0603020202020204"/>
              </a:endParaRPr>
            </a:p>
          </p:txBody>
        </p:sp>
      </p:grpSp>
      <p:pic>
        <p:nvPicPr>
          <p:cNvPr id="8" name="Picture 4" descr="C:\Users\Maurizio\Desktop\ElecTIS\IMG_2033.JPG">
            <a:extLst>
              <a:ext uri="{FF2B5EF4-FFF2-40B4-BE49-F238E27FC236}">
                <a16:creationId xmlns:a16="http://schemas.microsoft.com/office/drawing/2014/main" id="{FC116461-6BD3-C66B-F1B9-ACD40A469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22636" t="7210" r="6669" b="7809"/>
          <a:stretch/>
        </p:blipFill>
        <p:spPr bwMode="auto">
          <a:xfrm>
            <a:off x="6445956" y="3938499"/>
            <a:ext cx="2335607" cy="1871798"/>
          </a:xfrm>
          <a:prstGeom prst="rect">
            <a:avLst/>
          </a:prstGeom>
          <a:noFill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1765D1-CA39-A8A1-864A-38443FF704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9690"/>
          <a:stretch/>
        </p:blipFill>
        <p:spPr>
          <a:xfrm>
            <a:off x="3633149" y="4821759"/>
            <a:ext cx="2107103" cy="197707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0A1F12-B5DB-4F69-0282-892FB134D49D}"/>
              </a:ext>
            </a:extLst>
          </p:cNvPr>
          <p:cNvSpPr txBox="1"/>
          <p:nvPr/>
        </p:nvSpPr>
        <p:spPr>
          <a:xfrm>
            <a:off x="1754345" y="2308150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Merriweather" panose="00000500000000000000" pitchFamily="2" charset="0"/>
              </a:rPr>
              <a:t>RITA</a:t>
            </a:r>
            <a:r>
              <a:rPr lang="it-IT" sz="1400" b="1" dirty="0">
                <a:latin typeface="Merriweather" panose="00000500000000000000" pitchFamily="2" charset="0"/>
              </a:rPr>
              <a:t> system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4AE04E3-3A9D-E412-0B81-58481DA96AF3}"/>
              </a:ext>
            </a:extLst>
          </p:cNvPr>
          <p:cNvSpPr txBox="1"/>
          <p:nvPr/>
        </p:nvSpPr>
        <p:spPr>
          <a:xfrm>
            <a:off x="7959909" y="1567867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Merriweather" panose="00000500000000000000" pitchFamily="2" charset="0"/>
              </a:rPr>
              <a:t>SETIS</a:t>
            </a:r>
            <a:endParaRPr lang="it-IT" sz="1400" b="1" dirty="0">
              <a:latin typeface="Merriweather" panose="00000500000000000000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D482FD5-B565-2D86-1DB5-4103AF928CEB}"/>
              </a:ext>
            </a:extLst>
          </p:cNvPr>
          <p:cNvSpPr txBox="1"/>
          <p:nvPr/>
        </p:nvSpPr>
        <p:spPr>
          <a:xfrm>
            <a:off x="3633149" y="4409815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Merriweather" panose="00000500000000000000" pitchFamily="2" charset="0"/>
              </a:rPr>
              <a:t>PLANTFORM</a:t>
            </a:r>
            <a:endParaRPr lang="it-IT" sz="1400" b="1" dirty="0">
              <a:latin typeface="Merriweather" panose="00000500000000000000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0426F81-E0BF-90A0-3DEB-25DD7D15C3CB}"/>
              </a:ext>
            </a:extLst>
          </p:cNvPr>
          <p:cNvSpPr txBox="1"/>
          <p:nvPr/>
        </p:nvSpPr>
        <p:spPr>
          <a:xfrm>
            <a:off x="7439490" y="5843969"/>
            <a:ext cx="104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latin typeface="Merriweather" panose="00000500000000000000" pitchFamily="2" charset="0"/>
              </a:rPr>
              <a:t>ElecTIS</a:t>
            </a:r>
            <a:r>
              <a:rPr lang="it-IT" sz="1200" b="1" dirty="0">
                <a:latin typeface="Merriweather" panose="00000500000000000000" pitchFamily="2" charset="0"/>
              </a:rPr>
              <a:t> </a:t>
            </a:r>
          </a:p>
          <a:p>
            <a:pPr algn="ctr"/>
            <a:r>
              <a:rPr lang="it-IT" sz="1200" b="1" i="1" dirty="0">
                <a:latin typeface="Merriweather" panose="00000500000000000000" pitchFamily="2" charset="0"/>
              </a:rPr>
              <a:t>prototipo</a:t>
            </a:r>
            <a:endParaRPr lang="it-IT" sz="1400" b="1" i="1" dirty="0">
              <a:latin typeface="Merriweathe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086D8CC1-70D5-A71B-8D6C-2C5FF1228BD8}"/>
              </a:ext>
            </a:extLst>
          </p:cNvPr>
          <p:cNvGrpSpPr/>
          <p:nvPr/>
        </p:nvGrpSpPr>
        <p:grpSpPr>
          <a:xfrm>
            <a:off x="527072" y="90989"/>
            <a:ext cx="4558949" cy="3496038"/>
            <a:chOff x="1543050" y="351752"/>
            <a:chExt cx="6665583" cy="5426236"/>
          </a:xfrm>
        </p:grpSpPr>
        <p:pic>
          <p:nvPicPr>
            <p:cNvPr id="4" name="Picture 1026" descr="DSCN0684"/>
            <p:cNvPicPr>
              <a:picLocks noChangeAspect="1" noChangeArrowheads="1"/>
            </p:cNvPicPr>
            <p:nvPr/>
          </p:nvPicPr>
          <p:blipFill>
            <a:blip r:embed="rId2" cstate="print"/>
            <a:srcRect l="28236" t="12152" r="7567" b="16673"/>
            <a:stretch>
              <a:fillRect/>
            </a:stretch>
          </p:blipFill>
          <p:spPr bwMode="auto">
            <a:xfrm>
              <a:off x="1543050" y="1371600"/>
              <a:ext cx="1543050" cy="1282304"/>
            </a:xfrm>
            <a:prstGeom prst="rect">
              <a:avLst/>
            </a:prstGeom>
            <a:noFill/>
          </p:spPr>
        </p:pic>
        <p:pic>
          <p:nvPicPr>
            <p:cNvPr id="5" name="Picture 1027" descr="Aspirazione goccia, 1b"/>
            <p:cNvPicPr>
              <a:picLocks noChangeAspect="1" noChangeArrowheads="1"/>
            </p:cNvPicPr>
            <p:nvPr/>
          </p:nvPicPr>
          <p:blipFill>
            <a:blip r:embed="rId3" cstate="print"/>
            <a:srcRect l="13333" t="8420" r="13333"/>
            <a:stretch>
              <a:fillRect/>
            </a:stretch>
          </p:blipFill>
          <p:spPr bwMode="auto">
            <a:xfrm>
              <a:off x="3543300" y="1314451"/>
              <a:ext cx="1257300" cy="1318022"/>
            </a:xfrm>
            <a:prstGeom prst="rect">
              <a:avLst/>
            </a:prstGeom>
            <a:noFill/>
          </p:spPr>
        </p:pic>
        <p:pic>
          <p:nvPicPr>
            <p:cNvPr id="6" name="Picture 1028" descr="Goccia in caduta, 2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12000"/>
            </a:blip>
            <a:srcRect l="14688" t="8513" r="24915" b="16560"/>
            <a:stretch>
              <a:fillRect/>
            </a:stretch>
          </p:blipFill>
          <p:spPr bwMode="auto">
            <a:xfrm>
              <a:off x="5344123" y="1468532"/>
              <a:ext cx="1485901" cy="1303735"/>
            </a:xfrm>
            <a:prstGeom prst="rect">
              <a:avLst/>
            </a:prstGeom>
            <a:noFill/>
          </p:spPr>
        </p:pic>
        <p:pic>
          <p:nvPicPr>
            <p:cNvPr id="7" name="Picture 1029" descr="Indurimento synseeds, 2a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54000"/>
            </a:blip>
            <a:srcRect l="5522" t="11276" r="8408" b="5621"/>
            <a:stretch>
              <a:fillRect/>
            </a:stretch>
          </p:blipFill>
          <p:spPr bwMode="auto">
            <a:xfrm>
              <a:off x="4694960" y="3685340"/>
              <a:ext cx="1600200" cy="1183481"/>
            </a:xfrm>
            <a:prstGeom prst="rect">
              <a:avLst/>
            </a:prstGeom>
            <a:noFill/>
          </p:spPr>
        </p:pic>
        <p:pic>
          <p:nvPicPr>
            <p:cNvPr id="8" name="Picture 1030" descr="Synseeds, 4a"/>
            <p:cNvPicPr>
              <a:picLocks noChangeAspect="1" noChangeArrowheads="1"/>
            </p:cNvPicPr>
            <p:nvPr/>
          </p:nvPicPr>
          <p:blipFill>
            <a:blip r:embed="rId6" cstate="print">
              <a:lum contrast="6000"/>
            </a:blip>
            <a:srcRect l="22777" t="31686" r="27660" b="21033"/>
            <a:stretch>
              <a:fillRect/>
            </a:stretch>
          </p:blipFill>
          <p:spPr bwMode="auto">
            <a:xfrm>
              <a:off x="1889264" y="3842586"/>
              <a:ext cx="2082661" cy="1478019"/>
            </a:xfrm>
            <a:prstGeom prst="rect">
              <a:avLst/>
            </a:prstGeom>
            <a:noFill/>
          </p:spPr>
        </p:pic>
        <p:sp>
          <p:nvSpPr>
            <p:cNvPr id="12" name="AutoShape 1034"/>
            <p:cNvSpPr>
              <a:spLocks noChangeArrowheads="1"/>
            </p:cNvSpPr>
            <p:nvPr/>
          </p:nvSpPr>
          <p:spPr bwMode="auto">
            <a:xfrm>
              <a:off x="6466936" y="3113840"/>
              <a:ext cx="551260" cy="571499"/>
            </a:xfrm>
            <a:prstGeom prst="curvedLeftArrow">
              <a:avLst>
                <a:gd name="adj1" fmla="val 20734"/>
                <a:gd name="adj2" fmla="val 41469"/>
                <a:gd name="adj3" fmla="val 33333"/>
              </a:avLst>
            </a:pr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 sz="1500">
                <a:solidFill>
                  <a:srgbClr val="CC0000"/>
                </a:solidFill>
                <a:latin typeface="Merriweather" panose="00000500000000000000" pitchFamily="2" charset="0"/>
              </a:endParaRPr>
            </a:p>
          </p:txBody>
        </p:sp>
        <p:sp>
          <p:nvSpPr>
            <p:cNvPr id="14" name="Text Box 1036"/>
            <p:cNvSpPr txBox="1">
              <a:spLocks noChangeArrowheads="1"/>
            </p:cNvSpPr>
            <p:nvPr/>
          </p:nvSpPr>
          <p:spPr bwMode="auto">
            <a:xfrm>
              <a:off x="1783284" y="2686049"/>
              <a:ext cx="1111397" cy="533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  <a:spcAft>
                  <a:spcPct val="20000"/>
                </a:spcAft>
              </a:pPr>
              <a:r>
                <a:rPr lang="it-IT" altLang="it-IT" sz="900" b="1" dirty="0" err="1">
                  <a:latin typeface="Merriweather" panose="00000500000000000000" pitchFamily="2" charset="0"/>
                </a:rPr>
                <a:t>Explants</a:t>
              </a:r>
              <a:r>
                <a:rPr lang="it-IT" altLang="it-IT" sz="900" b="1" dirty="0">
                  <a:latin typeface="Merriweather" panose="00000500000000000000" pitchFamily="2" charset="0"/>
                </a:rPr>
                <a:t>: </a:t>
              </a:r>
            </a:p>
            <a:p>
              <a:pPr algn="ctr" eaLnBrk="0" hangingPunct="0">
                <a:lnSpc>
                  <a:spcPct val="80000"/>
                </a:lnSpc>
                <a:spcAft>
                  <a:spcPct val="20000"/>
                </a:spcAft>
              </a:pPr>
              <a:r>
                <a:rPr lang="it-IT" altLang="it-IT" sz="900" b="1" dirty="0" err="1">
                  <a:latin typeface="Merriweather" panose="00000500000000000000" pitchFamily="2" charset="0"/>
                </a:rPr>
                <a:t>shoot</a:t>
              </a:r>
              <a:r>
                <a:rPr lang="it-IT" altLang="it-IT" sz="900" b="1" dirty="0">
                  <a:latin typeface="Merriweather" panose="00000500000000000000" pitchFamily="2" charset="0"/>
                </a:rPr>
                <a:t> </a:t>
              </a:r>
              <a:r>
                <a:rPr lang="it-IT" altLang="it-IT" sz="900" b="1" dirty="0" err="1">
                  <a:latin typeface="Merriweather" panose="00000500000000000000" pitchFamily="2" charset="0"/>
                </a:rPr>
                <a:t>tips</a:t>
              </a:r>
              <a:endParaRPr lang="it-IT" altLang="it-IT" sz="900" b="1" dirty="0">
                <a:latin typeface="Merriweather" panose="00000500000000000000" pitchFamily="2" charset="0"/>
              </a:endParaRPr>
            </a:p>
          </p:txBody>
        </p:sp>
        <p:sp>
          <p:nvSpPr>
            <p:cNvPr id="15" name="AutoShape 103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165874" y="2025255"/>
              <a:ext cx="269081" cy="269081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1350">
                <a:latin typeface="Merriweather" panose="00000500000000000000" pitchFamily="2" charset="0"/>
              </a:endParaRPr>
            </a:p>
          </p:txBody>
        </p:sp>
        <p:sp>
          <p:nvSpPr>
            <p:cNvPr id="16" name="AutoShape 1038"/>
            <p:cNvSpPr>
              <a:spLocks noChangeArrowheads="1"/>
            </p:cNvSpPr>
            <p:nvPr/>
          </p:nvSpPr>
          <p:spPr bwMode="auto">
            <a:xfrm>
              <a:off x="4892278" y="2025255"/>
              <a:ext cx="270272" cy="269081"/>
            </a:xfrm>
            <a:prstGeom prst="rightArrow">
              <a:avLst>
                <a:gd name="adj1" fmla="val 50000"/>
                <a:gd name="adj2" fmla="val 25111"/>
              </a:avLst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1350">
                <a:latin typeface="Merriweather" panose="00000500000000000000" pitchFamily="2" charset="0"/>
              </a:endParaRPr>
            </a:p>
          </p:txBody>
        </p:sp>
        <p:sp>
          <p:nvSpPr>
            <p:cNvPr id="21" name="Text Box 1043"/>
            <p:cNvSpPr txBox="1">
              <a:spLocks noChangeArrowheads="1"/>
            </p:cNvSpPr>
            <p:nvPr/>
          </p:nvSpPr>
          <p:spPr bwMode="auto">
            <a:xfrm>
              <a:off x="6407333" y="4044979"/>
              <a:ext cx="1328589" cy="49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it-IT" altLang="it-IT" sz="900" b="1" dirty="0" err="1">
                  <a:latin typeface="Merriweather" panose="00000500000000000000" pitchFamily="2" charset="0"/>
                </a:rPr>
                <a:t>Hardening</a:t>
              </a:r>
              <a:r>
                <a:rPr lang="it-IT" altLang="it-IT" sz="900" b="1" dirty="0">
                  <a:latin typeface="Merriweather" panose="00000500000000000000" pitchFamily="2" charset="0"/>
                </a:rPr>
                <a:t>  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it-IT" altLang="it-IT" sz="900" b="1" dirty="0">
                  <a:latin typeface="Merriweather" panose="00000500000000000000" pitchFamily="2" charset="0"/>
                </a:rPr>
                <a:t>20-30 min</a:t>
              </a:r>
              <a:endParaRPr lang="it-IT" sz="900" b="1" dirty="0">
                <a:latin typeface="Merriweather" panose="00000500000000000000" pitchFamily="2" charset="0"/>
              </a:endParaRPr>
            </a:p>
          </p:txBody>
        </p:sp>
        <p:sp>
          <p:nvSpPr>
            <p:cNvPr id="23" name="Text Box 1045"/>
            <p:cNvSpPr txBox="1">
              <a:spLocks noChangeArrowheads="1"/>
            </p:cNvSpPr>
            <p:nvPr/>
          </p:nvSpPr>
          <p:spPr bwMode="auto">
            <a:xfrm>
              <a:off x="2267759" y="5383882"/>
              <a:ext cx="1694987" cy="39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050" b="1" dirty="0" err="1">
                  <a:latin typeface="Merriweather" panose="00000500000000000000" pitchFamily="2" charset="0"/>
                </a:rPr>
                <a:t>Synthetic</a:t>
              </a:r>
              <a:r>
                <a:rPr lang="it-IT" sz="1050" b="1" dirty="0">
                  <a:latin typeface="Merriweather" panose="00000500000000000000" pitchFamily="2" charset="0"/>
                </a:rPr>
                <a:t> </a:t>
              </a:r>
              <a:r>
                <a:rPr lang="it-IT" sz="1050" b="1" dirty="0" err="1">
                  <a:latin typeface="Merriweather" panose="00000500000000000000" pitchFamily="2" charset="0"/>
                </a:rPr>
                <a:t>seed</a:t>
              </a:r>
              <a:endParaRPr lang="it-IT" sz="1050" b="1" dirty="0">
                <a:latin typeface="Merriweather" panose="00000500000000000000" pitchFamily="2" charset="0"/>
              </a:endParaRP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3394676" y="2717866"/>
              <a:ext cx="1542644" cy="533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  <a:spcAft>
                  <a:spcPct val="20000"/>
                </a:spcAft>
              </a:pPr>
              <a:r>
                <a:rPr lang="it-IT" altLang="it-IT" sz="900" b="1" dirty="0" err="1">
                  <a:latin typeface="Merriweather" panose="00000500000000000000" pitchFamily="2" charset="0"/>
                </a:rPr>
                <a:t>Explants</a:t>
              </a:r>
              <a:r>
                <a:rPr lang="it-IT" altLang="it-IT" sz="900" b="1" dirty="0">
                  <a:latin typeface="Merriweather" panose="00000500000000000000" pitchFamily="2" charset="0"/>
                </a:rPr>
                <a:t> in 3%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it-IT" altLang="it-IT" sz="900" b="1" dirty="0">
                  <a:latin typeface="Merriweather" panose="00000500000000000000" pitchFamily="2" charset="0"/>
                </a:rPr>
                <a:t>di Na-alginate</a:t>
              </a: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6608434" y="1789068"/>
              <a:ext cx="1600199" cy="7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  <a:spcAft>
                  <a:spcPct val="20000"/>
                </a:spcAft>
              </a:pPr>
              <a:r>
                <a:rPr lang="it-IT" altLang="it-IT" sz="900" b="1" dirty="0" err="1">
                  <a:latin typeface="Merriweather" panose="00000500000000000000" pitchFamily="2" charset="0"/>
                </a:rPr>
                <a:t>drop+explant</a:t>
              </a:r>
              <a:endParaRPr lang="it-IT" altLang="it-IT" sz="900" b="1" dirty="0">
                <a:latin typeface="Merriweather" panose="00000500000000000000" pitchFamily="2" charset="0"/>
              </a:endParaRPr>
            </a:p>
            <a:p>
              <a:pPr algn="ctr" eaLnBrk="0" hangingPunct="0">
                <a:lnSpc>
                  <a:spcPct val="80000"/>
                </a:lnSpc>
                <a:spcAft>
                  <a:spcPct val="30000"/>
                </a:spcAft>
              </a:pPr>
              <a:r>
                <a:rPr lang="it-IT" altLang="it-IT" sz="900" b="1" dirty="0">
                  <a:latin typeface="Merriweather" panose="00000500000000000000" pitchFamily="2" charset="0"/>
                </a:rPr>
                <a:t>in CaCl</a:t>
              </a:r>
              <a:r>
                <a:rPr lang="it-IT" altLang="it-IT" sz="900" b="1" baseline="-25000" dirty="0">
                  <a:latin typeface="Merriweather" panose="00000500000000000000" pitchFamily="2" charset="0"/>
                </a:rPr>
                <a:t>2</a:t>
              </a:r>
            </a:p>
            <a:p>
              <a:pPr algn="ctr" eaLnBrk="0" hangingPunct="0">
                <a:lnSpc>
                  <a:spcPct val="80000"/>
                </a:lnSpc>
                <a:spcAft>
                  <a:spcPct val="30000"/>
                </a:spcAft>
              </a:pPr>
              <a:endParaRPr lang="it-IT" altLang="it-IT" sz="900" b="1" dirty="0">
                <a:latin typeface="Merriweather" panose="00000500000000000000" pitchFamily="2" charset="0"/>
              </a:endParaRP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2097607" y="351752"/>
              <a:ext cx="2998100" cy="597129"/>
            </a:xfrm>
            <a:prstGeom prst="rect">
              <a:avLst/>
            </a:prstGeom>
            <a:gradFill rotWithShape="1">
              <a:gsLst>
                <a:gs pos="0">
                  <a:srgbClr val="669900">
                    <a:alpha val="75000"/>
                  </a:srgbClr>
                </a:gs>
                <a:gs pos="50000">
                  <a:srgbClr val="669900">
                    <a:gamma/>
                    <a:tint val="72941"/>
                    <a:invGamma/>
                    <a:alpha val="35001"/>
                  </a:srgbClr>
                </a:gs>
                <a:gs pos="100000">
                  <a:srgbClr val="669900">
                    <a:alpha val="75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tr-TR" altLang="it-IT" sz="1900" dirty="0">
                  <a:solidFill>
                    <a:srgbClr val="C00000"/>
                  </a:solidFill>
                  <a:latin typeface="Merriweather" panose="00000500000000000000" pitchFamily="2" charset="0"/>
                </a:rPr>
                <a:t>Synthetic seeds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4CC9F2-E647-0653-A053-191620C1F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6607" r="56251" b="8905"/>
          <a:stretch/>
        </p:blipFill>
        <p:spPr bwMode="auto">
          <a:xfrm rot="5400000">
            <a:off x="7262058" y="344927"/>
            <a:ext cx="1272983" cy="184392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5">
            <a:extLst>
              <a:ext uri="{FF2B5EF4-FFF2-40B4-BE49-F238E27FC236}">
                <a16:creationId xmlns:a16="http://schemas.microsoft.com/office/drawing/2014/main" id="{584828C2-ECB1-9F33-0B4E-7AE8F19BBFE3}"/>
              </a:ext>
            </a:extLst>
          </p:cNvPr>
          <p:cNvGrpSpPr>
            <a:grpSpLocks/>
          </p:cNvGrpSpPr>
          <p:nvPr/>
        </p:nvGrpSpPr>
        <p:grpSpPr bwMode="auto">
          <a:xfrm>
            <a:off x="2845095" y="2555505"/>
            <a:ext cx="5644974" cy="3250405"/>
            <a:chOff x="612" y="890"/>
            <a:chExt cx="4763" cy="2982"/>
          </a:xfrm>
        </p:grpSpPr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id="{2516EC15-A273-9F02-B591-994894C39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8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5" t="12192" r="29633" b="31689"/>
            <a:stretch>
              <a:fillRect/>
            </a:stretch>
          </p:blipFill>
          <p:spPr bwMode="auto">
            <a:xfrm>
              <a:off x="3560" y="890"/>
              <a:ext cx="1815" cy="2087"/>
            </a:xfrm>
            <a:prstGeom prst="rect">
              <a:avLst/>
            </a:prstGeom>
            <a:solidFill>
              <a:srgbClr val="008000"/>
            </a:solidFill>
            <a:ln w="12700">
              <a:solidFill>
                <a:srgbClr val="F20051"/>
              </a:solidFill>
              <a:miter lim="800000"/>
              <a:headEnd/>
              <a:tailEnd/>
            </a:ln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8ABA6EE2-0565-90C4-1CE8-5A8D54BDC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6" t="4156" r="16519" b="23747"/>
            <a:stretch>
              <a:fillRect/>
            </a:stretch>
          </p:blipFill>
          <p:spPr bwMode="auto">
            <a:xfrm>
              <a:off x="612" y="2251"/>
              <a:ext cx="1587" cy="1621"/>
            </a:xfrm>
            <a:prstGeom prst="rect">
              <a:avLst/>
            </a:prstGeom>
            <a:noFill/>
            <a:ln w="9525">
              <a:solidFill>
                <a:srgbClr val="F200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A2123536-E40A-698C-F54B-2493D2117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7" t="19437" r="33426" b="22342"/>
            <a:stretch>
              <a:fillRect/>
            </a:stretch>
          </p:blipFill>
          <p:spPr bwMode="auto">
            <a:xfrm>
              <a:off x="2064" y="1525"/>
              <a:ext cx="1633" cy="1905"/>
            </a:xfrm>
            <a:prstGeom prst="rect">
              <a:avLst/>
            </a:prstGeom>
            <a:noFill/>
            <a:ln w="9525">
              <a:solidFill>
                <a:srgbClr val="F2005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" descr="Fig XXXII">
            <a:extLst>
              <a:ext uri="{FF2B5EF4-FFF2-40B4-BE49-F238E27FC236}">
                <a16:creationId xmlns:a16="http://schemas.microsoft.com/office/drawing/2014/main" id="{5FDE59E3-0048-9670-F7FF-5370991C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66338" y="296036"/>
            <a:ext cx="1244203" cy="160734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1" name="CasellaDiTesto 30"/>
          <p:cNvSpPr txBox="1"/>
          <p:nvPr/>
        </p:nvSpPr>
        <p:spPr>
          <a:xfrm>
            <a:off x="5356363" y="6109521"/>
            <a:ext cx="8242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latin typeface="Merriweather" panose="00000500000000000000" pitchFamily="2" charset="0"/>
              </a:rPr>
              <a:t>In  vivo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13"/>
          <a:srcRect l="22317" t="12281" r="9223" b="10526"/>
          <a:stretch/>
        </p:blipFill>
        <p:spPr>
          <a:xfrm>
            <a:off x="6417589" y="4984246"/>
            <a:ext cx="2072480" cy="17526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3" name="Picture 13" descr="Frassino, callo e capsula, 2">
            <a:extLst>
              <a:ext uri="{FF2B5EF4-FFF2-40B4-BE49-F238E27FC236}">
                <a16:creationId xmlns:a16="http://schemas.microsoft.com/office/drawing/2014/main" id="{B2295888-4660-FB6D-8C86-4B3912120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6" y="4019839"/>
            <a:ext cx="1514505" cy="1928813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60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interno, lavandino, muro, Bancone&#10;&#10;Descrizione generata automaticamente">
            <a:extLst>
              <a:ext uri="{FF2B5EF4-FFF2-40B4-BE49-F238E27FC236}">
                <a16:creationId xmlns:a16="http://schemas.microsoft.com/office/drawing/2014/main" id="{877DF55A-FFCA-0B93-3200-B40ADC26C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6"/>
          <a:stretch/>
        </p:blipFill>
        <p:spPr>
          <a:xfrm>
            <a:off x="169333" y="100786"/>
            <a:ext cx="7981244" cy="46115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E63731-6D40-A541-C3A5-C67F65AC7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6399" y="1403208"/>
            <a:ext cx="6671658" cy="535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4E1EE5-22E1-C1C2-E4DD-19D3DCE0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8" r="16323" b="-2"/>
          <a:stretch/>
        </p:blipFill>
        <p:spPr>
          <a:xfrm>
            <a:off x="147548" y="166533"/>
            <a:ext cx="2857209" cy="6524936"/>
          </a:xfrm>
          <a:prstGeom prst="rect">
            <a:avLst/>
          </a:prstGeom>
        </p:spPr>
      </p:pic>
      <p:pic>
        <p:nvPicPr>
          <p:cNvPr id="11" name="Immagine 10" descr="Immagine che contiene interno, elettrodomestico da cucina, elettrodomestico, muro&#10;&#10;Descrizione generata automaticamente">
            <a:extLst>
              <a:ext uri="{FF2B5EF4-FFF2-40B4-BE49-F238E27FC236}">
                <a16:creationId xmlns:a16="http://schemas.microsoft.com/office/drawing/2014/main" id="{FFB6FF9A-6B6A-6C81-8B59-A5639F5B7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r="27393" b="-2"/>
          <a:stretch/>
        </p:blipFill>
        <p:spPr>
          <a:xfrm>
            <a:off x="3147372" y="166533"/>
            <a:ext cx="2848214" cy="65249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0E6B15A-3F98-3197-D011-3918A9A577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148" r="47340" b="-2"/>
          <a:stretch/>
        </p:blipFill>
        <p:spPr>
          <a:xfrm>
            <a:off x="6137509" y="166533"/>
            <a:ext cx="2867106" cy="3160653"/>
          </a:xfrm>
          <a:prstGeom prst="rect">
            <a:avLst/>
          </a:prstGeom>
        </p:spPr>
      </p:pic>
      <p:pic>
        <p:nvPicPr>
          <p:cNvPr id="13" name="Immagine 12" descr="Immagine che contiene interno, finestra, pianta, muro&#10;&#10;Descrizione generata automaticamente">
            <a:extLst>
              <a:ext uri="{FF2B5EF4-FFF2-40B4-BE49-F238E27FC236}">
                <a16:creationId xmlns:a16="http://schemas.microsoft.com/office/drawing/2014/main" id="{3846A509-6A8A-34B3-BCFA-FF1876185A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1"/>
          <a:stretch/>
        </p:blipFill>
        <p:spPr>
          <a:xfrm>
            <a:off x="6137509" y="3506741"/>
            <a:ext cx="2867106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30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A514B3-CDB3-3BDD-2C8D-4F680D872AF0}"/>
              </a:ext>
            </a:extLst>
          </p:cNvPr>
          <p:cNvSpPr txBox="1"/>
          <p:nvPr/>
        </p:nvSpPr>
        <p:spPr>
          <a:xfrm>
            <a:off x="-203200" y="214013"/>
            <a:ext cx="615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Merriweather" panose="00000500000000000000" pitchFamily="2" charset="0"/>
              </a:rPr>
              <a:t>Conservazione in vitro in crescita rallentata</a:t>
            </a:r>
          </a:p>
        </p:txBody>
      </p:sp>
      <p:pic>
        <p:nvPicPr>
          <p:cNvPr id="6" name="Picture 13" descr="DSCN2813">
            <a:extLst>
              <a:ext uri="{FF2B5EF4-FFF2-40B4-BE49-F238E27FC236}">
                <a16:creationId xmlns:a16="http://schemas.microsoft.com/office/drawing/2014/main" id="{870BB65A-2B31-6B81-BEDF-5E51392A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6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2" r="9259" b="11111"/>
          <a:stretch>
            <a:fillRect/>
          </a:stretch>
        </p:blipFill>
        <p:spPr bwMode="auto">
          <a:xfrm>
            <a:off x="4007115" y="1121996"/>
            <a:ext cx="1431565" cy="12270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DSCN2826">
            <a:extLst>
              <a:ext uri="{FF2B5EF4-FFF2-40B4-BE49-F238E27FC236}">
                <a16:creationId xmlns:a16="http://schemas.microsoft.com/office/drawing/2014/main" id="{501AD7E4-1652-5133-5F64-5F3A8AF6B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t="4849" r="14545" b="7878"/>
          <a:stretch>
            <a:fillRect/>
          </a:stretch>
        </p:blipFill>
        <p:spPr bwMode="auto">
          <a:xfrm>
            <a:off x="5630103" y="1100670"/>
            <a:ext cx="1192971" cy="12270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DSCN2822">
            <a:extLst>
              <a:ext uri="{FF2B5EF4-FFF2-40B4-BE49-F238E27FC236}">
                <a16:creationId xmlns:a16="http://schemas.microsoft.com/office/drawing/2014/main" id="{B968ADB3-5B1D-DC4D-BB42-95BF58C1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0" t="9381" r="5902" b="16086"/>
          <a:stretch>
            <a:fillRect/>
          </a:stretch>
        </p:blipFill>
        <p:spPr bwMode="auto">
          <a:xfrm>
            <a:off x="7004723" y="1105778"/>
            <a:ext cx="1922388" cy="122705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6">
            <a:extLst>
              <a:ext uri="{FF2B5EF4-FFF2-40B4-BE49-F238E27FC236}">
                <a16:creationId xmlns:a16="http://schemas.microsoft.com/office/drawing/2014/main" id="{5545E00F-F035-7807-8BD1-CA77841B1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195" y="627985"/>
            <a:ext cx="23429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000" b="1" dirty="0" err="1">
                <a:latin typeface="Merriweather" panose="00000500000000000000" pitchFamily="2" charset="0"/>
              </a:rPr>
              <a:t>Conservation</a:t>
            </a:r>
            <a:r>
              <a:rPr lang="it-IT" altLang="it-IT" sz="1000" b="1" dirty="0">
                <a:latin typeface="Merriweather" panose="00000500000000000000" pitchFamily="2" charset="0"/>
              </a:rPr>
              <a:t> </a:t>
            </a:r>
            <a:r>
              <a:rPr lang="it-IT" altLang="it-IT" sz="1000" b="1" dirty="0" err="1">
                <a:latin typeface="Merriweather" panose="00000500000000000000" pitchFamily="2" charset="0"/>
              </a:rPr>
              <a:t>at</a:t>
            </a:r>
            <a:r>
              <a:rPr lang="it-IT" altLang="it-IT" sz="1000" b="1" dirty="0">
                <a:latin typeface="Merriweather" panose="00000500000000000000" pitchFamily="2" charset="0"/>
              </a:rPr>
              <a:t> 4°C in the dark: 6 </a:t>
            </a:r>
            <a:r>
              <a:rPr lang="it-IT" altLang="it-IT" sz="1000" b="1" dirty="0" err="1">
                <a:latin typeface="Merriweather" panose="00000500000000000000" pitchFamily="2" charset="0"/>
              </a:rPr>
              <a:t>months</a:t>
            </a:r>
            <a:endParaRPr lang="it-IT" altLang="it-IT" sz="1000" b="1" dirty="0">
              <a:latin typeface="Merriweather" panose="00000500000000000000" pitchFamily="2" charset="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6C552700-1879-A488-06F9-5FF22C8C9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314" y="581818"/>
            <a:ext cx="1886496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200" b="1" dirty="0">
                <a:solidFill>
                  <a:srgbClr val="CC3300"/>
                </a:solidFill>
                <a:cs typeface="Arial" panose="020B0604020202020204" pitchFamily="34" charset="0"/>
              </a:rPr>
              <a:t>‘Rosa Sant’Antonio di Padova’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E808914-05B3-FD81-B38D-FB6BB8B3A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7115" y="3210643"/>
            <a:ext cx="4669775" cy="3436437"/>
          </a:xfrm>
          <a:prstGeom prst="rect">
            <a:avLst/>
          </a:prstGeom>
        </p:spPr>
      </p:pic>
      <p:pic>
        <p:nvPicPr>
          <p:cNvPr id="11" name="Immagine 10" descr="Immagine che contiene Elettrodomestico, interno, elettrodomestico da cucina, porta&#10;&#10;Descrizione generata automaticamente">
            <a:extLst>
              <a:ext uri="{FF2B5EF4-FFF2-40B4-BE49-F238E27FC236}">
                <a16:creationId xmlns:a16="http://schemas.microsoft.com/office/drawing/2014/main" id="{44F1AF8F-4C6F-6AA6-55E4-C400BCD4CE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r="4807"/>
          <a:stretch/>
        </p:blipFill>
        <p:spPr>
          <a:xfrm>
            <a:off x="216889" y="1396854"/>
            <a:ext cx="2977867" cy="5408442"/>
          </a:xfrm>
          <a:prstGeom prst="rect">
            <a:avLst/>
          </a:prstGeom>
        </p:spPr>
      </p:pic>
      <p:pic>
        <p:nvPicPr>
          <p:cNvPr id="14" name="Immagine 13" descr="Immagine che contiene testo, orologio, Orologio digitale, elettronica&#10;&#10;Descrizione generata automaticamente">
            <a:extLst>
              <a:ext uri="{FF2B5EF4-FFF2-40B4-BE49-F238E27FC236}">
                <a16:creationId xmlns:a16="http://schemas.microsoft.com/office/drawing/2014/main" id="{9C7004AC-1951-9078-566E-9BB6E396CA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54" y="949075"/>
            <a:ext cx="2646812" cy="148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0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7D4E69-5157-9024-B26B-585FC432AD77}"/>
              </a:ext>
            </a:extLst>
          </p:cNvPr>
          <p:cNvSpPr txBox="1"/>
          <p:nvPr/>
        </p:nvSpPr>
        <p:spPr>
          <a:xfrm>
            <a:off x="354679" y="129887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Merriweather" panose="00000500000000000000" pitchFamily="2" charset="0"/>
              </a:rPr>
              <a:t>Crioconservazione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9DBA2F1-0E9C-D08A-D4BB-85D80BD2C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43" y="129887"/>
            <a:ext cx="1862073" cy="24827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00AD0A-0BCF-26BA-C7D1-02A386153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4" t="11224" r="9634" b="55636"/>
          <a:stretch/>
        </p:blipFill>
        <p:spPr>
          <a:xfrm>
            <a:off x="0" y="446780"/>
            <a:ext cx="6548596" cy="1387179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4F9D3920-0DEE-B0A1-F69B-DDF5F15F6B52}"/>
              </a:ext>
            </a:extLst>
          </p:cNvPr>
          <p:cNvCxnSpPr>
            <a:cxnSpLocks/>
          </p:cNvCxnSpPr>
          <p:nvPr/>
        </p:nvCxnSpPr>
        <p:spPr>
          <a:xfrm>
            <a:off x="6255165" y="1330242"/>
            <a:ext cx="421186" cy="35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Picture 7" descr="PIC_0042">
            <a:extLst>
              <a:ext uri="{FF2B5EF4-FFF2-40B4-BE49-F238E27FC236}">
                <a16:creationId xmlns:a16="http://schemas.microsoft.com/office/drawing/2014/main" id="{37DEBD08-F650-4541-5B96-0035D233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9" r="16174"/>
          <a:stretch>
            <a:fillRect/>
          </a:stretch>
        </p:blipFill>
        <p:spPr bwMode="auto">
          <a:xfrm>
            <a:off x="8076958" y="3381589"/>
            <a:ext cx="940716" cy="112332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IC_0044">
            <a:extLst>
              <a:ext uri="{FF2B5EF4-FFF2-40B4-BE49-F238E27FC236}">
                <a16:creationId xmlns:a16="http://schemas.microsoft.com/office/drawing/2014/main" id="{6826FD85-34F5-72E3-F0E3-C8D9232F0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619" y="2641046"/>
            <a:ext cx="1170560" cy="8776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interno, muro, Bancone, lavandino&#10;&#10;Descrizione generata automaticamente">
            <a:extLst>
              <a:ext uri="{FF2B5EF4-FFF2-40B4-BE49-F238E27FC236}">
                <a16:creationId xmlns:a16="http://schemas.microsoft.com/office/drawing/2014/main" id="{1B20D4E9-B5D0-31B6-9109-AFB2A6B03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399" r="17285"/>
          <a:stretch/>
        </p:blipFill>
        <p:spPr>
          <a:xfrm>
            <a:off x="139006" y="2211563"/>
            <a:ext cx="6259350" cy="44033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818AC2-F213-1607-7B8C-FD4E15B02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672" y="2929544"/>
            <a:ext cx="1917947" cy="12711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9BC60EA-6835-9457-C677-662C40A114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5" t="8044" r="29206" b="16841"/>
          <a:stretch/>
        </p:blipFill>
        <p:spPr>
          <a:xfrm>
            <a:off x="0" y="1947951"/>
            <a:ext cx="1809365" cy="138717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14" name="Immagine 13" descr="Immagine che contiene testo, schermata, Brochure, Sito Web&#10;&#10;Descrizione generata automaticamente">
            <a:extLst>
              <a:ext uri="{FF2B5EF4-FFF2-40B4-BE49-F238E27FC236}">
                <a16:creationId xmlns:a16="http://schemas.microsoft.com/office/drawing/2014/main" id="{CC9CB8DA-9CD8-E48B-426A-33BCD7AD0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65" y="4581380"/>
            <a:ext cx="2957014" cy="20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64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1278</TotalTime>
  <Words>351</Words>
  <Application>Microsoft Office PowerPoint</Application>
  <PresentationFormat>Presentazione su schermo (4:3)</PresentationFormat>
  <Paragraphs>84</Paragraphs>
  <Slides>10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HelveticaNeue</vt:lpstr>
      <vt:lpstr>Merriweather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CARLA BENELLI</dc:creator>
  <cp:lastModifiedBy>CARLA BENELLI</cp:lastModifiedBy>
  <cp:revision>6</cp:revision>
  <cp:lastPrinted>2024-04-02T16:12:05Z</cp:lastPrinted>
  <dcterms:created xsi:type="dcterms:W3CDTF">2024-03-15T17:02:49Z</dcterms:created>
  <dcterms:modified xsi:type="dcterms:W3CDTF">2024-04-09T19:22:04Z</dcterms:modified>
</cp:coreProperties>
</file>