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299" r:id="rId4"/>
    <p:sldId id="257" r:id="rId5"/>
    <p:sldId id="1770" r:id="rId6"/>
    <p:sldId id="258" r:id="rId7"/>
    <p:sldId id="259" r:id="rId8"/>
    <p:sldId id="366" r:id="rId9"/>
    <p:sldId id="177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9"/>
    <p:restoredTop sz="94694"/>
  </p:normalViewPr>
  <p:slideViewPr>
    <p:cSldViewPr snapToGrid="0">
      <p:cViewPr varScale="1">
        <p:scale>
          <a:sx n="121" d="100"/>
          <a:sy n="121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374E-4F2E-AB4C-A529-78998D366C77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EE109-4176-3849-8674-3566B229FF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54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EE109-4176-3849-8674-3566B229FFF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68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0154EE-ADAE-A007-C665-9B7B242FF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77EBB6-5199-324B-3741-DA80FCC00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DB322D-372D-CC80-21A6-76722FF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9E135D-F98F-A10F-C613-9CF8873F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2669AD-504A-C6A1-5DA9-7438EA6E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22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C3AE6-C67B-3F71-178A-4B6B4F38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5237D7-4E79-CE6D-C34B-525AF098D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F883A6-5D9F-4039-7529-E5485B3E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15C69E-D6E5-8586-1575-61988890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0043BD-84D4-8649-49CD-C7A19C04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56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ABA1D71-6766-D1A8-DA90-2699BDB6C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56837D-6C12-1D42-594E-38C90A51D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DF361E-7634-74E7-79EC-6505A3B4C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CA2A95-5254-F5F3-DE94-587F55F88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8D7642-AFBE-1DC7-F9AC-7544FC6C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1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20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34068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06695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5113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1" y="1604963"/>
            <a:ext cx="5382684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5484" y="1604963"/>
            <a:ext cx="53848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3393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02246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019742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96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D401-1147-A9FB-4858-D570DFA72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45A5C8-40C1-4D5C-E2B3-690083F5A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3E5CD2-05A0-6BC1-3B06-128B9FB90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E54956-9497-9F9D-718E-8367E051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DF7EB1-ED61-3BB6-338E-E4E93961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16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6598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7693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71947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1" y="273050"/>
            <a:ext cx="2741084" cy="53070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26400" cy="530701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17163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1" y="273050"/>
            <a:ext cx="10970684" cy="53070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96076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1" y="1604963"/>
            <a:ext cx="5382684" cy="19113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5484" y="1604963"/>
            <a:ext cx="5384800" cy="19113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1" y="3668713"/>
            <a:ext cx="5382684" cy="19113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5484" y="3668713"/>
            <a:ext cx="5384800" cy="19113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3930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6385" y="1160150"/>
            <a:ext cx="11296731" cy="5197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buClr>
                <a:srgbClr val="005074"/>
              </a:buClr>
              <a:defRPr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>
                <a:solidFill>
                  <a:srgbClr val="615F6A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44445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63247" y="292418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AEEF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963247" y="1423998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7587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92616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rgbClr val="005074"/>
              </a:buClr>
              <a:defRPr sz="2400"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 sz="2000"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sz="half" idx="10"/>
          </p:nvPr>
        </p:nvSpPr>
        <p:spPr>
          <a:xfrm>
            <a:off x="6255076" y="1600204"/>
            <a:ext cx="5392616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rgbClr val="005074"/>
              </a:buClr>
              <a:defRPr sz="2400"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 sz="2000"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81850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59129" y="1535113"/>
            <a:ext cx="538870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contenuto 2"/>
          <p:cNvSpPr>
            <a:spLocks noGrp="1"/>
          </p:cNvSpPr>
          <p:nvPr>
            <p:ph sz="half" idx="10"/>
          </p:nvPr>
        </p:nvSpPr>
        <p:spPr>
          <a:xfrm>
            <a:off x="609601" y="2181549"/>
            <a:ext cx="5392616" cy="41764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rgbClr val="005074"/>
              </a:buClr>
              <a:defRPr sz="2400"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 sz="2000"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contenuto 2"/>
          <p:cNvSpPr>
            <a:spLocks noGrp="1"/>
          </p:cNvSpPr>
          <p:nvPr>
            <p:ph sz="half" idx="11"/>
          </p:nvPr>
        </p:nvSpPr>
        <p:spPr>
          <a:xfrm>
            <a:off x="6255076" y="2181549"/>
            <a:ext cx="5392616" cy="41764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rgbClr val="005074"/>
              </a:buClr>
              <a:defRPr sz="2400"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 sz="2000"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 sz="1800">
                <a:solidFill>
                  <a:srgbClr val="615F6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1425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0DF818-F1CD-AE33-EBA5-E44798C13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D0D49D-AC7C-8E9F-888C-9372FE7C2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9077D6-2C93-CD15-7367-67B8B85F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6BA639-AAC6-E6EA-62A0-199E579C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7D1748-7CDB-3316-0D6B-3134BDC8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967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392616" cy="2185988"/>
          </a:xfrm>
          <a:prstGeom prst="rect">
            <a:avLst/>
          </a:prstGeom>
        </p:spPr>
        <p:txBody>
          <a:bodyPr/>
          <a:lstStyle>
            <a:lvl2pPr>
              <a:buClr>
                <a:srgbClr val="005074"/>
              </a:buClr>
              <a:defRPr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>
                <a:solidFill>
                  <a:srgbClr val="615F6A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2"/>
          <p:cNvSpPr>
            <a:spLocks noGrp="1"/>
          </p:cNvSpPr>
          <p:nvPr>
            <p:ph sz="quarter" idx="10"/>
          </p:nvPr>
        </p:nvSpPr>
        <p:spPr>
          <a:xfrm>
            <a:off x="6183924" y="1600200"/>
            <a:ext cx="5392616" cy="2185988"/>
          </a:xfrm>
          <a:prstGeom prst="rect">
            <a:avLst/>
          </a:prstGeom>
        </p:spPr>
        <p:txBody>
          <a:bodyPr/>
          <a:lstStyle>
            <a:lvl2pPr>
              <a:buClr>
                <a:srgbClr val="005074"/>
              </a:buClr>
              <a:defRPr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>
                <a:solidFill>
                  <a:srgbClr val="615F6A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contenuto 2"/>
          <p:cNvSpPr>
            <a:spLocks noGrp="1"/>
          </p:cNvSpPr>
          <p:nvPr>
            <p:ph sz="quarter" idx="11"/>
          </p:nvPr>
        </p:nvSpPr>
        <p:spPr>
          <a:xfrm>
            <a:off x="609601" y="3929066"/>
            <a:ext cx="5392616" cy="2185988"/>
          </a:xfrm>
          <a:prstGeom prst="rect">
            <a:avLst/>
          </a:prstGeom>
        </p:spPr>
        <p:txBody>
          <a:bodyPr/>
          <a:lstStyle>
            <a:lvl2pPr>
              <a:buClr>
                <a:srgbClr val="005074"/>
              </a:buClr>
              <a:defRPr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>
                <a:solidFill>
                  <a:srgbClr val="615F6A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contenuto 2"/>
          <p:cNvSpPr>
            <a:spLocks noGrp="1"/>
          </p:cNvSpPr>
          <p:nvPr>
            <p:ph sz="quarter" idx="12"/>
          </p:nvPr>
        </p:nvSpPr>
        <p:spPr>
          <a:xfrm>
            <a:off x="6183924" y="3929066"/>
            <a:ext cx="5392616" cy="2185988"/>
          </a:xfrm>
          <a:prstGeom prst="rect">
            <a:avLst/>
          </a:prstGeom>
        </p:spPr>
        <p:txBody>
          <a:bodyPr/>
          <a:lstStyle>
            <a:lvl2pPr>
              <a:buClr>
                <a:srgbClr val="005074"/>
              </a:buClr>
              <a:defRPr>
                <a:solidFill>
                  <a:srgbClr val="00AEEF"/>
                </a:solidFill>
              </a:defRPr>
            </a:lvl2pPr>
            <a:lvl3pPr>
              <a:buClr>
                <a:srgbClr val="005074"/>
              </a:buClr>
              <a:defRPr>
                <a:solidFill>
                  <a:srgbClr val="615F6A"/>
                </a:solidFill>
              </a:defRPr>
            </a:lvl3pPr>
            <a:lvl4pPr>
              <a:buClr>
                <a:srgbClr val="005074"/>
              </a:buClr>
              <a:defRPr>
                <a:solidFill>
                  <a:srgbClr val="615F6A"/>
                </a:solidFill>
              </a:defRPr>
            </a:lvl4pPr>
            <a:lvl5pPr>
              <a:buClr>
                <a:srgbClr val="005074"/>
              </a:buClr>
              <a:defRPr>
                <a:solidFill>
                  <a:srgbClr val="615F6A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5234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BDCC4-813E-D568-077A-48E7B527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48B26A-827D-C7C2-A4AC-AEE2DBD94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F2B0CC-B46E-EC11-68A5-C134EFC68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02EE1A-DB0C-AA1D-68CA-F8A21303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580FC0-A5BF-9353-3BEA-63F9F98F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2CE705-A8A5-51D9-F441-49F1AACC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42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69191C-2BFE-CE2D-949A-811010EA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96B73E-E5D9-BC10-AC0A-2873767D5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3286BE-1FEE-5FBE-6F8B-05EA9D1D7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88F361-393E-63EA-F4E0-B59A77E46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EE5A1F7-8F7A-292D-6F5A-8008C2192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713FDC-CF25-054E-0F1D-4B55081E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440BD2-8050-6194-0AD9-BEC858AB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F5E68A4-5990-379A-1F37-7DFC5902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1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4056E-4770-AFBD-6438-B7DD746E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199283-58B6-2CE3-559D-AF584C2F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82E529-5CD3-9A51-DE91-331A42A0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25E278-1899-41BE-7815-AB4083D5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18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72045B3-F604-E42C-4695-D63468DB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5143BC-4418-B4D1-73E9-A04D6BE43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DE00B9-3553-8AEB-4F21-3D8ECD89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83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602285-DFA0-27C0-35EE-A186B218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7DFE2B-F315-1B86-804C-61AE58473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68878F-9A0C-7667-20D1-78E540A9E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AD1648-2F10-224C-CD88-D1B1F16E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9B4922-69D4-DA60-A17C-971FE901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6F70A0-84FD-8AEC-88B1-D9A5BA20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35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7CF107-3C4E-8E02-9AD2-6F0AB698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1BE9F7D-C905-F05E-930B-9F3D2E6C6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BE9139-2740-033F-DB01-9F404C186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AA615A-F9D2-57D2-9550-A33DE03E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713331-D48E-D1A8-8258-EB4CAD6CC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41B90A-6EBA-BDE9-DF98-38ECA070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48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AC4CBA-9B17-D4C2-518D-9CD52962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E5B8EC-185E-C1CC-171E-CD2D8995F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DE93F2-EC60-5FFB-DD49-D83C1C1C7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3D5C6-75DC-0040-8749-FB46C8048933}" type="datetimeFigureOut">
              <a:rPr lang="it-IT" smtClean="0"/>
              <a:t>09/04/24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6BAC42-7935-D43A-46D3-7AE7F050B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7C71C8-74BD-31AD-4D0C-D2DF691E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8C093-9CAD-2A44-9F68-7AE42FE57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19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val 1">
            <a:extLst>
              <a:ext uri="{FF2B5EF4-FFF2-40B4-BE49-F238E27FC236}">
                <a16:creationId xmlns:a16="http://schemas.microsoft.com/office/drawing/2014/main" id="{F8A784C1-787E-CD48-9D49-E1B04602A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8385" y="6454775"/>
            <a:ext cx="385233" cy="287338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800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B13D16F-A2CD-7A48-9FF0-E76550C7A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3134" y="6454775"/>
            <a:ext cx="6223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fld id="{6B3CE450-325E-5B4F-9351-3CFEB7C9D659}" type="slidenum">
              <a:rPr lang="fr-FR" altLang="it-IT" sz="100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pPr algn="ctr" eaLnBrk="1" hangingPunct="1">
                <a:buSzPct val="100000"/>
                <a:defRPr/>
              </a:pPr>
              <a:t>‹N›</a:t>
            </a:fld>
            <a:endParaRPr lang="fr-FR" altLang="it-IT" sz="100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28" name="Line 3">
            <a:extLst>
              <a:ext uri="{FF2B5EF4-FFF2-40B4-BE49-F238E27FC236}">
                <a16:creationId xmlns:a16="http://schemas.microsoft.com/office/drawing/2014/main" id="{BBE5741F-DDA7-8040-9CD5-FEB1C9547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367" y="549275"/>
            <a:ext cx="9740900" cy="1588"/>
          </a:xfrm>
          <a:prstGeom prst="line">
            <a:avLst/>
          </a:prstGeom>
          <a:noFill/>
          <a:ln w="9360" cap="sq">
            <a:solidFill>
              <a:srgbClr val="7F7F7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800"/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70903A49-D89C-7C4E-960D-EE5C8028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60350"/>
            <a:ext cx="70696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>
            <a:extLst>
              <a:ext uri="{FF2B5EF4-FFF2-40B4-BE49-F238E27FC236}">
                <a16:creationId xmlns:a16="http://schemas.microsoft.com/office/drawing/2014/main" id="{07882D64-8A98-E64B-A584-2241283C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7" y="260350"/>
            <a:ext cx="759884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6">
            <a:extLst>
              <a:ext uri="{FF2B5EF4-FFF2-40B4-BE49-F238E27FC236}">
                <a16:creationId xmlns:a16="http://schemas.microsoft.com/office/drawing/2014/main" id="{902DE0C8-696A-F743-B4A3-139566ADAA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6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2" name="Rectangle 7">
            <a:extLst>
              <a:ext uri="{FF2B5EF4-FFF2-40B4-BE49-F238E27FC236}">
                <a16:creationId xmlns:a16="http://schemas.microsoft.com/office/drawing/2014/main" id="{B7CCD56F-C074-F349-A686-6CDB22A63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3"/>
            <a:ext cx="10970684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320173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b="1">
          <a:solidFill>
            <a:srgbClr val="336699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</a:defRPr>
      </a:lvl6pPr>
      <a:lvl7pPr marL="29718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</a:defRPr>
      </a:lvl7pPr>
      <a:lvl8pPr marL="3429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</a:defRPr>
      </a:lvl8pPr>
      <a:lvl9pPr marL="3886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336699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3366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8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123E6E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336699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336699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336699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336699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336699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336699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336699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20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10EF55B5-DE63-C40A-1FEB-7C5D581A7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2704"/>
            <a:ext cx="9144000" cy="1655762"/>
          </a:xfrm>
        </p:spPr>
        <p:txBody>
          <a:bodyPr/>
          <a:lstStyle/>
          <a:p>
            <a:r>
              <a:rPr lang="it-IT" dirty="0"/>
              <a:t>Laboratorio di Monitoraggio e Modellistica Ambientale </a:t>
            </a:r>
            <a:br>
              <a:rPr lang="it-IT" dirty="0"/>
            </a:br>
            <a:r>
              <a:rPr lang="it-IT" dirty="0"/>
              <a:t>per lo Sviluppo Sostenibile </a:t>
            </a:r>
          </a:p>
          <a:p>
            <a:endParaRPr lang="it-IT" sz="1200" dirty="0"/>
          </a:p>
          <a:p>
            <a:r>
              <a:rPr lang="it-IT" sz="2000" i="1" dirty="0"/>
              <a:t>Fondato nel 1997 dal Prof. Giampiero </a:t>
            </a:r>
            <a:r>
              <a:rPr lang="it-IT" sz="2000" i="1" dirty="0" err="1"/>
              <a:t>Maracchi</a:t>
            </a:r>
            <a:r>
              <a:rPr lang="it-IT" sz="2000" i="1" dirty="0"/>
              <a:t> </a:t>
            </a:r>
          </a:p>
        </p:txBody>
      </p:sp>
      <p:pic>
        <p:nvPicPr>
          <p:cNvPr id="4" name="Google Shape;183;p7">
            <a:extLst>
              <a:ext uri="{FF2B5EF4-FFF2-40B4-BE49-F238E27FC236}">
                <a16:creationId xmlns:a16="http://schemas.microsoft.com/office/drawing/2014/main" id="{B7E7CE1F-5688-0DD6-D665-1A22D26FFB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18405" y="1309534"/>
            <a:ext cx="5740244" cy="218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4;g2a678bf56f0_0_0">
            <a:extLst>
              <a:ext uri="{FF2B5EF4-FFF2-40B4-BE49-F238E27FC236}">
                <a16:creationId xmlns:a16="http://schemas.microsoft.com/office/drawing/2014/main" id="{772DB482-A20C-4F7A-F894-86796A6C33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2286" y="5727136"/>
            <a:ext cx="4591531" cy="71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5;g2a678bf56f0_0_0">
            <a:extLst>
              <a:ext uri="{FF2B5EF4-FFF2-40B4-BE49-F238E27FC236}">
                <a16:creationId xmlns:a16="http://schemas.microsoft.com/office/drawing/2014/main" id="{7EB1B208-50CB-469A-7061-78892A32CE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9727" y="5887736"/>
            <a:ext cx="1664186" cy="649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369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3" descr="http://www.lamma.rete.toscana.it/sites/all/files/doc/consorzio/LogoLamma.jpg"/>
          <p:cNvPicPr>
            <a:picLocks noChangeAspect="1" noChangeArrowheads="1"/>
          </p:cNvPicPr>
          <p:nvPr/>
        </p:nvPicPr>
        <p:blipFill>
          <a:blip r:embed="rId2"/>
          <a:srcRect t="-7664" r="-3220" b="-7664"/>
          <a:stretch>
            <a:fillRect/>
          </a:stretch>
        </p:blipFill>
        <p:spPr bwMode="auto">
          <a:xfrm>
            <a:off x="5629275" y="2292353"/>
            <a:ext cx="3068638" cy="1450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7411" name="Text Box 10"/>
          <p:cNvSpPr txBox="1">
            <a:spLocks noChangeArrowheads="1"/>
          </p:cNvSpPr>
          <p:nvPr/>
        </p:nvSpPr>
        <p:spPr bwMode="auto">
          <a:xfrm>
            <a:off x="1222104" y="2090850"/>
            <a:ext cx="7280275" cy="237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ct val="10000"/>
              </a:spcAft>
            </a:pPr>
            <a:r>
              <a:rPr lang="en-GB" sz="3200" b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Meteorologia</a:t>
            </a:r>
            <a:endParaRPr lang="en-GB" sz="3200" b="1" dirty="0">
              <a:solidFill>
                <a:srgbClr val="33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ct val="10000"/>
              </a:spcAft>
            </a:pPr>
            <a:r>
              <a:rPr lang="en-GB" sz="32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3200" b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Oceanografia</a:t>
            </a:r>
            <a:endParaRPr lang="en-GB" sz="3200" b="1" dirty="0">
              <a:solidFill>
                <a:srgbClr val="33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ct val="10000"/>
              </a:spcAft>
            </a:pPr>
            <a:r>
              <a:rPr lang="en-GB" sz="32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sz="3200" b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Climatologia</a:t>
            </a:r>
            <a:endParaRPr lang="en-GB" sz="3200" b="1" dirty="0">
              <a:solidFill>
                <a:srgbClr val="33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ct val="10000"/>
              </a:spcAft>
            </a:pPr>
            <a:r>
              <a:rPr lang="en-GB" sz="32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GB" sz="3200" b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Geomatica</a:t>
            </a:r>
            <a:endParaRPr lang="en-GB" sz="3200" b="1" dirty="0">
              <a:solidFill>
                <a:srgbClr val="33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7838" y="2100263"/>
            <a:ext cx="37401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206175" y="4915482"/>
            <a:ext cx="9361812" cy="47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ct val="10000"/>
              </a:spcAft>
            </a:pPr>
            <a:r>
              <a:rPr lang="en-GB" sz="2400" b="1" i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Servizio</a:t>
            </a:r>
            <a:r>
              <a:rPr lang="en-GB" sz="2400" b="1" i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</a:t>
            </a:r>
            <a:r>
              <a:rPr lang="en-GB" sz="2400" b="1" i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</a:t>
            </a:r>
            <a:r>
              <a:rPr lang="en-GB" sz="2400" b="1" i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rimozione</a:t>
            </a:r>
            <a:r>
              <a:rPr lang="en-GB" sz="2400" b="1" i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GB" sz="2400" b="1" i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relitto</a:t>
            </a:r>
            <a:r>
              <a:rPr lang="en-GB" sz="2400" b="1" i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GB" sz="2400" b="1" i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Costa Concordia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59921E-8195-FC46-6108-DEC1640EE154}"/>
              </a:ext>
            </a:extLst>
          </p:cNvPr>
          <p:cNvSpPr txBox="1"/>
          <p:nvPr/>
        </p:nvSpPr>
        <p:spPr>
          <a:xfrm>
            <a:off x="1734206" y="5753679"/>
            <a:ext cx="859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dipendenti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LaMMA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26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fra Ricercatori e CTER (IBE e ISMAR) assegnati in % e a tempo</a:t>
            </a:r>
          </a:p>
        </p:txBody>
      </p:sp>
      <p:pic>
        <p:nvPicPr>
          <p:cNvPr id="4" name="Google Shape;183;p7">
            <a:extLst>
              <a:ext uri="{FF2B5EF4-FFF2-40B4-BE49-F238E27FC236}">
                <a16:creationId xmlns:a16="http://schemas.microsoft.com/office/drawing/2014/main" id="{01ACECCD-163C-F03C-CE45-00FF4003E4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1321" y="346894"/>
            <a:ext cx="4028680" cy="1492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15;p18">
            <a:extLst>
              <a:ext uri="{FF2B5EF4-FFF2-40B4-BE49-F238E27FC236}">
                <a16:creationId xmlns:a16="http://schemas.microsoft.com/office/drawing/2014/main" id="{5DB16A27-FFFF-E135-746D-33DAAC78A3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000"/>
          <a:stretch/>
        </p:blipFill>
        <p:spPr>
          <a:xfrm>
            <a:off x="0" y="1223319"/>
            <a:ext cx="12192000" cy="56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CF18F62-A28A-68CB-1AC3-3448293D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04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/>
              <a:t>Servizio meteo-oceanografico operativo della Toscana 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17C6B3-618D-1B3A-F883-EC3AAB18D22A}"/>
              </a:ext>
            </a:extLst>
          </p:cNvPr>
          <p:cNvSpPr txBox="1">
            <a:spLocks/>
          </p:cNvSpPr>
          <p:nvPr/>
        </p:nvSpPr>
        <p:spPr>
          <a:xfrm>
            <a:off x="6201104" y="4399004"/>
            <a:ext cx="5879758" cy="2458995"/>
          </a:xfrm>
          <a:prstGeom prst="rect">
            <a:avLst/>
          </a:prstGeom>
          <a:solidFill>
            <a:srgbClr val="FFFFFF">
              <a:alpha val="52657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10 previsori di cui  7 CNR –IBE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Servizi per la Protezione Civile 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Comunicazione a livello regionale nazionale (V. Grasso IBE) 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Collaborazione con RTC/WMO</a:t>
            </a:r>
          </a:p>
        </p:txBody>
      </p:sp>
    </p:spTree>
    <p:extLst>
      <p:ext uri="{BB962C8B-B14F-4D97-AF65-F5344CB8AC3E}">
        <p14:creationId xmlns:p14="http://schemas.microsoft.com/office/powerpoint/2010/main" val="369710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862E33-0487-8E36-081C-44A58573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703" y="943138"/>
            <a:ext cx="2781465" cy="39361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A30C9C1D-0C59-31A6-9A21-F18B836970A4}"/>
              </a:ext>
            </a:extLst>
          </p:cNvPr>
          <p:cNvSpPr txBox="1">
            <a:spLocks/>
          </p:cNvSpPr>
          <p:nvPr/>
        </p:nvSpPr>
        <p:spPr>
          <a:xfrm>
            <a:off x="870880" y="423008"/>
            <a:ext cx="2623730" cy="729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Osservazioni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9121170A-70DF-B33B-C3D9-07DA7BC31A0B}"/>
              </a:ext>
            </a:extLst>
          </p:cNvPr>
          <p:cNvSpPr txBox="1">
            <a:spLocks/>
          </p:cNvSpPr>
          <p:nvPr/>
        </p:nvSpPr>
        <p:spPr>
          <a:xfrm>
            <a:off x="4658174" y="422449"/>
            <a:ext cx="2623730" cy="729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Modelli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755A3C37-139B-A3E9-EB34-298B51A3C706}"/>
              </a:ext>
            </a:extLst>
          </p:cNvPr>
          <p:cNvSpPr txBox="1">
            <a:spLocks/>
          </p:cNvSpPr>
          <p:nvPr/>
        </p:nvSpPr>
        <p:spPr>
          <a:xfrm>
            <a:off x="8298492" y="397226"/>
            <a:ext cx="2623730" cy="729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Servizi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A930C56-2165-F32D-634D-696868D31F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207" y="1144541"/>
            <a:ext cx="1563759" cy="279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2">
            <a:extLst>
              <a:ext uri="{FF2B5EF4-FFF2-40B4-BE49-F238E27FC236}">
                <a16:creationId xmlns:a16="http://schemas.microsoft.com/office/drawing/2014/main" id="{E4F8CDE7-9A2A-9D9F-2B65-85528E3732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982" y="1292772"/>
            <a:ext cx="1981485" cy="111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2" descr="Schermata 2017-10-02 alle 14.53.48.png">
            <a:extLst>
              <a:ext uri="{FF2B5EF4-FFF2-40B4-BE49-F238E27FC236}">
                <a16:creationId xmlns:a16="http://schemas.microsoft.com/office/drawing/2014/main" id="{7818CBD3-2925-4887-BA01-6DECBA1344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983" y="2714833"/>
            <a:ext cx="1877946" cy="140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6002BEE-C4C7-1F66-6F87-DE2C9B9C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4" t="11885" r="4442" b="6656"/>
          <a:stretch>
            <a:fillRect/>
          </a:stretch>
        </p:blipFill>
        <p:spPr bwMode="auto">
          <a:xfrm>
            <a:off x="5116145" y="4386839"/>
            <a:ext cx="2308450" cy="247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664" t="11885" r="4442" b="66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Immagine 15" descr="Schermata 2017-10-25 alle 06.55.56.png">
            <a:extLst>
              <a:ext uri="{FF2B5EF4-FFF2-40B4-BE49-F238E27FC236}">
                <a16:creationId xmlns:a16="http://schemas.microsoft.com/office/drawing/2014/main" id="{F9D8F94F-A092-432F-3D3A-21905A3327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633" y="4481122"/>
            <a:ext cx="2072183" cy="21173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5DA7E1-EF56-9C20-3CF0-FC70B04EC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6" y="4174489"/>
            <a:ext cx="2101072" cy="21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Pleiades_Costa.png">
            <a:extLst>
              <a:ext uri="{FF2B5EF4-FFF2-40B4-BE49-F238E27FC236}">
                <a16:creationId xmlns:a16="http://schemas.microsoft.com/office/drawing/2014/main" id="{275EB23E-E3F3-F75A-515E-CD8BB59BB77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71" y="2406869"/>
            <a:ext cx="1380848" cy="15721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82545F-E57D-600C-70E9-D567DE08B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13" y="1152232"/>
            <a:ext cx="2777315" cy="23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03;p16">
            <a:extLst>
              <a:ext uri="{FF2B5EF4-FFF2-40B4-BE49-F238E27FC236}">
                <a16:creationId xmlns:a16="http://schemas.microsoft.com/office/drawing/2014/main" id="{8A2486DA-3D3C-CAAE-E58E-76651EFD16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70" y="2471161"/>
            <a:ext cx="1754631" cy="247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F22136-36AD-FF8A-BD02-0633DC3475A9}"/>
              </a:ext>
            </a:extLst>
          </p:cNvPr>
          <p:cNvSpPr txBox="1"/>
          <p:nvPr/>
        </p:nvSpPr>
        <p:spPr>
          <a:xfrm>
            <a:off x="2436891" y="4784952"/>
            <a:ext cx="1268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Dati</a:t>
            </a:r>
          </a:p>
          <a:p>
            <a:r>
              <a:rPr lang="it-IT" dirty="0"/>
              <a:t>Nuove tecnologie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75FE6A-1ACD-2C29-BF60-2D9533A78E2C}"/>
              </a:ext>
            </a:extLst>
          </p:cNvPr>
          <p:cNvSpPr txBox="1"/>
          <p:nvPr/>
        </p:nvSpPr>
        <p:spPr>
          <a:xfrm>
            <a:off x="6431101" y="3554156"/>
            <a:ext cx="146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CED</a:t>
            </a:r>
          </a:p>
          <a:p>
            <a:r>
              <a:rPr lang="it-IT" dirty="0" err="1"/>
              <a:t>Piat</a:t>
            </a:r>
            <a:r>
              <a:rPr lang="it-IT" dirty="0"/>
              <a:t>. calcolo</a:t>
            </a:r>
          </a:p>
        </p:txBody>
      </p:sp>
    </p:spTree>
    <p:extLst>
      <p:ext uri="{BB962C8B-B14F-4D97-AF65-F5344CB8AC3E}">
        <p14:creationId xmlns:p14="http://schemas.microsoft.com/office/powerpoint/2010/main" val="72101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ABB7E-464C-DB9D-6743-0262080D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86" y="-137833"/>
            <a:ext cx="10515600" cy="1325563"/>
          </a:xfrm>
        </p:spPr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Attività Operative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72E8AA-A58A-DA27-4AFE-BCE4AD535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627" y="791560"/>
            <a:ext cx="7683063" cy="2953345"/>
          </a:xfrm>
        </p:spPr>
        <p:txBody>
          <a:bodyPr>
            <a:normAutofit/>
          </a:bodyPr>
          <a:lstStyle/>
          <a:p>
            <a:pPr marL="156600"/>
            <a:r>
              <a:rPr lang="it-IT" sz="2200" dirty="0"/>
              <a:t>Servizi vari (</a:t>
            </a:r>
            <a:r>
              <a:rPr lang="it-IT" sz="2200" dirty="0" err="1"/>
              <a:t>prot</a:t>
            </a:r>
            <a:r>
              <a:rPr lang="it-IT" sz="2200" dirty="0"/>
              <a:t> civ, NEXT </a:t>
            </a:r>
            <a:r>
              <a:rPr lang="it-IT" sz="2200" dirty="0" err="1"/>
              <a:t>Geosolutions</a:t>
            </a:r>
            <a:r>
              <a:rPr lang="it-IT" sz="2200" dirty="0"/>
              <a:t>, Porti, Piombino,….)</a:t>
            </a:r>
          </a:p>
          <a:p>
            <a:pPr marL="156600"/>
            <a:r>
              <a:rPr lang="it-IT" sz="2200" dirty="0"/>
              <a:t>Bollettino </a:t>
            </a:r>
            <a:r>
              <a:rPr lang="it-IT" sz="2200" dirty="0" err="1"/>
              <a:t>agrometeo</a:t>
            </a:r>
            <a:endParaRPr lang="it-IT" sz="2200" dirty="0"/>
          </a:p>
          <a:p>
            <a:pPr marL="156600"/>
            <a:r>
              <a:rPr lang="it-IT" sz="2200" dirty="0"/>
              <a:t>Progetti: </a:t>
            </a:r>
            <a:r>
              <a:rPr lang="it-IT" sz="2200" dirty="0" err="1"/>
              <a:t>Worklimate</a:t>
            </a:r>
            <a:r>
              <a:rPr lang="it-IT" sz="2200" dirty="0"/>
              <a:t>, SCORE, Interreg </a:t>
            </a:r>
          </a:p>
          <a:p>
            <a:pPr marL="156600"/>
            <a:r>
              <a:rPr lang="it-IT" sz="2200" dirty="0"/>
              <a:t>Modellistica diffusionale per la qualità dell’aria </a:t>
            </a:r>
          </a:p>
          <a:p>
            <a:pPr marL="156600"/>
            <a:r>
              <a:rPr lang="it-IT" sz="2200" dirty="0"/>
              <a:t>Rischio incendi</a:t>
            </a:r>
          </a:p>
          <a:p>
            <a:pPr marL="156600"/>
            <a:r>
              <a:rPr lang="it-IT" sz="2200" dirty="0"/>
              <a:t>Data </a:t>
            </a:r>
            <a:r>
              <a:rPr lang="it-IT" sz="2200" dirty="0" err="1"/>
              <a:t>assimilation</a:t>
            </a:r>
            <a:endParaRPr lang="it-IT" sz="2200" dirty="0"/>
          </a:p>
          <a:p>
            <a:endParaRPr lang="it-IT" sz="2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7F12FA-2C0D-0C79-62A9-511D7EC35ECF}"/>
              </a:ext>
            </a:extLst>
          </p:cNvPr>
          <p:cNvSpPr txBox="1"/>
          <p:nvPr/>
        </p:nvSpPr>
        <p:spPr>
          <a:xfrm>
            <a:off x="396765" y="1384375"/>
            <a:ext cx="2546131" cy="120032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Catene modellistiche meteo-mare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5046D5-D377-F162-C026-4A227B12114F}"/>
              </a:ext>
            </a:extLst>
          </p:cNvPr>
          <p:cNvSpPr txBox="1"/>
          <p:nvPr/>
        </p:nvSpPr>
        <p:spPr>
          <a:xfrm>
            <a:off x="4369673" y="3639483"/>
            <a:ext cx="7309947" cy="3062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56600"/>
            <a:r>
              <a:rPr lang="it-IT" sz="2200" dirty="0"/>
              <a:t>Progettazione </a:t>
            </a:r>
            <a:r>
              <a:rPr lang="it-IT" sz="2200" dirty="0" err="1"/>
              <a:t>GeoDatabase</a:t>
            </a:r>
            <a:endParaRPr lang="it-IT" sz="2200" dirty="0"/>
          </a:p>
          <a:p>
            <a:pPr marL="156600"/>
            <a:r>
              <a:rPr lang="it-IT" sz="2200" dirty="0"/>
              <a:t>Carta Forestale  - uso suolo</a:t>
            </a:r>
          </a:p>
          <a:p>
            <a:pPr marL="156600"/>
            <a:r>
              <a:rPr lang="it-IT" sz="2200" dirty="0"/>
              <a:t>Progetti: SINTETIC, consorzi bonifica,…</a:t>
            </a:r>
          </a:p>
          <a:p>
            <a:pPr marL="156600"/>
            <a:r>
              <a:rPr lang="it-IT" sz="2200" dirty="0"/>
              <a:t>Database climatico </a:t>
            </a:r>
          </a:p>
          <a:p>
            <a:pPr marL="156600"/>
            <a:r>
              <a:rPr lang="it-IT" sz="2200" dirty="0"/>
              <a:t>Previsioni Stagionali </a:t>
            </a:r>
          </a:p>
          <a:p>
            <a:pPr marL="156600"/>
            <a:r>
              <a:rPr lang="it-IT" sz="2200" dirty="0"/>
              <a:t>Climatologia regionale (</a:t>
            </a:r>
            <a:r>
              <a:rPr lang="it-IT" sz="2200" dirty="0" err="1"/>
              <a:t>collab</a:t>
            </a:r>
            <a:r>
              <a:rPr lang="it-IT" sz="2200" dirty="0"/>
              <a:t>.  con Osservatorio Siccità)</a:t>
            </a:r>
          </a:p>
          <a:p>
            <a:pPr marL="156600"/>
            <a:r>
              <a:rPr lang="it-IT" sz="2200" dirty="0" err="1"/>
              <a:t>Downscaling</a:t>
            </a:r>
            <a:r>
              <a:rPr lang="it-IT" sz="2200" dirty="0"/>
              <a:t> climatico e proiezioni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88949ED-FE0F-71E5-756B-4FC8F05C3172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942896" y="1154398"/>
            <a:ext cx="1074684" cy="8301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681E8B0-7510-260E-76D6-CD61A57DB63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942896" y="1984540"/>
            <a:ext cx="1074684" cy="8826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A0AF490-B40C-775B-1821-5E557FDFE89C}"/>
              </a:ext>
            </a:extLst>
          </p:cNvPr>
          <p:cNvSpPr txBox="1"/>
          <p:nvPr/>
        </p:nvSpPr>
        <p:spPr>
          <a:xfrm>
            <a:off x="512379" y="4709039"/>
            <a:ext cx="2546131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Geomatica</a:t>
            </a:r>
            <a:endParaRPr lang="it-IT" sz="24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4F281C4-415C-5B19-D644-EA9C9EA171DE}"/>
              </a:ext>
            </a:extLst>
          </p:cNvPr>
          <p:cNvCxnSpPr>
            <a:cxnSpLocks/>
          </p:cNvCxnSpPr>
          <p:nvPr/>
        </p:nvCxnSpPr>
        <p:spPr>
          <a:xfrm flipV="1">
            <a:off x="3108433" y="3831876"/>
            <a:ext cx="1085194" cy="10831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128B5E0-89DE-C3ED-6020-449533473BF2}"/>
              </a:ext>
            </a:extLst>
          </p:cNvPr>
          <p:cNvCxnSpPr>
            <a:cxnSpLocks/>
          </p:cNvCxnSpPr>
          <p:nvPr/>
        </p:nvCxnSpPr>
        <p:spPr>
          <a:xfrm>
            <a:off x="3108433" y="4915004"/>
            <a:ext cx="1261241" cy="14966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96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D8B70-7AD1-2F63-B055-498331D1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76" y="0"/>
            <a:ext cx="10515600" cy="1325563"/>
          </a:xfrm>
        </p:spPr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Strumenti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D32697-2D1D-EDC0-6871-A4179FFE4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90" y="1527847"/>
            <a:ext cx="1563759" cy="279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">
            <a:extLst>
              <a:ext uri="{FF2B5EF4-FFF2-40B4-BE49-F238E27FC236}">
                <a16:creationId xmlns:a16="http://schemas.microsoft.com/office/drawing/2014/main" id="{56930210-5D30-E453-8FBD-80AA9F1534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90" y="4806493"/>
            <a:ext cx="2686020" cy="1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 descr="Schermata 2017-10-02 alle 14.53.48.png">
            <a:extLst>
              <a:ext uri="{FF2B5EF4-FFF2-40B4-BE49-F238E27FC236}">
                <a16:creationId xmlns:a16="http://schemas.microsoft.com/office/drawing/2014/main" id="{404659E1-85A2-99FA-BFC8-21F244F77D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264" y="1720489"/>
            <a:ext cx="2155544" cy="161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D141B7-23DE-0780-5D39-A076B475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73" y="382372"/>
            <a:ext cx="2101072" cy="21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esto, schermata, nave, design&#10;&#10;Descrizione generata automaticamente">
            <a:extLst>
              <a:ext uri="{FF2B5EF4-FFF2-40B4-BE49-F238E27FC236}">
                <a16:creationId xmlns:a16="http://schemas.microsoft.com/office/drawing/2014/main" id="{FA8AE3D4-F733-3C85-D810-6E2157023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454" y="3709121"/>
            <a:ext cx="5443559" cy="28613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304D211-D9DC-A340-3020-01AA69EDF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238" y="2839351"/>
            <a:ext cx="3069555" cy="3636277"/>
          </a:xfrm>
          <a:prstGeom prst="rect">
            <a:avLst/>
          </a:prstGeom>
        </p:spPr>
      </p:pic>
      <p:pic>
        <p:nvPicPr>
          <p:cNvPr id="12" name="Immagine 11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E8FE8DD7-47ED-2D6B-80C9-6A81A0E92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8669" y="200851"/>
            <a:ext cx="5004691" cy="279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21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1"/>
          <p:cNvSpPr txBox="1">
            <a:spLocks noChangeArrowheads="1"/>
          </p:cNvSpPr>
          <p:nvPr/>
        </p:nvSpPr>
        <p:spPr bwMode="auto">
          <a:xfrm>
            <a:off x="5151732" y="3409447"/>
            <a:ext cx="1888536" cy="718383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GeoPortale</a:t>
            </a:r>
            <a:endParaRPr lang="it-IT" alt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1" y="895419"/>
            <a:ext cx="2337591" cy="231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90" y="807504"/>
            <a:ext cx="2964279" cy="19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67" y="1451977"/>
            <a:ext cx="2882537" cy="187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34" y="3278780"/>
            <a:ext cx="2749913" cy="191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1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11" y="3113354"/>
            <a:ext cx="3096624" cy="159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4662609"/>
            <a:ext cx="3076165" cy="202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67" y="4665582"/>
            <a:ext cx="3331212" cy="171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4737464" y="249238"/>
            <a:ext cx="575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it-IT" altLang="it-IT" sz="1600" b="1" dirty="0" err="1">
                <a:solidFill>
                  <a:srgbClr val="000000"/>
                </a:solidFill>
              </a:rPr>
              <a:t>WebGIS</a:t>
            </a:r>
            <a:r>
              <a:rPr lang="it-IT" altLang="it-IT" sz="1600" b="1" dirty="0">
                <a:solidFill>
                  <a:srgbClr val="000000"/>
                </a:solidFill>
              </a:rPr>
              <a:t> Applications - </a:t>
            </a:r>
            <a:r>
              <a:rPr lang="it-IT" sz="1600" b="1" dirty="0"/>
              <a:t>Strumenti di supporto alle decisioni</a:t>
            </a:r>
          </a:p>
        </p:txBody>
      </p:sp>
      <p:sp>
        <p:nvSpPr>
          <p:cNvPr id="14" name="CasellaDiTesto 21"/>
          <p:cNvSpPr txBox="1">
            <a:spLocks noChangeArrowheads="1"/>
          </p:cNvSpPr>
          <p:nvPr/>
        </p:nvSpPr>
        <p:spPr bwMode="auto">
          <a:xfrm>
            <a:off x="5013595" y="619648"/>
            <a:ext cx="1001941" cy="400237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 fontScale="70000" lnSpcReduction="20000"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AIT</a:t>
            </a:r>
          </a:p>
        </p:txBody>
      </p:sp>
      <p:sp>
        <p:nvSpPr>
          <p:cNvPr id="15" name="CasellaDiTesto 21"/>
          <p:cNvSpPr txBox="1">
            <a:spLocks noChangeArrowheads="1"/>
          </p:cNvSpPr>
          <p:nvPr/>
        </p:nvSpPr>
        <p:spPr bwMode="auto">
          <a:xfrm>
            <a:off x="9140890" y="1264942"/>
            <a:ext cx="1001941" cy="400237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 fontScale="70000" lnSpcReduction="20000"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Meteo</a:t>
            </a:r>
          </a:p>
        </p:txBody>
      </p:sp>
      <p:sp>
        <p:nvSpPr>
          <p:cNvPr id="16" name="CasellaDiTesto 21"/>
          <p:cNvSpPr txBox="1">
            <a:spLocks noChangeArrowheads="1"/>
          </p:cNvSpPr>
          <p:nvPr/>
        </p:nvSpPr>
        <p:spPr bwMode="auto">
          <a:xfrm>
            <a:off x="9488260" y="4944205"/>
            <a:ext cx="1001941" cy="400237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 fontScale="70000" lnSpcReduction="20000"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Incendi</a:t>
            </a:r>
          </a:p>
        </p:txBody>
      </p:sp>
      <p:sp>
        <p:nvSpPr>
          <p:cNvPr id="17" name="CasellaDiTesto 21"/>
          <p:cNvSpPr txBox="1">
            <a:spLocks noChangeArrowheads="1"/>
          </p:cNvSpPr>
          <p:nvPr/>
        </p:nvSpPr>
        <p:spPr bwMode="auto">
          <a:xfrm>
            <a:off x="7953401" y="5902316"/>
            <a:ext cx="1324742" cy="521936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 fontScale="62500" lnSpcReduction="20000"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Geochimica</a:t>
            </a:r>
          </a:p>
        </p:txBody>
      </p:sp>
      <p:sp>
        <p:nvSpPr>
          <p:cNvPr id="18" name="CasellaDiTesto 21"/>
          <p:cNvSpPr txBox="1">
            <a:spLocks noChangeArrowheads="1"/>
          </p:cNvSpPr>
          <p:nvPr/>
        </p:nvSpPr>
        <p:spPr bwMode="auto">
          <a:xfrm>
            <a:off x="1750383" y="5190422"/>
            <a:ext cx="1324742" cy="413266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 fontScale="77500" lnSpcReduction="20000"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SAR - RT</a:t>
            </a:r>
          </a:p>
        </p:txBody>
      </p:sp>
      <p:sp>
        <p:nvSpPr>
          <p:cNvPr id="19" name="CasellaDiTesto 21"/>
          <p:cNvSpPr txBox="1">
            <a:spLocks noChangeArrowheads="1"/>
          </p:cNvSpPr>
          <p:nvPr/>
        </p:nvSpPr>
        <p:spPr bwMode="auto">
          <a:xfrm>
            <a:off x="1562525" y="3182716"/>
            <a:ext cx="1512600" cy="392060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 fontScale="55000" lnSpcReduction="20000"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Meteo - Marine</a:t>
            </a:r>
          </a:p>
        </p:txBody>
      </p:sp>
      <p:sp>
        <p:nvSpPr>
          <p:cNvPr id="20" name="CasellaDiTesto 21"/>
          <p:cNvSpPr txBox="1">
            <a:spLocks noChangeArrowheads="1"/>
          </p:cNvSpPr>
          <p:nvPr/>
        </p:nvSpPr>
        <p:spPr bwMode="auto">
          <a:xfrm>
            <a:off x="1750383" y="1231054"/>
            <a:ext cx="1512600" cy="349781"/>
          </a:xfrm>
          <a:prstGeom prst="round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rmAutofit fontScale="55000" lnSpcReduction="20000"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rPr>
              <a:t>Open Data</a:t>
            </a:r>
          </a:p>
        </p:txBody>
      </p:sp>
    </p:spTree>
    <p:extLst>
      <p:ext uri="{BB962C8B-B14F-4D97-AF65-F5344CB8AC3E}">
        <p14:creationId xmlns:p14="http://schemas.microsoft.com/office/powerpoint/2010/main" val="391523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422E6D-B038-4DF1-9CE1-A3024761544D}"/>
              </a:ext>
            </a:extLst>
          </p:cNvPr>
          <p:cNvSpPr txBox="1"/>
          <p:nvPr/>
        </p:nvSpPr>
        <p:spPr>
          <a:xfrm>
            <a:off x="7168054" y="2953407"/>
            <a:ext cx="4719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>
                <a:solidFill>
                  <a:srgbClr val="C00000"/>
                </a:solidFill>
              </a:rPr>
              <a:t>GRAZIE PER L’ATTENZIONE</a:t>
            </a:r>
            <a:endParaRPr lang="it-IT" sz="5400" b="1" dirty="0">
              <a:solidFill>
                <a:srgbClr val="C00000"/>
              </a:solidFill>
            </a:endParaRPr>
          </a:p>
        </p:txBody>
      </p:sp>
      <p:pic>
        <p:nvPicPr>
          <p:cNvPr id="4" name="Immagine 3" descr="Immagine che contiene pianeta, Terra, sfera, Spazio esterno&#10;&#10;Descrizione generata automaticamente">
            <a:extLst>
              <a:ext uri="{FF2B5EF4-FFF2-40B4-BE49-F238E27FC236}">
                <a16:creationId xmlns:a16="http://schemas.microsoft.com/office/drawing/2014/main" id="{B1A20512-E592-C402-D668-E89EC2BC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10" y="0"/>
            <a:ext cx="6858000" cy="685800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41F390E5-0BDC-FB29-2120-D5DC5A6803E2}"/>
              </a:ext>
            </a:extLst>
          </p:cNvPr>
          <p:cNvSpPr/>
          <p:nvPr/>
        </p:nvSpPr>
        <p:spPr>
          <a:xfrm>
            <a:off x="536027" y="0"/>
            <a:ext cx="4109545" cy="3069021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817A36F-6461-C782-3986-7A6980CDC2FD}"/>
              </a:ext>
            </a:extLst>
          </p:cNvPr>
          <p:cNvCxnSpPr>
            <a:cxnSpLocks/>
          </p:cNvCxnSpPr>
          <p:nvPr/>
        </p:nvCxnSpPr>
        <p:spPr>
          <a:xfrm flipV="1">
            <a:off x="4698124" y="1019503"/>
            <a:ext cx="3405352" cy="7882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3A27F0-3F62-F3A1-DA11-F3EC69188633}"/>
              </a:ext>
            </a:extLst>
          </p:cNvPr>
          <p:cNvSpPr txBox="1"/>
          <p:nvPr/>
        </p:nvSpPr>
        <p:spPr>
          <a:xfrm>
            <a:off x="8250620" y="441434"/>
            <a:ext cx="3132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ECLISSI SOLE</a:t>
            </a:r>
          </a:p>
          <a:p>
            <a:r>
              <a:rPr lang="it-IT" sz="2400" dirty="0"/>
              <a:t>USA + CANADA</a:t>
            </a:r>
          </a:p>
          <a:p>
            <a:r>
              <a:rPr lang="it-IT" sz="2400" dirty="0"/>
              <a:t>IMMAGINE GOES</a:t>
            </a:r>
          </a:p>
        </p:txBody>
      </p:sp>
    </p:spTree>
    <p:extLst>
      <p:ext uri="{BB962C8B-B14F-4D97-AF65-F5344CB8AC3E}">
        <p14:creationId xmlns:p14="http://schemas.microsoft.com/office/powerpoint/2010/main" val="38467038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205</Words>
  <Application>Microsoft Macintosh PowerPoint</Application>
  <PresentationFormat>Widescreen</PresentationFormat>
  <Paragraphs>52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Franklin Gothic Medium</vt:lpstr>
      <vt:lpstr>Times New Roman</vt:lpstr>
      <vt:lpstr>Tema di Office</vt:lpstr>
      <vt:lpstr>2_Struttura predefinita</vt:lpstr>
      <vt:lpstr>Presentazione standard di PowerPoint</vt:lpstr>
      <vt:lpstr>Presentazione standard di PowerPoint</vt:lpstr>
      <vt:lpstr>Servizio meteo-oceanografico operativo della Toscana  </vt:lpstr>
      <vt:lpstr>Presentazione standard di PowerPoint</vt:lpstr>
      <vt:lpstr>Attività Operative</vt:lpstr>
      <vt:lpstr>Strumenti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GRASSO</dc:creator>
  <cp:lastModifiedBy>BERNARDO GOZZINI</cp:lastModifiedBy>
  <cp:revision>11</cp:revision>
  <dcterms:created xsi:type="dcterms:W3CDTF">2024-04-08T10:06:27Z</dcterms:created>
  <dcterms:modified xsi:type="dcterms:W3CDTF">2024-04-09T16:40:29Z</dcterms:modified>
</cp:coreProperties>
</file>