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10" r:id="rId1"/>
    <p:sldMasterId id="2147484428" r:id="rId2"/>
    <p:sldMasterId id="2147484446" r:id="rId3"/>
  </p:sldMasterIdLst>
  <p:notesMasterIdLst>
    <p:notesMasterId r:id="rId21"/>
  </p:notesMasterIdLst>
  <p:handoutMasterIdLst>
    <p:handoutMasterId r:id="rId22"/>
  </p:handoutMasterIdLst>
  <p:sldIdLst>
    <p:sldId id="256" r:id="rId4"/>
    <p:sldId id="261" r:id="rId5"/>
    <p:sldId id="258" r:id="rId6"/>
    <p:sldId id="295" r:id="rId7"/>
    <p:sldId id="285" r:id="rId8"/>
    <p:sldId id="276" r:id="rId9"/>
    <p:sldId id="277" r:id="rId10"/>
    <p:sldId id="278" r:id="rId11"/>
    <p:sldId id="297" r:id="rId12"/>
    <p:sldId id="379" r:id="rId13"/>
    <p:sldId id="279" r:id="rId14"/>
    <p:sldId id="440" r:id="rId15"/>
    <p:sldId id="380" r:id="rId16"/>
    <p:sldId id="378" r:id="rId17"/>
    <p:sldId id="383" r:id="rId18"/>
    <p:sldId id="257" r:id="rId19"/>
    <p:sldId id="382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0B5"/>
    <a:srgbClr val="26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3" autoAdjust="0"/>
    <p:restoredTop sz="94712" autoAdjust="0"/>
  </p:normalViewPr>
  <p:slideViewPr>
    <p:cSldViewPr snapToGrid="0">
      <p:cViewPr varScale="1">
        <p:scale>
          <a:sx n="59" d="100"/>
          <a:sy n="59" d="100"/>
        </p:scale>
        <p:origin x="77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77B6E401-A95B-D6AA-8D20-1A2CD21BCE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Riunione  IBE Livorno 10 e 11 Aprile 2024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1E6ABA4-D1AB-2306-8932-36C233B9D4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3D43D-02C8-49B7-A251-6A7659080D58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196882-14E9-2CDC-0950-10CF6DCB3A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Riunione  IBE Livorno 10 e 11 Aprile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EF9C1E2-D7AE-3758-997C-5CDAE42C42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B1E47-94E8-491A-A21C-5293E147DB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91916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Riunione  IBE Livorno 10 e 11 Aprile 2024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3DABD-1364-43D8-AB65-0253BE19BC2D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Riunione  IBE Livorno 10 e 11 Aprile 2024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2E376-E7CD-494D-8148-F73EFF423C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871449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nostro gruppo si occupa della caratterizzazione e valorizzazione di varietà locali di fruttiferi. La caratterizzazione viene fatta su caratteri </a:t>
            </a:r>
            <a:r>
              <a:rPr lang="it-IT" dirty="0" err="1"/>
              <a:t>macromorfologici</a:t>
            </a:r>
            <a:r>
              <a:rPr lang="it-IT" dirty="0"/>
              <a:t> come ad esempio la dimensione del frutto, forma della foglia, dimensione del seme e </a:t>
            </a:r>
            <a:r>
              <a:rPr lang="it-IT" dirty="0" err="1"/>
              <a:t>micromorfologici</a:t>
            </a:r>
            <a:r>
              <a:rPr lang="it-IT" dirty="0"/>
              <a:t> con l’aiuto di microscopi ottici ed elettronici . Le piante studiate sono fico, melograno, olivo, ciliegio, pesco</a:t>
            </a:r>
          </a:p>
        </p:txBody>
      </p:sp>
      <p:sp>
        <p:nvSpPr>
          <p:cNvPr id="6" name="Segnaposto intestazione 5">
            <a:extLst>
              <a:ext uri="{FF2B5EF4-FFF2-40B4-BE49-F238E27FC236}">
                <a16:creationId xmlns:a16="http://schemas.microsoft.com/office/drawing/2014/main" id="{46B7FA0F-8CEE-AAA8-C1E0-C4D044ADDCD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</p:spTree>
    <p:extLst>
      <p:ext uri="{BB962C8B-B14F-4D97-AF65-F5344CB8AC3E}">
        <p14:creationId xmlns:p14="http://schemas.microsoft.com/office/powerpoint/2010/main" val="7185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Tutti i parametri rilevati vengono analizzati con nuove tecniche di analisi statistica e i risultati vengono rappresentati attraverso infografiche di sintesi</a:t>
            </a:r>
          </a:p>
          <a:p>
            <a:endParaRPr lang="it-IT" dirty="0"/>
          </a:p>
        </p:txBody>
      </p:sp>
      <p:sp>
        <p:nvSpPr>
          <p:cNvPr id="6" name="Segnaposto intestazione 5">
            <a:extLst>
              <a:ext uri="{FF2B5EF4-FFF2-40B4-BE49-F238E27FC236}">
                <a16:creationId xmlns:a16="http://schemas.microsoft.com/office/drawing/2014/main" id="{8A4296D2-A899-0F6C-33F4-07DCC4270C7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</p:spTree>
    <p:extLst>
      <p:ext uri="{BB962C8B-B14F-4D97-AF65-F5344CB8AC3E}">
        <p14:creationId xmlns:p14="http://schemas.microsoft.com/office/powerpoint/2010/main" val="370277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Vettori biocompatibili sintetizzati dalla sansa o da lignina, ATTIVATI con FITORMONI Per germinazione dei semi di rucola e pomodoro, oppure per la radicazione di cultivar recalcitranti di olivo come Leccio del Corno.</a:t>
            </a:r>
          </a:p>
        </p:txBody>
      </p:sp>
      <p:sp>
        <p:nvSpPr>
          <p:cNvPr id="6" name="Segnaposto intestazione 5">
            <a:extLst>
              <a:ext uri="{FF2B5EF4-FFF2-40B4-BE49-F238E27FC236}">
                <a16:creationId xmlns:a16="http://schemas.microsoft.com/office/drawing/2014/main" id="{1C85B5B1-41A5-23B9-AA38-FA91926DCCA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</p:spTree>
    <p:extLst>
      <p:ext uri="{BB962C8B-B14F-4D97-AF65-F5344CB8AC3E}">
        <p14:creationId xmlns:p14="http://schemas.microsoft.com/office/powerpoint/2010/main" val="120560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C953E-982B-40E0-B3BF-9DC1CE584F3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790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2338">
              <a:defRPr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2338">
              <a:defRPr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2338">
              <a:defRPr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2338">
              <a:defRPr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A9FDA03-DB8A-4249-A954-006CCFCD0DAB}" type="slidenum">
              <a:rPr lang="es-CR" altLang="it-IT" b="0" smtClean="0">
                <a:solidFill>
                  <a:srgbClr val="000000"/>
                </a:solidFill>
              </a:rPr>
              <a:pPr/>
              <a:t>11</a:t>
            </a:fld>
            <a:endParaRPr lang="es-CR" altLang="it-IT" b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44811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3FD7-FF49-4F6B-8214-601359473947}" type="datetime1">
              <a:rPr lang="it-IT" smtClean="0"/>
              <a:t>10/04/2024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162A-619E-4717-803A-DB32ACA6D3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03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5A21D-DA93-4675-8EDB-2BCB6991C77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4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0E794-EB2D-418C-A76A-CCDEF8EA299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01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851F4-7FC1-461B-BDF4-ED37FE06C90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8623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513BB-335C-47F2-800A-7E30ADB4B46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62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799C-57AD-4DB4-BBD6-A8888317289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12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EFD1-30F5-4D09-905E-A03C4C0D9BE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13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69E6C-4FE8-40D0-B9D8-06827CB6E27F}" type="datetime1">
              <a:rPr lang="it-IT" smtClean="0"/>
              <a:t>10/04/2024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162A-619E-4717-803A-DB32ACA6D3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342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1F59-84FD-4C42-B8FC-A83D3C67B235}" type="datetime1">
              <a:rPr lang="it-IT" smtClean="0"/>
              <a:t>10/04/2024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162A-619E-4717-803A-DB32ACA6D3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2320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319A-2C63-492E-BFE5-B0D6B573F6A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762A-E86E-4B1A-B59D-17A0BA1C4F8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4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F769E-9902-4042-8110-22BAEA2589E6}" type="datetime1">
              <a:rPr lang="it-IT" smtClean="0"/>
              <a:t>10/04/2024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162A-619E-4717-803A-DB32ACA6D3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420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7E15-A8FC-4BA4-94DB-1C0EFB83045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55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6870E-AA77-4440-938E-1F08361187D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5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8C7D-5DD8-4F3A-8E44-5F79F351934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0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0B3AA-724A-45C6-9F18-26F4160F311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56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5C44-5C69-41E5-A325-CA94CDF76FCC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90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7B065-074D-4659-B62F-D4E4B6B3DDE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62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CE8F0-2ED7-4927-B643-46525B3364A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81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4AF16-F1BD-468C-99B9-B25D2D1B96A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12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F6D4C-8806-4C43-83B5-91265183DF1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588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72BC-E93C-4599-BDF8-6E0C1B93404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054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7C2BB-0631-49DD-9713-E28F25607944}" type="datetime1">
              <a:rPr lang="it-IT" smtClean="0"/>
              <a:t>10/04/2024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162A-619E-4717-803A-DB32ACA6D3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877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730C-399C-4291-9FA4-57502ADA3311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75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4A164-761E-4B92-BA8D-140483E0934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41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7C2B-987D-4413-870C-EE10222ECA2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08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884DF-7AC8-465A-9CAD-5CD8AF7E7BF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40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9727F-EFA6-4E35-9143-D8EF54EB791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30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EF739-1308-4CB5-A983-D325EEF0EE2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91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5E6C-BEF7-41BF-944E-C9B04116E35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86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C935F-1E8C-4473-AF4E-CB758EA5EE3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78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A1C0-8E90-4E3F-A853-271B30FB9E8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4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8977E-D816-40A4-8DB3-AFF2B30F0E7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0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00D-4C14-4157-B82D-6DBED20ABD33}" type="datetime1">
              <a:rPr lang="it-IT" smtClean="0"/>
              <a:t>10/04/2024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162A-619E-4717-803A-DB32ACA6D3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438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D754A-BCC5-468B-A6A2-6C7E2E05994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94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001DF-68D2-4B08-BF0E-036EFBF5F22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42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AF893-7CB8-456A-857D-4CCCE9DB7E16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874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275AE-4D7E-4464-801C-22746F143EB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32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573C-DF0B-4BB8-8CE2-EFF5E0B6A2C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387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3EFB-0EEB-445B-B328-C51B4E213B0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78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2EB27-F8FA-4D8F-B569-100EE6322DD8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63971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632E-4BC3-4BD4-96D1-9B9050B67C6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20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DDB00-39F8-4C8E-8418-F0BE8AA296EB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298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E5C-CDFE-4CE1-AD7F-EC1C0D37C15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4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F1A0-CF62-4A66-A0C3-794B19099A93}" type="datetime1">
              <a:rPr lang="it-IT" smtClean="0"/>
              <a:t>10/04/2024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162A-619E-4717-803A-DB32ACA6D3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1276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84921-CAFC-4E60-9EC5-8CB684D80B6E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26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E4ACA-250B-47C0-B25C-6B918487184F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1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11135-BA2C-4443-A9C5-60BC691DAD55}" type="datetime1">
              <a:rPr lang="it-IT" smtClean="0"/>
              <a:t>10/04/2024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162A-619E-4717-803A-DB32ACA6D3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73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C397E-C65A-49B0-903D-C4F575B234C4}" type="datetime1">
              <a:rPr lang="it-IT" smtClean="0"/>
              <a:t>10/04/2024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162A-619E-4717-803A-DB32ACA6D3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2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448F-F0F8-4841-ADE0-F58CBDC5B47C}" type="datetime1">
              <a:rPr lang="it-IT" smtClean="0"/>
              <a:t>10/04/2024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162A-619E-4717-803A-DB32ACA6D3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40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F2D3-B169-4D7A-9313-A2632CBC329F}" type="datetime1">
              <a:rPr lang="it-IT" smtClean="0"/>
              <a:t>10/04/2024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 IBE Livorno 10 e 11 Aprile 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162A-619E-4717-803A-DB32ACA6D3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37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7898124-FB4A-4D2C-B6EB-931678920A2A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47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  <p:sldLayoutId id="2147484422" r:id="rId12"/>
    <p:sldLayoutId id="2147484423" r:id="rId13"/>
    <p:sldLayoutId id="2147484424" r:id="rId14"/>
    <p:sldLayoutId id="2147484425" r:id="rId15"/>
    <p:sldLayoutId id="2147484426" r:id="rId16"/>
    <p:sldLayoutId id="214748442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764ADBC-D818-4AA9-9A31-A1B73870A5C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08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  <p:sldLayoutId id="2147484441" r:id="rId13"/>
    <p:sldLayoutId id="2147484442" r:id="rId14"/>
    <p:sldLayoutId id="2147484443" r:id="rId15"/>
    <p:sldLayoutId id="2147484444" r:id="rId16"/>
    <p:sldLayoutId id="214748444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E5848E6-2796-4EED-BDEF-3C08BAC6CDF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10/04/2024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Riunione  IBE Livorno 10 e 11 Aprile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F52B-22C5-45F2-B4F2-CA5F2FE27F3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202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  <p:sldLayoutId id="2147484458" r:id="rId12"/>
    <p:sldLayoutId id="2147484459" r:id="rId13"/>
    <p:sldLayoutId id="2147484460" r:id="rId14"/>
    <p:sldLayoutId id="2147484461" r:id="rId15"/>
    <p:sldLayoutId id="2147484462" r:id="rId16"/>
    <p:sldLayoutId id="214748446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10" Type="http://schemas.openxmlformats.org/officeDocument/2006/relationships/image" Target="../media/image80.tiff"/><Relationship Id="rId4" Type="http://schemas.openxmlformats.org/officeDocument/2006/relationships/image" Target="../media/image74.emf"/><Relationship Id="rId9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tiff"/><Relationship Id="rId11" Type="http://schemas.openxmlformats.org/officeDocument/2006/relationships/image" Target="../media/image98.pn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openxmlformats.org/officeDocument/2006/relationships/image" Target="../media/image99.png"/><Relationship Id="rId3" Type="http://schemas.openxmlformats.org/officeDocument/2006/relationships/image" Target="../media/image29.jpeg"/><Relationship Id="rId7" Type="http://schemas.openxmlformats.org/officeDocument/2006/relationships/image" Target="../media/image33.tiff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tiff"/><Relationship Id="rId14" Type="http://schemas.openxmlformats.org/officeDocument/2006/relationships/image" Target="../media/image9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emf"/><Relationship Id="rId11" Type="http://schemas.openxmlformats.org/officeDocument/2006/relationships/image" Target="../media/image109.png"/><Relationship Id="rId5" Type="http://schemas.openxmlformats.org/officeDocument/2006/relationships/image" Target="../media/image103.emf"/><Relationship Id="rId10" Type="http://schemas.openxmlformats.org/officeDocument/2006/relationships/image" Target="../media/image108.png"/><Relationship Id="rId4" Type="http://schemas.openxmlformats.org/officeDocument/2006/relationships/image" Target="../media/image102.emf"/><Relationship Id="rId9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13" Type="http://schemas.openxmlformats.org/officeDocument/2006/relationships/image" Target="../media/image121.jpeg"/><Relationship Id="rId3" Type="http://schemas.openxmlformats.org/officeDocument/2006/relationships/image" Target="../media/image111.jpeg"/><Relationship Id="rId7" Type="http://schemas.openxmlformats.org/officeDocument/2006/relationships/image" Target="../media/image115.emf"/><Relationship Id="rId12" Type="http://schemas.openxmlformats.org/officeDocument/2006/relationships/image" Target="../media/image120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png"/><Relationship Id="rId10" Type="http://schemas.openxmlformats.org/officeDocument/2006/relationships/image" Target="../media/image118.jpg"/><Relationship Id="rId4" Type="http://schemas.openxmlformats.org/officeDocument/2006/relationships/image" Target="../media/image112.png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tif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9.jpeg"/><Relationship Id="rId7" Type="http://schemas.openxmlformats.org/officeDocument/2006/relationships/image" Target="../media/image33.tiff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63307" y="2845614"/>
            <a:ext cx="6261917" cy="330884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it-IT" sz="3100" b="1" dirty="0">
                <a:latin typeface="Arial" panose="020B0604020202020204" pitchFamily="34" charset="0"/>
                <a:cs typeface="Arial" panose="020B0604020202020204" pitchFamily="34" charset="0"/>
              </a:rPr>
              <a:t>Biodiversità stress e biotecnologie</a:t>
            </a:r>
            <a:b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Cristiana Giordano</a:t>
            </a:r>
            <a:b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Raffaella Petruccelli</a:t>
            </a: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Monica Anichini</a:t>
            </a: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Cecilia Faraloni</a:t>
            </a: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Graziella Chini Zittelli </a:t>
            </a: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Francesco Balestra</a:t>
            </a: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Gergely Lakatos</a:t>
            </a: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Anna Pugliese</a:t>
            </a: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Bernardo Cicchi</a:t>
            </a: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Giuseppe Torzillo</a:t>
            </a: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Lorenzo Arcidiaco</a:t>
            </a: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78003-7480-B28D-6A9D-E942FD0B7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47" r="26142" b="-1"/>
          <a:stretch/>
        </p:blipFill>
        <p:spPr>
          <a:xfrm>
            <a:off x="-1" y="10"/>
            <a:ext cx="4634681" cy="6857990"/>
          </a:xfrm>
          <a:prstGeom prst="rect">
            <a:avLst/>
          </a:prstGeom>
        </p:spPr>
      </p:pic>
      <p:pic>
        <p:nvPicPr>
          <p:cNvPr id="9" name="Immagine 8" descr="Immagine che contiene aria aperta, albero, pianta, edificio&#10;&#10;Descrizione generata automaticamente">
            <a:extLst>
              <a:ext uri="{FF2B5EF4-FFF2-40B4-BE49-F238E27FC236}">
                <a16:creationId xmlns:a16="http://schemas.microsoft.com/office/drawing/2014/main" id="{E816A5D8-B66B-7699-8901-165A129632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7931" y="981065"/>
            <a:ext cx="6858000" cy="48958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267169A-FECF-5739-2223-44456CF17294}"/>
              </a:ext>
            </a:extLst>
          </p:cNvPr>
          <p:cNvSpPr txBox="1"/>
          <p:nvPr/>
        </p:nvSpPr>
        <p:spPr>
          <a:xfrm>
            <a:off x="9086850" y="6330899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</p:spTree>
    <p:extLst>
      <p:ext uri="{BB962C8B-B14F-4D97-AF65-F5344CB8AC3E}">
        <p14:creationId xmlns:p14="http://schemas.microsoft.com/office/powerpoint/2010/main" val="10780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6F387006-2F9A-7625-9E07-2967DEFCBD1B}"/>
              </a:ext>
            </a:extLst>
          </p:cNvPr>
          <p:cNvGrpSpPr/>
          <p:nvPr/>
        </p:nvGrpSpPr>
        <p:grpSpPr>
          <a:xfrm>
            <a:off x="-141415" y="-2321"/>
            <a:ext cx="6959687" cy="6224023"/>
            <a:chOff x="111673" y="423745"/>
            <a:chExt cx="5898834" cy="6224023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46C28ABB-5815-4F7B-84CF-69E123D55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863" y="1039297"/>
              <a:ext cx="4783874" cy="5608471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28F80BD5-B602-49F5-871D-191B991D5699}"/>
                </a:ext>
              </a:extLst>
            </p:cNvPr>
            <p:cNvSpPr/>
            <p:nvPr/>
          </p:nvSpPr>
          <p:spPr>
            <a:xfrm>
              <a:off x="111673" y="423745"/>
              <a:ext cx="5898834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Segoe UI Historic" panose="020B0502040204020203" pitchFamily="34" charset="0"/>
                  <a:cs typeface="Segoe UI Historic" panose="020B0502040204020203" pitchFamily="34" charset="0"/>
                </a:rPr>
                <a:t>D</a:t>
              </a:r>
              <a:r>
                <a:rPr lang="en-US" sz="1600" b="1" i="0" u="none" strike="noStrike" baseline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Segoe UI Historic" panose="020B0502040204020203" pitchFamily="34" charset="0"/>
                  <a:cs typeface="Segoe UI Historic" panose="020B0502040204020203" pitchFamily="34" charset="0"/>
                </a:rPr>
                <a:t>eeper exploration of the biodiversity richness of microalgae is crucial for enhancing their use for applicative purposes</a:t>
              </a:r>
              <a:r>
                <a:rPr lang="en-US" b="0" i="0" u="none" strike="noStrike" baseline="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it-IT" dirty="0"/>
            </a:p>
          </p:txBody>
        </p:sp>
      </p:grpSp>
      <p:sp>
        <p:nvSpPr>
          <p:cNvPr id="33" name="Rettangolo 32">
            <a:extLst>
              <a:ext uri="{FF2B5EF4-FFF2-40B4-BE49-F238E27FC236}">
                <a16:creationId xmlns:a16="http://schemas.microsoft.com/office/drawing/2014/main" id="{90AED1CC-C7B4-9AA4-0B32-D323F70C529F}"/>
              </a:ext>
            </a:extLst>
          </p:cNvPr>
          <p:cNvSpPr/>
          <p:nvPr/>
        </p:nvSpPr>
        <p:spPr>
          <a:xfrm>
            <a:off x="6293288" y="351911"/>
            <a:ext cx="5774507" cy="343363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011EAE-E83F-D060-6E0C-48F9E9E38671}"/>
              </a:ext>
            </a:extLst>
          </p:cNvPr>
          <p:cNvSpPr txBox="1"/>
          <p:nvPr/>
        </p:nvSpPr>
        <p:spPr>
          <a:xfrm>
            <a:off x="6283245" y="375751"/>
            <a:ext cx="5774507" cy="14773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b="1" dirty="0" err="1"/>
              <a:t>Microalgae</a:t>
            </a:r>
            <a:r>
              <a:rPr lang="it-IT" b="1" dirty="0"/>
              <a:t>:</a:t>
            </a:r>
          </a:p>
          <a:p>
            <a:r>
              <a:rPr lang="it-IT" b="1" i="1" dirty="0" err="1"/>
              <a:t>Chlorella</a:t>
            </a:r>
            <a:r>
              <a:rPr lang="it-IT" b="1" dirty="0"/>
              <a:t> spp.</a:t>
            </a:r>
          </a:p>
          <a:p>
            <a:r>
              <a:rPr lang="it-IT" b="1" i="1" dirty="0" err="1"/>
              <a:t>Chlamydomonas</a:t>
            </a:r>
            <a:r>
              <a:rPr lang="it-IT" b="1" i="1" dirty="0"/>
              <a:t> </a:t>
            </a:r>
            <a:r>
              <a:rPr lang="it-IT" b="1" i="1" dirty="0" err="1"/>
              <a:t>reinhardtii</a:t>
            </a:r>
            <a:endParaRPr lang="it-IT" b="1" i="1" dirty="0"/>
          </a:p>
          <a:p>
            <a:r>
              <a:rPr lang="it-IT" b="1" i="1" dirty="0"/>
              <a:t>H. </a:t>
            </a:r>
            <a:r>
              <a:rPr lang="it-IT" b="1" i="1" dirty="0" err="1"/>
              <a:t>Pluvialis</a:t>
            </a:r>
            <a:endParaRPr lang="it-IT" b="1" i="1" dirty="0"/>
          </a:p>
          <a:p>
            <a:r>
              <a:rPr lang="it-IT" b="1" i="1" err="1"/>
              <a:t>D</a:t>
            </a:r>
            <a:r>
              <a:rPr lang="it-IT" b="1" i="1"/>
              <a:t>. salina</a:t>
            </a:r>
            <a:endParaRPr lang="it-IT" b="1" i="1" dirty="0"/>
          </a:p>
        </p:txBody>
      </p:sp>
      <p:pic>
        <p:nvPicPr>
          <p:cNvPr id="10" name="Picture 7" descr="haem (foto bella) (2)">
            <a:extLst>
              <a:ext uri="{FF2B5EF4-FFF2-40B4-BE49-F238E27FC236}">
                <a16:creationId xmlns:a16="http://schemas.microsoft.com/office/drawing/2014/main" id="{E98026FC-6992-6698-9A60-A62DF942D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95"/>
          <a:stretch/>
        </p:blipFill>
        <p:spPr bwMode="auto">
          <a:xfrm>
            <a:off x="9934119" y="1780829"/>
            <a:ext cx="1723018" cy="14311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lamydomonas (2)">
            <a:extLst>
              <a:ext uri="{FF2B5EF4-FFF2-40B4-BE49-F238E27FC236}">
                <a16:creationId xmlns:a16="http://schemas.microsoft.com/office/drawing/2014/main" id="{3729CC80-77A5-1F57-6EE9-F2BE3A7A3E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1897" r="18791"/>
          <a:stretch/>
        </p:blipFill>
        <p:spPr bwMode="auto">
          <a:xfrm>
            <a:off x="8135897" y="1780829"/>
            <a:ext cx="1407138" cy="143114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28205774-BDBD-1437-AFFE-A0EFD724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68" y="1801149"/>
            <a:ext cx="1426938" cy="143114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4369DFD-6AED-875E-457C-958536BC8E51}"/>
              </a:ext>
            </a:extLst>
          </p:cNvPr>
          <p:cNvSpPr txBox="1"/>
          <p:nvPr/>
        </p:nvSpPr>
        <p:spPr>
          <a:xfrm>
            <a:off x="6384728" y="2898637"/>
            <a:ext cx="1818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rgbClr val="FFFF00"/>
                </a:solidFill>
              </a:rPr>
              <a:t>D. salina</a:t>
            </a: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A1278B32-1C54-BA64-130E-38C0E4A71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430" y="2874246"/>
            <a:ext cx="181810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1600" b="1" i="1" dirty="0">
                <a:solidFill>
                  <a:srgbClr val="FFFF00"/>
                </a:solidFill>
              </a:rPr>
              <a:t>C.</a:t>
            </a:r>
            <a:r>
              <a:rPr lang="en-US" altLang="it-IT" sz="1400" b="1" i="1" dirty="0">
                <a:solidFill>
                  <a:srgbClr val="FFFF00"/>
                </a:solidFill>
              </a:rPr>
              <a:t> </a:t>
            </a:r>
            <a:r>
              <a:rPr lang="en-US" altLang="it-IT" sz="1600" b="1" i="1" dirty="0" err="1">
                <a:solidFill>
                  <a:srgbClr val="FFFF00"/>
                </a:solidFill>
              </a:rPr>
              <a:t>reinhardtii</a:t>
            </a:r>
            <a:endParaRPr lang="en-US" altLang="it-IT" sz="1400" b="1" i="1" dirty="0">
              <a:solidFill>
                <a:srgbClr val="FFFF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4C32DF2-FB5A-D5D4-7620-1A2226078B81}"/>
              </a:ext>
            </a:extLst>
          </p:cNvPr>
          <p:cNvSpPr txBox="1"/>
          <p:nvPr/>
        </p:nvSpPr>
        <p:spPr>
          <a:xfrm>
            <a:off x="9945181" y="2897112"/>
            <a:ext cx="1818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rgbClr val="FFFF00"/>
                </a:solidFill>
              </a:rPr>
              <a:t>H. </a:t>
            </a:r>
            <a:r>
              <a:rPr lang="it-IT" sz="1600" b="1" i="1" dirty="0" err="1">
                <a:solidFill>
                  <a:srgbClr val="FFFF00"/>
                </a:solidFill>
              </a:rPr>
              <a:t>pluvialis</a:t>
            </a:r>
            <a:endParaRPr lang="it-IT" sz="1600" b="1" i="1" dirty="0">
              <a:solidFill>
                <a:srgbClr val="FFFF00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278FAC1-0CBA-60DA-CE42-72B4392A94BE}"/>
              </a:ext>
            </a:extLst>
          </p:cNvPr>
          <p:cNvSpPr txBox="1"/>
          <p:nvPr/>
        </p:nvSpPr>
        <p:spPr>
          <a:xfrm>
            <a:off x="6445085" y="3289149"/>
            <a:ext cx="1652612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altLang="it-IT" sz="2000" b="1" dirty="0">
                <a:solidFill>
                  <a:schemeClr val="tx1"/>
                </a:solidFill>
              </a:rPr>
              <a:t>β</a:t>
            </a:r>
            <a:r>
              <a:rPr lang="it-IT" altLang="it-IT" sz="2000" b="1" dirty="0">
                <a:solidFill>
                  <a:schemeClr val="tx1"/>
                </a:solidFill>
              </a:rPr>
              <a:t>-carotene</a:t>
            </a:r>
            <a:endParaRPr lang="it-IT" sz="2000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28E3805-245C-D29F-8320-A7F0B24F0699}"/>
              </a:ext>
            </a:extLst>
          </p:cNvPr>
          <p:cNvSpPr txBox="1"/>
          <p:nvPr/>
        </p:nvSpPr>
        <p:spPr>
          <a:xfrm>
            <a:off x="8687429" y="3269189"/>
            <a:ext cx="586723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/>
              <a:t>H</a:t>
            </a:r>
            <a:r>
              <a:rPr lang="it-IT" sz="2000" b="1" baseline="-25000" dirty="0"/>
              <a:t>2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FA1860F-51FD-E7C3-0219-014FA72F9B9F}"/>
              </a:ext>
            </a:extLst>
          </p:cNvPr>
          <p:cNvSpPr txBox="1"/>
          <p:nvPr/>
        </p:nvSpPr>
        <p:spPr>
          <a:xfrm>
            <a:off x="10174095" y="3302747"/>
            <a:ext cx="1652612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 err="1"/>
              <a:t>Astaxanthin</a:t>
            </a:r>
            <a:endParaRPr lang="it-IT" sz="20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D720E69-F8ED-F799-C431-25A1121394B7}"/>
              </a:ext>
            </a:extLst>
          </p:cNvPr>
          <p:cNvSpPr txBox="1"/>
          <p:nvPr/>
        </p:nvSpPr>
        <p:spPr>
          <a:xfrm>
            <a:off x="9086850" y="6330899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1A869AF-FD77-5B2F-35D2-9CC9B6069EC6}"/>
              </a:ext>
            </a:extLst>
          </p:cNvPr>
          <p:cNvSpPr/>
          <p:nvPr/>
        </p:nvSpPr>
        <p:spPr>
          <a:xfrm>
            <a:off x="6265583" y="3870476"/>
            <a:ext cx="5792169" cy="2291807"/>
          </a:xfrm>
          <a:prstGeom prst="rect">
            <a:avLst/>
          </a:prstGeom>
          <a:solidFill>
            <a:srgbClr val="00B050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7E8AEF9-9E4D-418C-4863-DABD64B755A5}"/>
              </a:ext>
            </a:extLst>
          </p:cNvPr>
          <p:cNvSpPr txBox="1"/>
          <p:nvPr/>
        </p:nvSpPr>
        <p:spPr>
          <a:xfrm>
            <a:off x="6283245" y="4046209"/>
            <a:ext cx="2653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Cyanobacteria</a:t>
            </a:r>
            <a:r>
              <a:rPr lang="it-IT" b="1" dirty="0"/>
              <a:t>:</a:t>
            </a:r>
          </a:p>
          <a:p>
            <a:r>
              <a:rPr lang="it-IT" b="1" i="1" dirty="0"/>
              <a:t>A. </a:t>
            </a:r>
            <a:r>
              <a:rPr lang="it-IT" b="1" i="1" dirty="0" err="1"/>
              <a:t>platensis</a:t>
            </a:r>
            <a:endParaRPr lang="it-IT" b="1" i="1" dirty="0"/>
          </a:p>
          <a:p>
            <a:r>
              <a:rPr lang="it-IT" b="1" i="1" dirty="0" err="1"/>
              <a:t>Synechocystis</a:t>
            </a:r>
            <a:r>
              <a:rPr lang="it-IT" b="1" i="1" dirty="0"/>
              <a:t> </a:t>
            </a:r>
            <a:r>
              <a:rPr lang="it-IT" b="1" dirty="0"/>
              <a:t>sp.</a:t>
            </a:r>
          </a:p>
          <a:p>
            <a:r>
              <a:rPr lang="it-IT" b="1" i="1" dirty="0"/>
              <a:t>Nostoc</a:t>
            </a:r>
            <a:r>
              <a:rPr lang="it-IT" b="1" dirty="0"/>
              <a:t> sp.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8434F3-E758-90CE-4506-4F193E54E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9" r="-1810" b="522"/>
          <a:stretch/>
        </p:blipFill>
        <p:spPr bwMode="auto">
          <a:xfrm>
            <a:off x="8303152" y="3997137"/>
            <a:ext cx="1973786" cy="11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3DC73E99-5BEE-5828-2470-0C33756AD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7641" y="4662331"/>
            <a:ext cx="1699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1600" b="1" i="1" dirty="0">
                <a:solidFill>
                  <a:schemeClr val="bg1"/>
                </a:solidFill>
              </a:rPr>
              <a:t>A. </a:t>
            </a:r>
            <a:r>
              <a:rPr lang="en-US" altLang="it-IT" sz="1600" b="1" i="1" dirty="0" err="1">
                <a:solidFill>
                  <a:schemeClr val="bg1"/>
                </a:solidFill>
              </a:rPr>
              <a:t>platenis</a:t>
            </a:r>
            <a:r>
              <a:rPr lang="en-US" altLang="it-IT" sz="1600" b="1" i="1" dirty="0">
                <a:solidFill>
                  <a:schemeClr val="bg1"/>
                </a:solidFill>
              </a:rPr>
              <a:t> (Spirulina)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67A6D2B-A332-0649-C6B2-171EA22A744E}"/>
              </a:ext>
            </a:extLst>
          </p:cNvPr>
          <p:cNvSpPr txBox="1"/>
          <p:nvPr/>
        </p:nvSpPr>
        <p:spPr>
          <a:xfrm>
            <a:off x="8222928" y="5185443"/>
            <a:ext cx="1850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2000" b="1" dirty="0">
                <a:solidFill>
                  <a:schemeClr val="tx1"/>
                </a:solidFill>
              </a:rPr>
              <a:t>Phycocyanin</a:t>
            </a:r>
            <a:endParaRPr lang="it-IT" b="1" dirty="0"/>
          </a:p>
        </p:txBody>
      </p:sp>
      <p:pic>
        <p:nvPicPr>
          <p:cNvPr id="26" name="Immagine 25" descr="Immagine che contiene acqua, goccia, Umidità, Pioggerella&#10;&#10;Descrizione generata automaticamente">
            <a:extLst>
              <a:ext uri="{FF2B5EF4-FFF2-40B4-BE49-F238E27FC236}">
                <a16:creationId xmlns:a16="http://schemas.microsoft.com/office/drawing/2014/main" id="{A0E13DF6-A210-AD8D-EF3C-1A9DF6FD65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6265" r="23397" b="21212"/>
          <a:stretch/>
        </p:blipFill>
        <p:spPr>
          <a:xfrm>
            <a:off x="10302671" y="4014084"/>
            <a:ext cx="1624785" cy="1162192"/>
          </a:xfrm>
          <a:prstGeom prst="rect">
            <a:avLst/>
          </a:prstGeom>
        </p:spPr>
      </p:pic>
      <p:sp>
        <p:nvSpPr>
          <p:cNvPr id="28" name="Text Box 15">
            <a:extLst>
              <a:ext uri="{FF2B5EF4-FFF2-40B4-BE49-F238E27FC236}">
                <a16:creationId xmlns:a16="http://schemas.microsoft.com/office/drawing/2014/main" id="{E0693841-C3B0-83C8-BB9B-E6C09E7E9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5062" y="4787022"/>
            <a:ext cx="171268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it-IT" sz="1600" b="1" i="1" dirty="0" err="1">
                <a:solidFill>
                  <a:srgbClr val="FFFF00"/>
                </a:solidFill>
              </a:rPr>
              <a:t>Synechocystis</a:t>
            </a:r>
            <a:endParaRPr lang="en-US" altLang="it-IT" sz="1600" b="1" i="1" dirty="0">
              <a:solidFill>
                <a:srgbClr val="FFFF00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71FE2B4-3848-855A-F1BD-DA2483A13E17}"/>
              </a:ext>
            </a:extLst>
          </p:cNvPr>
          <p:cNvSpPr txBox="1"/>
          <p:nvPr/>
        </p:nvSpPr>
        <p:spPr>
          <a:xfrm>
            <a:off x="10325720" y="5176276"/>
            <a:ext cx="1827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2000" b="1" dirty="0">
                <a:solidFill>
                  <a:schemeClr val="tx1"/>
                </a:solidFill>
              </a:rPr>
              <a:t>Phycocyanin</a:t>
            </a:r>
          </a:p>
          <a:p>
            <a:r>
              <a:rPr lang="en-US" sz="2000" b="1" dirty="0"/>
              <a:t>H</a:t>
            </a:r>
            <a:r>
              <a:rPr lang="en-US" sz="2000" b="1" baseline="-25000" dirty="0"/>
              <a:t>2</a:t>
            </a:r>
          </a:p>
          <a:p>
            <a:r>
              <a:rPr lang="en-US" sz="2000" b="1" dirty="0"/>
              <a:t>PHB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792956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A2F227-0528-AE54-D07C-096CD84788E7}"/>
              </a:ext>
            </a:extLst>
          </p:cNvPr>
          <p:cNvSpPr txBox="1"/>
          <p:nvPr/>
        </p:nvSpPr>
        <p:spPr>
          <a:xfrm>
            <a:off x="9846432" y="6435575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  <p:pic>
        <p:nvPicPr>
          <p:cNvPr id="905295" name="Immagine 905294">
            <a:extLst>
              <a:ext uri="{FF2B5EF4-FFF2-40B4-BE49-F238E27FC236}">
                <a16:creationId xmlns:a16="http://schemas.microsoft.com/office/drawing/2014/main" id="{DB6F0003-7631-1221-1721-0D508348B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90" t="13775" r="5447" b="34014"/>
          <a:stretch/>
        </p:blipFill>
        <p:spPr>
          <a:xfrm>
            <a:off x="359383" y="1137837"/>
            <a:ext cx="5997874" cy="2455130"/>
          </a:xfrm>
          <a:prstGeom prst="rect">
            <a:avLst/>
          </a:prstGeom>
        </p:spPr>
      </p:pic>
      <p:grpSp>
        <p:nvGrpSpPr>
          <p:cNvPr id="905305" name="Gruppo 905304">
            <a:extLst>
              <a:ext uri="{FF2B5EF4-FFF2-40B4-BE49-F238E27FC236}">
                <a16:creationId xmlns:a16="http://schemas.microsoft.com/office/drawing/2014/main" id="{F52ED8A7-F3BC-22EA-39AD-71027CBF085F}"/>
              </a:ext>
            </a:extLst>
          </p:cNvPr>
          <p:cNvGrpSpPr/>
          <p:nvPr/>
        </p:nvGrpSpPr>
        <p:grpSpPr>
          <a:xfrm>
            <a:off x="206583" y="3897679"/>
            <a:ext cx="2803561" cy="2199799"/>
            <a:chOff x="4396204" y="3624174"/>
            <a:chExt cx="3381128" cy="2821551"/>
          </a:xfrm>
        </p:grpSpPr>
        <p:pic>
          <p:nvPicPr>
            <p:cNvPr id="905296" name="Immagine 905295">
              <a:extLst>
                <a:ext uri="{FF2B5EF4-FFF2-40B4-BE49-F238E27FC236}">
                  <a16:creationId xmlns:a16="http://schemas.microsoft.com/office/drawing/2014/main" id="{2BA9CA32-A726-2EBC-0794-83169ED15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5144" y="4863151"/>
              <a:ext cx="1722477" cy="628467"/>
            </a:xfrm>
            <a:prstGeom prst="rect">
              <a:avLst/>
            </a:prstGeom>
          </p:spPr>
        </p:pic>
        <p:pic>
          <p:nvPicPr>
            <p:cNvPr id="905297" name="Immagine 905296">
              <a:extLst>
                <a:ext uri="{FF2B5EF4-FFF2-40B4-BE49-F238E27FC236}">
                  <a16:creationId xmlns:a16="http://schemas.microsoft.com/office/drawing/2014/main" id="{35CD5399-9513-0913-DBB2-1DE8FBCDE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4523" y="3624174"/>
              <a:ext cx="1722475" cy="1268359"/>
            </a:xfrm>
            <a:prstGeom prst="rect">
              <a:avLst/>
            </a:prstGeom>
          </p:spPr>
        </p:pic>
        <p:sp>
          <p:nvSpPr>
            <p:cNvPr id="905298" name="CasellaDiTesto 905297">
              <a:extLst>
                <a:ext uri="{FF2B5EF4-FFF2-40B4-BE49-F238E27FC236}">
                  <a16:creationId xmlns:a16="http://schemas.microsoft.com/office/drawing/2014/main" id="{1F8FEC12-FBDB-C039-7E65-E9E1CFFEA211}"/>
                </a:ext>
              </a:extLst>
            </p:cNvPr>
            <p:cNvSpPr txBox="1"/>
            <p:nvPr/>
          </p:nvSpPr>
          <p:spPr>
            <a:xfrm>
              <a:off x="5920975" y="5491618"/>
              <a:ext cx="18563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err="1"/>
                <a:t>Phycocyanin</a:t>
              </a:r>
              <a:r>
                <a:rPr lang="it-IT" sz="1400" b="1" dirty="0"/>
                <a:t>:</a:t>
              </a:r>
            </a:p>
            <a:p>
              <a:r>
                <a:rPr lang="it-IT" sz="1400" b="1" dirty="0" err="1"/>
                <a:t>Colorant</a:t>
              </a:r>
              <a:endParaRPr lang="it-IT" sz="1400" b="1" dirty="0"/>
            </a:p>
            <a:p>
              <a:r>
                <a:rPr lang="it-IT" sz="1400" b="1" dirty="0" err="1"/>
                <a:t>Cosmetic</a:t>
              </a:r>
              <a:endParaRPr lang="it-IT" sz="1400" b="1" dirty="0"/>
            </a:p>
            <a:p>
              <a:r>
                <a:rPr lang="it-IT" sz="1400" b="1" dirty="0"/>
                <a:t>Food additive</a:t>
              </a:r>
            </a:p>
          </p:txBody>
        </p:sp>
        <p:sp>
          <p:nvSpPr>
            <p:cNvPr id="905302" name="CasellaDiTesto 905301">
              <a:extLst>
                <a:ext uri="{FF2B5EF4-FFF2-40B4-BE49-F238E27FC236}">
                  <a16:creationId xmlns:a16="http://schemas.microsoft.com/office/drawing/2014/main" id="{672A97CE-CF62-1B2F-7A7C-F7D39B44FAF9}"/>
                </a:ext>
              </a:extLst>
            </p:cNvPr>
            <p:cNvSpPr txBox="1"/>
            <p:nvPr/>
          </p:nvSpPr>
          <p:spPr>
            <a:xfrm rot="10800000" flipH="1" flipV="1">
              <a:off x="4396204" y="4621309"/>
              <a:ext cx="1554770" cy="394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i="1" dirty="0"/>
                <a:t>A. </a:t>
              </a:r>
              <a:r>
                <a:rPr lang="it-IT" sz="1400" b="1" i="1" dirty="0" err="1"/>
                <a:t>plantensis</a:t>
              </a:r>
              <a:endParaRPr lang="it-IT" sz="1400" b="1" i="1" dirty="0"/>
            </a:p>
          </p:txBody>
        </p:sp>
        <p:pic>
          <p:nvPicPr>
            <p:cNvPr id="905303" name="Immagine 905302">
              <a:extLst>
                <a:ext uri="{FF2B5EF4-FFF2-40B4-BE49-F238E27FC236}">
                  <a16:creationId xmlns:a16="http://schemas.microsoft.com/office/drawing/2014/main" id="{B66B917F-2F8C-5904-97BE-84DEFA26E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1591" y="3671000"/>
              <a:ext cx="1026315" cy="907413"/>
            </a:xfrm>
            <a:prstGeom prst="rect">
              <a:avLst/>
            </a:prstGeom>
          </p:spPr>
        </p:pic>
      </p:grpSp>
      <p:grpSp>
        <p:nvGrpSpPr>
          <p:cNvPr id="905306" name="Gruppo 905305">
            <a:extLst>
              <a:ext uri="{FF2B5EF4-FFF2-40B4-BE49-F238E27FC236}">
                <a16:creationId xmlns:a16="http://schemas.microsoft.com/office/drawing/2014/main" id="{C753DABF-1424-C040-09BC-B431C0114913}"/>
              </a:ext>
            </a:extLst>
          </p:cNvPr>
          <p:cNvGrpSpPr/>
          <p:nvPr/>
        </p:nvGrpSpPr>
        <p:grpSpPr>
          <a:xfrm>
            <a:off x="3014190" y="3870699"/>
            <a:ext cx="3320122" cy="2062375"/>
            <a:chOff x="8011904" y="3636129"/>
            <a:chExt cx="4004106" cy="2645286"/>
          </a:xfrm>
        </p:grpSpPr>
        <p:pic>
          <p:nvPicPr>
            <p:cNvPr id="905299" name="Immagine 905298">
              <a:extLst>
                <a:ext uri="{FF2B5EF4-FFF2-40B4-BE49-F238E27FC236}">
                  <a16:creationId xmlns:a16="http://schemas.microsoft.com/office/drawing/2014/main" id="{4189E951-9A47-678F-7B98-86AD66745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78841" y="3636129"/>
              <a:ext cx="2609041" cy="1949452"/>
            </a:xfrm>
            <a:prstGeom prst="rect">
              <a:avLst/>
            </a:prstGeom>
          </p:spPr>
        </p:pic>
        <p:sp>
          <p:nvSpPr>
            <p:cNvPr id="905300" name="CasellaDiTesto 905299">
              <a:extLst>
                <a:ext uri="{FF2B5EF4-FFF2-40B4-BE49-F238E27FC236}">
                  <a16:creationId xmlns:a16="http://schemas.microsoft.com/office/drawing/2014/main" id="{3AE4D263-BE34-FD01-14EA-13F836F4FDBC}"/>
                </a:ext>
              </a:extLst>
            </p:cNvPr>
            <p:cNvSpPr txBox="1"/>
            <p:nvPr/>
          </p:nvSpPr>
          <p:spPr>
            <a:xfrm rot="10800000" flipH="1" flipV="1">
              <a:off x="8011904" y="4585860"/>
              <a:ext cx="1722477" cy="394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P. </a:t>
              </a:r>
              <a:r>
                <a:rPr lang="it-IT" sz="1400" b="1" dirty="0" err="1"/>
                <a:t>tricornutum</a:t>
              </a:r>
              <a:endParaRPr lang="it-IT" sz="1400" b="1" dirty="0"/>
            </a:p>
          </p:txBody>
        </p:sp>
        <p:pic>
          <p:nvPicPr>
            <p:cNvPr id="905301" name="Picture 4" descr="Our Microalgae: Haematococcus Pluvialis, Phaeodactylum Tricornutum -  Algatech">
              <a:extLst>
                <a:ext uri="{FF2B5EF4-FFF2-40B4-BE49-F238E27FC236}">
                  <a16:creationId xmlns:a16="http://schemas.microsoft.com/office/drawing/2014/main" id="{8E0CDCB4-237D-D07E-21BA-12A3D7CC8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292" y="3670735"/>
              <a:ext cx="883700" cy="952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5304" name="CasellaDiTesto 905303">
              <a:extLst>
                <a:ext uri="{FF2B5EF4-FFF2-40B4-BE49-F238E27FC236}">
                  <a16:creationId xmlns:a16="http://schemas.microsoft.com/office/drawing/2014/main" id="{FE5FB83F-0526-E196-261B-9FE23423F184}"/>
                </a:ext>
              </a:extLst>
            </p:cNvPr>
            <p:cNvSpPr txBox="1"/>
            <p:nvPr/>
          </p:nvSpPr>
          <p:spPr>
            <a:xfrm>
              <a:off x="9267015" y="5517988"/>
              <a:ext cx="2748995" cy="763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 err="1"/>
                <a:t>Fucoxanthin</a:t>
              </a:r>
              <a:r>
                <a:rPr lang="it-IT" sz="1400" b="1" dirty="0"/>
                <a:t> production:</a:t>
              </a:r>
            </a:p>
            <a:p>
              <a:r>
                <a:rPr lang="it-IT" sz="1400" b="1" dirty="0" err="1"/>
                <a:t>Antioxidant</a:t>
              </a:r>
              <a:r>
                <a:rPr lang="it-IT" sz="1400" b="1" dirty="0"/>
                <a:t>, food additive, </a:t>
              </a:r>
              <a:r>
                <a:rPr lang="it-IT" sz="1400" b="1" dirty="0" err="1"/>
                <a:t>pharmacology</a:t>
              </a:r>
              <a:endParaRPr lang="it-IT" sz="1400" b="1" dirty="0"/>
            </a:p>
          </p:txBody>
        </p:sp>
      </p:grpSp>
      <p:sp>
        <p:nvSpPr>
          <p:cNvPr id="905309" name="CasellaDiTesto 905308">
            <a:extLst>
              <a:ext uri="{FF2B5EF4-FFF2-40B4-BE49-F238E27FC236}">
                <a16:creationId xmlns:a16="http://schemas.microsoft.com/office/drawing/2014/main" id="{088B3896-29F2-B4D9-1D52-80923EE19513}"/>
              </a:ext>
            </a:extLst>
          </p:cNvPr>
          <p:cNvSpPr txBox="1"/>
          <p:nvPr/>
        </p:nvSpPr>
        <p:spPr>
          <a:xfrm>
            <a:off x="0" y="349753"/>
            <a:ext cx="693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PRODUZIONE DI COMPOSTI AD ELEVATO VALORE AGGIUNTO</a:t>
            </a:r>
          </a:p>
        </p:txBody>
      </p:sp>
      <p:pic>
        <p:nvPicPr>
          <p:cNvPr id="905310" name="Picture 3">
            <a:extLst>
              <a:ext uri="{FF2B5EF4-FFF2-40B4-BE49-F238E27FC236}">
                <a16:creationId xmlns:a16="http://schemas.microsoft.com/office/drawing/2014/main" id="{E268FB6D-37AE-A14F-C922-102670EC1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9" r="-1342" b="18176"/>
          <a:stretch/>
        </p:blipFill>
        <p:spPr bwMode="auto">
          <a:xfrm>
            <a:off x="7379070" y="4222482"/>
            <a:ext cx="4111052" cy="1710592"/>
          </a:xfrm>
          <a:prstGeom prst="rect">
            <a:avLst/>
          </a:prstGeom>
          <a:noFill/>
          <a:ln w="127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5311" name="CasellaDiTesto 905310">
            <a:extLst>
              <a:ext uri="{FF2B5EF4-FFF2-40B4-BE49-F238E27FC236}">
                <a16:creationId xmlns:a16="http://schemas.microsoft.com/office/drawing/2014/main" id="{5A0AC38B-FD7B-C9F4-411A-0ECBA027B3B8}"/>
              </a:ext>
            </a:extLst>
          </p:cNvPr>
          <p:cNvSpPr txBox="1"/>
          <p:nvPr/>
        </p:nvSpPr>
        <p:spPr>
          <a:xfrm>
            <a:off x="6589906" y="3592967"/>
            <a:ext cx="5366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Misura dell’attività </a:t>
            </a:r>
            <a:r>
              <a:rPr lang="it-IT" sz="2000" b="1" dirty="0" err="1"/>
              <a:t>antiradicalica</a:t>
            </a:r>
            <a:r>
              <a:rPr lang="it-IT" sz="2000" b="1" dirty="0"/>
              <a:t> (DPPH)</a:t>
            </a:r>
          </a:p>
        </p:txBody>
      </p:sp>
      <p:pic>
        <p:nvPicPr>
          <p:cNvPr id="4" name="Immagine 3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CAEBBAAA-E309-673F-ABAA-7910CF4B2F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39" y="1268737"/>
            <a:ext cx="2730790" cy="219333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A86F0A-81B0-9060-C120-1F9BAC423765}"/>
              </a:ext>
            </a:extLst>
          </p:cNvPr>
          <p:cNvSpPr txBox="1"/>
          <p:nvPr/>
        </p:nvSpPr>
        <p:spPr>
          <a:xfrm>
            <a:off x="6589906" y="649930"/>
            <a:ext cx="5366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Misura dell’attività antiossidante (ORAC)</a:t>
            </a:r>
          </a:p>
        </p:txBody>
      </p:sp>
    </p:spTree>
    <p:extLst>
      <p:ext uri="{BB962C8B-B14F-4D97-AF65-F5344CB8AC3E}">
        <p14:creationId xmlns:p14="http://schemas.microsoft.com/office/powerpoint/2010/main" val="1754327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SCN0955 [1024x768]">
            <a:extLst>
              <a:ext uri="{FF2B5EF4-FFF2-40B4-BE49-F238E27FC236}">
                <a16:creationId xmlns:a16="http://schemas.microsoft.com/office/drawing/2014/main" id="{8DF46FBE-F694-5729-ABE6-13712599D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18" y="1045420"/>
            <a:ext cx="4121027" cy="537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3E58B9F2-7298-D171-F63E-66BC35864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82" y="2448400"/>
            <a:ext cx="1664575" cy="400520"/>
          </a:xfrm>
          <a:prstGeom prst="rightArrow">
            <a:avLst>
              <a:gd name="adj1" fmla="val 50000"/>
              <a:gd name="adj2" fmla="val 97412"/>
            </a:avLst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it-IT" altLang="it-IT" sz="1800" b="1">
              <a:solidFill>
                <a:srgbClr val="FF3300"/>
              </a:solidFill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60865BF-300F-31C0-D657-836C50B5F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1657" y="3559628"/>
            <a:ext cx="1664575" cy="400520"/>
          </a:xfrm>
          <a:prstGeom prst="rightArrow">
            <a:avLst>
              <a:gd name="adj1" fmla="val 50000"/>
              <a:gd name="adj2" fmla="val 97412"/>
            </a:avLst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it-IT" altLang="it-IT" sz="1800" b="1">
              <a:solidFill>
                <a:srgbClr val="FF3300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1366C22-3152-EA65-7D1B-F2C1EDA78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426" y="2138211"/>
            <a:ext cx="2485231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115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</a:t>
            </a:r>
            <a:r>
              <a:rPr lang="it-IT" altLang="it-IT" sz="11500" b="1" baseline="-25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856E72A-7FF0-66E1-8268-8F88527C06B3}"/>
              </a:ext>
            </a:extLst>
          </p:cNvPr>
          <p:cNvSpPr txBox="1"/>
          <p:nvPr/>
        </p:nvSpPr>
        <p:spPr>
          <a:xfrm>
            <a:off x="9683146" y="6420400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1C5D450-A6E6-4DEF-C6E1-74476E7B8F6F}"/>
              </a:ext>
            </a:extLst>
          </p:cNvPr>
          <p:cNvSpPr txBox="1"/>
          <p:nvPr/>
        </p:nvSpPr>
        <p:spPr>
          <a:xfrm>
            <a:off x="2667000" y="228401"/>
            <a:ext cx="722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PRODUZIONE DI IDROGENO IN </a:t>
            </a:r>
            <a:r>
              <a:rPr lang="it-IT" sz="2400" b="1" i="1" dirty="0"/>
              <a:t>C REINHARDTII</a:t>
            </a:r>
          </a:p>
        </p:txBody>
      </p:sp>
    </p:spTree>
    <p:extLst>
      <p:ext uri="{BB962C8B-B14F-4D97-AF65-F5344CB8AC3E}">
        <p14:creationId xmlns:p14="http://schemas.microsoft.com/office/powerpoint/2010/main" val="3082448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0">
            <a:extLst>
              <a:ext uri="{FF2B5EF4-FFF2-40B4-BE49-F238E27FC236}">
                <a16:creationId xmlns:a16="http://schemas.microsoft.com/office/drawing/2014/main" id="{E7CFD7DD-8D09-8D4E-9D9C-0E06F2546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825" y="222251"/>
            <a:ext cx="2305313" cy="172898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E2559F0C-3AEF-090A-4069-58BBDB6487C6}"/>
              </a:ext>
            </a:extLst>
          </p:cNvPr>
          <p:cNvGrpSpPr/>
          <p:nvPr/>
        </p:nvGrpSpPr>
        <p:grpSpPr>
          <a:xfrm>
            <a:off x="315493" y="185258"/>
            <a:ext cx="13120831" cy="6611850"/>
            <a:chOff x="315493" y="185258"/>
            <a:chExt cx="13120831" cy="661185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C4746CD-E463-4B2A-94B7-407455636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420" y="185258"/>
              <a:ext cx="5766652" cy="3243742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B109E32-4D27-4CF5-9595-8E58E10BB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493" y="3548462"/>
              <a:ext cx="5780507" cy="3248646"/>
            </a:xfrm>
            <a:prstGeom prst="rect">
              <a:avLst/>
            </a:prstGeom>
          </p:spPr>
        </p:pic>
        <p:grpSp>
          <p:nvGrpSpPr>
            <p:cNvPr id="3" name="Group 20">
              <a:extLst>
                <a:ext uri="{FF2B5EF4-FFF2-40B4-BE49-F238E27FC236}">
                  <a16:creationId xmlns:a16="http://schemas.microsoft.com/office/drawing/2014/main" id="{1E93BB29-CFD4-01F7-24B4-C97131BE16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0871" y="3758645"/>
              <a:ext cx="7225453" cy="2687638"/>
              <a:chOff x="101" y="2208"/>
              <a:chExt cx="5232" cy="169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4B96274-4BAD-876E-CABD-5E7E63C69B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2208"/>
                <a:ext cx="1968" cy="1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5">
                <a:extLst>
                  <a:ext uri="{FF2B5EF4-FFF2-40B4-BE49-F238E27FC236}">
                    <a16:creationId xmlns:a16="http://schemas.microsoft.com/office/drawing/2014/main" id="{E3248B1C-D202-C399-5978-4B2A8D37E7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12" b="13161"/>
              <a:stretch>
                <a:fillRect/>
              </a:stretch>
            </p:blipFill>
            <p:spPr bwMode="auto">
              <a:xfrm>
                <a:off x="2373" y="2209"/>
                <a:ext cx="1920" cy="1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Text Box 17">
                <a:extLst>
                  <a:ext uri="{FF2B5EF4-FFF2-40B4-BE49-F238E27FC236}">
                    <a16:creationId xmlns:a16="http://schemas.microsoft.com/office/drawing/2014/main" id="{6DF666C1-E631-15AE-9F7E-D3A523BC9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" y="3504"/>
                <a:ext cx="5232" cy="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it-IT" sz="1400" b="1" dirty="0"/>
                  <a:t>Tubular photo-bioreactor of 50L, IBE, CNR, Area di </a:t>
                </a:r>
                <a:r>
                  <a:rPr lang="en-US" altLang="it-IT" sz="1400" b="1" dirty="0" err="1"/>
                  <a:t>Ricerca</a:t>
                </a:r>
                <a:r>
                  <a:rPr lang="en-US" altLang="it-IT" sz="1400" b="1" dirty="0"/>
                  <a:t> Sesto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it-IT" sz="1400" b="1" dirty="0" err="1"/>
                  <a:t>Fiorentino</a:t>
                </a:r>
                <a:r>
                  <a:rPr lang="en-US" altLang="it-IT" sz="1400" b="1" dirty="0"/>
                  <a:t>, FI</a:t>
                </a:r>
              </a:p>
            </p:txBody>
          </p:sp>
        </p:grpSp>
        <p:pic>
          <p:nvPicPr>
            <p:cNvPr id="11" name="Picture 5" descr="DSCN15961 [1024x768]">
              <a:extLst>
                <a:ext uri="{FF2B5EF4-FFF2-40B4-BE49-F238E27FC236}">
                  <a16:creationId xmlns:a16="http://schemas.microsoft.com/office/drawing/2014/main" id="{81CEAD0E-4A19-B33B-5EA2-1609833512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435" y="222251"/>
              <a:ext cx="3107266" cy="169600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EBC67AC4-25DD-FEB9-7B0F-20CBC584C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3" t="36754" r="15625" b="23196"/>
            <a:stretch>
              <a:fillRect/>
            </a:stretch>
          </p:blipFill>
          <p:spPr bwMode="auto">
            <a:xfrm>
              <a:off x="7316789" y="2106614"/>
              <a:ext cx="3911601" cy="137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2944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>
            <a:extLst>
              <a:ext uri="{FF2B5EF4-FFF2-40B4-BE49-F238E27FC236}">
                <a16:creationId xmlns:a16="http://schemas.microsoft.com/office/drawing/2014/main" id="{4912CED5-F0CC-A2D3-7FF5-16F2A45186AD}"/>
              </a:ext>
            </a:extLst>
          </p:cNvPr>
          <p:cNvGrpSpPr/>
          <p:nvPr/>
        </p:nvGrpSpPr>
        <p:grpSpPr>
          <a:xfrm>
            <a:off x="250257" y="192505"/>
            <a:ext cx="11760709" cy="3341350"/>
            <a:chOff x="250257" y="192505"/>
            <a:chExt cx="11760709" cy="3341350"/>
          </a:xfrm>
        </p:grpSpPr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0C455899-A8E8-9AE0-F1C9-F423775CC6AF}"/>
                </a:ext>
              </a:extLst>
            </p:cNvPr>
            <p:cNvGrpSpPr/>
            <p:nvPr/>
          </p:nvGrpSpPr>
          <p:grpSpPr>
            <a:xfrm>
              <a:off x="931333" y="434998"/>
              <a:ext cx="3191933" cy="2906273"/>
              <a:chOff x="931333" y="434998"/>
              <a:chExt cx="3191933" cy="2906273"/>
            </a:xfrm>
          </p:grpSpPr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043F8324-986F-DBE8-BF50-81CD91F50E51}"/>
                  </a:ext>
                </a:extLst>
              </p:cNvPr>
              <p:cNvGrpSpPr/>
              <p:nvPr/>
            </p:nvGrpSpPr>
            <p:grpSpPr>
              <a:xfrm>
                <a:off x="931333" y="497931"/>
                <a:ext cx="3191933" cy="2843340"/>
                <a:chOff x="931333" y="497931"/>
                <a:chExt cx="3191933" cy="2843340"/>
              </a:xfrm>
            </p:grpSpPr>
            <p:pic>
              <p:nvPicPr>
                <p:cNvPr id="6" name="Immagine 5" descr="Immagine che contiene testo, interno, Personal Computer, Dispositivo di output&#10;&#10;Descrizione generata automaticamente">
                  <a:extLst>
                    <a:ext uri="{FF2B5EF4-FFF2-40B4-BE49-F238E27FC236}">
                      <a16:creationId xmlns:a16="http://schemas.microsoft.com/office/drawing/2014/main" id="{622DA9D3-085B-72F2-F8AD-82CD3BB43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664" t="5893" r="28000" b="5210"/>
                <a:stretch/>
              </p:blipFill>
              <p:spPr>
                <a:xfrm>
                  <a:off x="2302932" y="1039798"/>
                  <a:ext cx="1820334" cy="1300797"/>
                </a:xfrm>
                <a:prstGeom prst="rect">
                  <a:avLst/>
                </a:prstGeom>
              </p:spPr>
            </p:pic>
            <p:pic>
              <p:nvPicPr>
                <p:cNvPr id="8" name="Immagine 7" descr="Immagine che contiene Strumento scientifico, macchina, microscopio, interno&#10;&#10;Descrizione generata automaticamente">
                  <a:extLst>
                    <a:ext uri="{FF2B5EF4-FFF2-40B4-BE49-F238E27FC236}">
                      <a16:creationId xmlns:a16="http://schemas.microsoft.com/office/drawing/2014/main" id="{0C800A2C-D915-27C0-93B3-06DA98D15D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42" r="12781" b="729"/>
                <a:stretch/>
              </p:blipFill>
              <p:spPr>
                <a:xfrm>
                  <a:off x="2302932" y="2575912"/>
                  <a:ext cx="1634067" cy="765359"/>
                </a:xfrm>
                <a:prstGeom prst="rect">
                  <a:avLst/>
                </a:prstGeom>
              </p:spPr>
            </p:pic>
            <p:pic>
              <p:nvPicPr>
                <p:cNvPr id="12" name="Immagine 11" descr="Immagine che contiene testo, Attrezzature mediche, interno, frigorifero&#10;&#10;Descrizione generata automaticamente">
                  <a:extLst>
                    <a:ext uri="{FF2B5EF4-FFF2-40B4-BE49-F238E27FC236}">
                      <a16:creationId xmlns:a16="http://schemas.microsoft.com/office/drawing/2014/main" id="{E756D1C8-CA93-4335-B449-EBB78D9E3F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963" t="11650" b="13175"/>
                <a:stretch/>
              </p:blipFill>
              <p:spPr>
                <a:xfrm rot="5400000">
                  <a:off x="106563" y="1322701"/>
                  <a:ext cx="2843340" cy="1193800"/>
                </a:xfrm>
                <a:prstGeom prst="rect">
                  <a:avLst/>
                </a:prstGeom>
              </p:spPr>
            </p:pic>
          </p:grpSp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0B5D3FC8-9BC0-316D-309D-41544FD05D0C}"/>
                  </a:ext>
                </a:extLst>
              </p:cNvPr>
              <p:cNvSpPr txBox="1"/>
              <p:nvPr/>
            </p:nvSpPr>
            <p:spPr>
              <a:xfrm>
                <a:off x="2458720" y="434998"/>
                <a:ext cx="1193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/>
                  <a:t>OXYLAB</a:t>
                </a:r>
              </a:p>
            </p:txBody>
          </p:sp>
        </p:grpSp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B67052D3-8C15-96CD-19FE-B085F58EC593}"/>
                </a:ext>
              </a:extLst>
            </p:cNvPr>
            <p:cNvGrpSpPr/>
            <p:nvPr/>
          </p:nvGrpSpPr>
          <p:grpSpPr>
            <a:xfrm>
              <a:off x="4390091" y="295599"/>
              <a:ext cx="3425166" cy="3077859"/>
              <a:chOff x="4390091" y="295599"/>
              <a:chExt cx="3425166" cy="3077859"/>
            </a:xfrm>
          </p:grpSpPr>
          <p:pic>
            <p:nvPicPr>
              <p:cNvPr id="23" name="Immagine 22" descr="Immagine che contiene testo, elettronica, Dispositivo elettronico, interno&#10;&#10;Descrizione generata automaticamente">
                <a:extLst>
                  <a:ext uri="{FF2B5EF4-FFF2-40B4-BE49-F238E27FC236}">
                    <a16:creationId xmlns:a16="http://schemas.microsoft.com/office/drawing/2014/main" id="{D7C28C63-41F5-1810-B0B8-975024A8D3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12077" b="3515"/>
              <a:stretch/>
            </p:blipFill>
            <p:spPr>
              <a:xfrm>
                <a:off x="4390091" y="1546316"/>
                <a:ext cx="3425166" cy="1827142"/>
              </a:xfrm>
              <a:prstGeom prst="rect">
                <a:avLst/>
              </a:prstGeom>
            </p:spPr>
          </p:pic>
          <p:pic>
            <p:nvPicPr>
              <p:cNvPr id="3" name="Immagine 2" descr="Immagine che contiene testo, diagramma, disegno, schizzo&#10;&#10;Descrizione generata automaticamente">
                <a:extLst>
                  <a:ext uri="{FF2B5EF4-FFF2-40B4-BE49-F238E27FC236}">
                    <a16:creationId xmlns:a16="http://schemas.microsoft.com/office/drawing/2014/main" id="{BDACC97E-03F3-7A01-BD4B-F75FCCC27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5049" y="295599"/>
                <a:ext cx="1916869" cy="1215719"/>
              </a:xfrm>
              <a:prstGeom prst="rect">
                <a:avLst/>
              </a:prstGeom>
            </p:spPr>
          </p:pic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6F406A4E-D1EA-CE10-8E84-E9AB28635E0F}"/>
                  </a:ext>
                </a:extLst>
              </p:cNvPr>
              <p:cNvSpPr txBox="1"/>
              <p:nvPr/>
            </p:nvSpPr>
            <p:spPr>
              <a:xfrm>
                <a:off x="4818059" y="424182"/>
                <a:ext cx="8669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/>
                  <a:t>HPEA</a:t>
                </a:r>
              </a:p>
            </p:txBody>
          </p:sp>
        </p:grpSp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D81AAEA7-F26B-3E55-B884-8E7C459254D0}"/>
                </a:ext>
              </a:extLst>
            </p:cNvPr>
            <p:cNvGrpSpPr/>
            <p:nvPr/>
          </p:nvGrpSpPr>
          <p:grpSpPr>
            <a:xfrm>
              <a:off x="8127995" y="406537"/>
              <a:ext cx="3425166" cy="2971663"/>
              <a:chOff x="8127995" y="406537"/>
              <a:chExt cx="3425166" cy="2971663"/>
            </a:xfrm>
          </p:grpSpPr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40B27E2C-43BE-CA74-71FD-A7218F1AD7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7995" y="904189"/>
                <a:ext cx="3425166" cy="24740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0131D0C9-5FB9-C4F9-81CC-3DBC0CB85EF5}"/>
                  </a:ext>
                </a:extLst>
              </p:cNvPr>
              <p:cNvSpPr txBox="1"/>
              <p:nvPr/>
            </p:nvSpPr>
            <p:spPr>
              <a:xfrm>
                <a:off x="8127995" y="406537"/>
                <a:ext cx="8669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/>
                  <a:t>PAM</a:t>
                </a:r>
              </a:p>
            </p:txBody>
          </p:sp>
        </p:grp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308FED64-EBA9-95A6-3E94-DF7AEF520114}"/>
                </a:ext>
              </a:extLst>
            </p:cNvPr>
            <p:cNvSpPr/>
            <p:nvPr/>
          </p:nvSpPr>
          <p:spPr>
            <a:xfrm>
              <a:off x="250257" y="192505"/>
              <a:ext cx="11760709" cy="3341350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4A76804A-50C4-2080-7539-00F174C7FA81}"/>
              </a:ext>
            </a:extLst>
          </p:cNvPr>
          <p:cNvGrpSpPr/>
          <p:nvPr/>
        </p:nvGrpSpPr>
        <p:grpSpPr>
          <a:xfrm>
            <a:off x="250257" y="3638351"/>
            <a:ext cx="11760709" cy="2959769"/>
            <a:chOff x="250257" y="3638351"/>
            <a:chExt cx="11760709" cy="2959769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6D32A732-0BFA-6CF0-731B-8F7EA363BC20}"/>
                </a:ext>
              </a:extLst>
            </p:cNvPr>
            <p:cNvGrpSpPr/>
            <p:nvPr/>
          </p:nvGrpSpPr>
          <p:grpSpPr>
            <a:xfrm>
              <a:off x="778032" y="3800060"/>
              <a:ext cx="3632199" cy="2423148"/>
              <a:chOff x="778032" y="3800060"/>
              <a:chExt cx="3632199" cy="2423148"/>
            </a:xfrm>
          </p:grpSpPr>
          <p:pic>
            <p:nvPicPr>
              <p:cNvPr id="21" name="Immagine 20" descr="Immagine che contiene testo, interno, muro, Schermo del computer&#10;&#10;Descrizione generata automaticamente">
                <a:extLst>
                  <a:ext uri="{FF2B5EF4-FFF2-40B4-BE49-F238E27FC236}">
                    <a16:creationId xmlns:a16="http://schemas.microsoft.com/office/drawing/2014/main" id="{0DB79AC1-E00B-7BF7-6C66-A3199C49AF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12212" b="1263"/>
              <a:stretch/>
            </p:blipFill>
            <p:spPr>
              <a:xfrm>
                <a:off x="778032" y="4237344"/>
                <a:ext cx="3632199" cy="1985864"/>
              </a:xfrm>
              <a:prstGeom prst="rect">
                <a:avLst/>
              </a:prstGeom>
            </p:spPr>
          </p:pic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2739A3C-CCFB-CF8F-33E1-C75BE54749B3}"/>
                  </a:ext>
                </a:extLst>
              </p:cNvPr>
              <p:cNvSpPr txBox="1"/>
              <p:nvPr/>
            </p:nvSpPr>
            <p:spPr>
              <a:xfrm>
                <a:off x="778032" y="3800060"/>
                <a:ext cx="660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/>
                  <a:t>GC</a:t>
                </a:r>
              </a:p>
            </p:txBody>
          </p: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304978A3-56CD-3108-CF0F-828B51B679E7}"/>
                </a:ext>
              </a:extLst>
            </p:cNvPr>
            <p:cNvGrpSpPr/>
            <p:nvPr/>
          </p:nvGrpSpPr>
          <p:grpSpPr>
            <a:xfrm>
              <a:off x="5520765" y="3726360"/>
              <a:ext cx="6277255" cy="2494410"/>
              <a:chOff x="5520765" y="3726360"/>
              <a:chExt cx="6277255" cy="2494410"/>
            </a:xfrm>
          </p:grpSpPr>
          <p:grpSp>
            <p:nvGrpSpPr>
              <p:cNvPr id="30" name="Gruppo 29">
                <a:extLst>
                  <a:ext uri="{FF2B5EF4-FFF2-40B4-BE49-F238E27FC236}">
                    <a16:creationId xmlns:a16="http://schemas.microsoft.com/office/drawing/2014/main" id="{9FDA6109-E938-2B86-F791-9106C72AC336}"/>
                  </a:ext>
                </a:extLst>
              </p:cNvPr>
              <p:cNvGrpSpPr/>
              <p:nvPr/>
            </p:nvGrpSpPr>
            <p:grpSpPr>
              <a:xfrm>
                <a:off x="5520765" y="3851735"/>
                <a:ext cx="6277255" cy="2369035"/>
                <a:chOff x="5512329" y="4011410"/>
                <a:chExt cx="6277255" cy="2369035"/>
              </a:xfrm>
            </p:grpSpPr>
            <p:grpSp>
              <p:nvGrpSpPr>
                <p:cNvPr id="19" name="Gruppo 18">
                  <a:extLst>
                    <a:ext uri="{FF2B5EF4-FFF2-40B4-BE49-F238E27FC236}">
                      <a16:creationId xmlns:a16="http://schemas.microsoft.com/office/drawing/2014/main" id="{E5770900-EF3D-12CE-E7E3-84E654179561}"/>
                    </a:ext>
                  </a:extLst>
                </p:cNvPr>
                <p:cNvGrpSpPr/>
                <p:nvPr/>
              </p:nvGrpSpPr>
              <p:grpSpPr>
                <a:xfrm>
                  <a:off x="5512329" y="4321238"/>
                  <a:ext cx="3632199" cy="2059207"/>
                  <a:chOff x="5690129" y="1006521"/>
                  <a:chExt cx="3935347" cy="2334750"/>
                </a:xfrm>
              </p:grpSpPr>
              <p:pic>
                <p:nvPicPr>
                  <p:cNvPr id="16" name="Immagine 15" descr="Immagine che contiene interno, muro, testo, macchina&#10;&#10;Descrizione generata automaticamente">
                    <a:extLst>
                      <a:ext uri="{FF2B5EF4-FFF2-40B4-BE49-F238E27FC236}">
                        <a16:creationId xmlns:a16="http://schemas.microsoft.com/office/drawing/2014/main" id="{540A86C8-92B3-29B8-A2A7-A3D31A902A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0153" t="969" r="24938"/>
                  <a:stretch/>
                </p:blipFill>
                <p:spPr>
                  <a:xfrm rot="5400000">
                    <a:off x="5774145" y="922505"/>
                    <a:ext cx="2334750" cy="2502782"/>
                  </a:xfrm>
                  <a:prstGeom prst="rect">
                    <a:avLst/>
                  </a:prstGeom>
                </p:spPr>
              </p:pic>
              <p:pic>
                <p:nvPicPr>
                  <p:cNvPr id="18" name="Immagine 17" descr="Immagine che contiene testo, edificio, interno, muro&#10;&#10;Descrizione generata automaticamente">
                    <a:extLst>
                      <a:ext uri="{FF2B5EF4-FFF2-40B4-BE49-F238E27FC236}">
                        <a16:creationId xmlns:a16="http://schemas.microsoft.com/office/drawing/2014/main" id="{D2CF6C8A-4967-E5CE-0B3F-5BF64BBFB2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598" t="-1841" r="21852" b="8127"/>
                  <a:stretch/>
                </p:blipFill>
                <p:spPr>
                  <a:xfrm rot="5400000">
                    <a:off x="8334838" y="2050632"/>
                    <a:ext cx="1261596" cy="131968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EC1B6F6E-3F94-5250-6BB4-09889A604F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80557" y="4011410"/>
                  <a:ext cx="3909027" cy="1152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49133B2F-1428-1F60-2301-3FB2AD4E9FD9}"/>
                  </a:ext>
                </a:extLst>
              </p:cNvPr>
              <p:cNvSpPr txBox="1"/>
              <p:nvPr/>
            </p:nvSpPr>
            <p:spPr>
              <a:xfrm>
                <a:off x="5588000" y="3726360"/>
                <a:ext cx="1016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b="1" dirty="0"/>
                  <a:t>HPLC</a:t>
                </a:r>
              </a:p>
            </p:txBody>
          </p:sp>
        </p:grp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EA3D0CB2-CF28-3B35-93A9-08BC4DAE7084}"/>
                </a:ext>
              </a:extLst>
            </p:cNvPr>
            <p:cNvSpPr/>
            <p:nvPr/>
          </p:nvSpPr>
          <p:spPr>
            <a:xfrm>
              <a:off x="250257" y="3638351"/>
              <a:ext cx="11760709" cy="2959769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BA220AE-3C29-8F5D-AFD9-15F08A7EE1B6}"/>
              </a:ext>
            </a:extLst>
          </p:cNvPr>
          <p:cNvSpPr txBox="1"/>
          <p:nvPr/>
        </p:nvSpPr>
        <p:spPr>
          <a:xfrm>
            <a:off x="9534525" y="6296163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</p:spTree>
    <p:extLst>
      <p:ext uri="{BB962C8B-B14F-4D97-AF65-F5344CB8AC3E}">
        <p14:creationId xmlns:p14="http://schemas.microsoft.com/office/powerpoint/2010/main" val="101183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0BC7A5-9A6D-27E9-2CC0-4B088BB63F69}"/>
              </a:ext>
            </a:extLst>
          </p:cNvPr>
          <p:cNvSpPr txBox="1"/>
          <p:nvPr/>
        </p:nvSpPr>
        <p:spPr>
          <a:xfrm>
            <a:off x="922789" y="956345"/>
            <a:ext cx="1057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110CAE-5BDB-5429-896E-36549D218F3D}"/>
              </a:ext>
            </a:extLst>
          </p:cNvPr>
          <p:cNvSpPr txBox="1"/>
          <p:nvPr/>
        </p:nvSpPr>
        <p:spPr>
          <a:xfrm>
            <a:off x="7661239" y="173934"/>
            <a:ext cx="506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ial Black" panose="020B0A04020102020204" pitchFamily="34" charset="0"/>
              </a:rPr>
              <a:t>Stress abiotici</a:t>
            </a:r>
          </a:p>
        </p:txBody>
      </p:sp>
      <p:pic>
        <p:nvPicPr>
          <p:cNvPr id="3" name="Immagine 2" descr="Immagine che contiene microscopio, interno, macchina, Strumento scientifico&#10;&#10;Descrizione generata automaticamente">
            <a:extLst>
              <a:ext uri="{FF2B5EF4-FFF2-40B4-BE49-F238E27FC236}">
                <a16:creationId xmlns:a16="http://schemas.microsoft.com/office/drawing/2014/main" id="{520BD11E-5E45-F800-7E76-39482D931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3" y="111435"/>
            <a:ext cx="2054360" cy="1540770"/>
          </a:xfrm>
          <a:prstGeom prst="rect">
            <a:avLst/>
          </a:prstGeom>
        </p:spPr>
      </p:pic>
      <p:pic>
        <p:nvPicPr>
          <p:cNvPr id="6" name="Picture 4" descr="IMG_0777">
            <a:extLst>
              <a:ext uri="{FF2B5EF4-FFF2-40B4-BE49-F238E27FC236}">
                <a16:creationId xmlns:a16="http://schemas.microsoft.com/office/drawing/2014/main" id="{FCB562F8-B5A4-753E-E9E0-B16935B16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" b="4253"/>
          <a:stretch/>
        </p:blipFill>
        <p:spPr bwMode="auto">
          <a:xfrm>
            <a:off x="2796890" y="116148"/>
            <a:ext cx="2026435" cy="153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Immagine che contiene acqua, bolla, Bolla&#10;&#10;Descrizione generata automaticamente">
            <a:extLst>
              <a:ext uri="{FF2B5EF4-FFF2-40B4-BE49-F238E27FC236}">
                <a16:creationId xmlns:a16="http://schemas.microsoft.com/office/drawing/2014/main" id="{62F85DA0-841E-F34C-BEB6-3DFEBB0D9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5" y="1742151"/>
            <a:ext cx="2054360" cy="1525027"/>
          </a:xfrm>
          <a:prstGeom prst="rect">
            <a:avLst/>
          </a:prstGeom>
        </p:spPr>
      </p:pic>
      <p:pic>
        <p:nvPicPr>
          <p:cNvPr id="12" name="Immagine 11" descr="Immagine che contiene acqua, bolla&#10;&#10;Descrizione generata automaticamente">
            <a:extLst>
              <a:ext uri="{FF2B5EF4-FFF2-40B4-BE49-F238E27FC236}">
                <a16:creationId xmlns:a16="http://schemas.microsoft.com/office/drawing/2014/main" id="{528F7654-D21F-6C74-A63C-5151BB7B0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3" y="4934368"/>
            <a:ext cx="2054360" cy="1525028"/>
          </a:xfrm>
          <a:prstGeom prst="rect">
            <a:avLst/>
          </a:prstGeom>
        </p:spPr>
      </p:pic>
      <p:pic>
        <p:nvPicPr>
          <p:cNvPr id="14" name="Immagine 13" descr="Immagine che contiene modello, cerchio&#10;&#10;Descrizione generata automaticamente">
            <a:extLst>
              <a:ext uri="{FF2B5EF4-FFF2-40B4-BE49-F238E27FC236}">
                <a16:creationId xmlns:a16="http://schemas.microsoft.com/office/drawing/2014/main" id="{437A7657-62C0-8303-D5D7-7E06A126B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8" y="3356918"/>
            <a:ext cx="2054361" cy="1525028"/>
          </a:xfrm>
          <a:prstGeom prst="rect">
            <a:avLst/>
          </a:prstGeom>
        </p:spPr>
      </p:pic>
      <p:pic>
        <p:nvPicPr>
          <p:cNvPr id="16" name="Immagine 15" descr="Immagine che contiene mappa, bianco e nero&#10;&#10;Descrizione generata automaticamente">
            <a:extLst>
              <a:ext uri="{FF2B5EF4-FFF2-40B4-BE49-F238E27FC236}">
                <a16:creationId xmlns:a16="http://schemas.microsoft.com/office/drawing/2014/main" id="{A8377AC8-6C5C-9C3A-5AEA-3C7BE9D5D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94" y="1746672"/>
            <a:ext cx="2026435" cy="1519827"/>
          </a:xfrm>
          <a:prstGeom prst="rect">
            <a:avLst/>
          </a:prstGeom>
        </p:spPr>
      </p:pic>
      <p:pic>
        <p:nvPicPr>
          <p:cNvPr id="18" name="Immagine 17" descr="Immagine che contiene neve, bianco e nero&#10;&#10;Descrizione generata automaticamente">
            <a:extLst>
              <a:ext uri="{FF2B5EF4-FFF2-40B4-BE49-F238E27FC236}">
                <a16:creationId xmlns:a16="http://schemas.microsoft.com/office/drawing/2014/main" id="{E49AFDBD-A1FF-4264-2931-EBBE80EBB9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86" y="3341279"/>
            <a:ext cx="2026436" cy="1519827"/>
          </a:xfrm>
          <a:prstGeom prst="rect">
            <a:avLst/>
          </a:prstGeom>
        </p:spPr>
      </p:pic>
      <p:pic>
        <p:nvPicPr>
          <p:cNvPr id="20" name="Immagine 19" descr="Immagine che contiene bianco e nero, monocromatico&#10;&#10;Descrizione generata automaticamente">
            <a:extLst>
              <a:ext uri="{FF2B5EF4-FFF2-40B4-BE49-F238E27FC236}">
                <a16:creationId xmlns:a16="http://schemas.microsoft.com/office/drawing/2014/main" id="{8EBAA4CA-3C87-1210-4E6B-ABEEBA44A5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88" y="4926497"/>
            <a:ext cx="2054360" cy="1540770"/>
          </a:xfrm>
          <a:prstGeom prst="rect">
            <a:avLst/>
          </a:prstGeom>
        </p:spPr>
      </p:pic>
      <p:pic>
        <p:nvPicPr>
          <p:cNvPr id="22" name="Immagine 21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4EA3D65C-9294-FF34-249E-0E8FF29075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90" y="3332690"/>
            <a:ext cx="1864039" cy="1519827"/>
          </a:xfrm>
          <a:prstGeom prst="rect">
            <a:avLst/>
          </a:prstGeom>
        </p:spPr>
      </p:pic>
      <p:pic>
        <p:nvPicPr>
          <p:cNvPr id="24" name="Immagine 23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FD188EEF-470E-E99A-B6A1-43AEAB2097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49" y="4934369"/>
            <a:ext cx="1867020" cy="1522258"/>
          </a:xfrm>
          <a:prstGeom prst="rect">
            <a:avLst/>
          </a:prstGeom>
        </p:spPr>
      </p:pic>
      <p:pic>
        <p:nvPicPr>
          <p:cNvPr id="28" name="Immagine 27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2EFE47EB-C54D-58DA-715E-5C6EB0A104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54" y="1740636"/>
            <a:ext cx="1864038" cy="151982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C7B9D56-F595-94D6-B9FE-382D39E35C85}"/>
              </a:ext>
            </a:extLst>
          </p:cNvPr>
          <p:cNvSpPr txBox="1"/>
          <p:nvPr/>
        </p:nvSpPr>
        <p:spPr>
          <a:xfrm>
            <a:off x="74931" y="6496919"/>
            <a:ext cx="5093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latin typeface="HGCNK J+ Gulliver RM"/>
              </a:rPr>
              <a:t>Micrographs of transverse section of root cells of </a:t>
            </a:r>
            <a:r>
              <a:rPr lang="en-US" sz="1000" b="0" i="1" u="none" strike="noStrike" baseline="0" dirty="0">
                <a:latin typeface="HGCOD J+ Gulliver IT"/>
              </a:rPr>
              <a:t>Psidium guajava </a:t>
            </a:r>
            <a:r>
              <a:rPr lang="en-US" sz="1000" b="0" i="0" u="none" strike="noStrike" baseline="0" dirty="0">
                <a:latin typeface="HGCNK J+ Gulliver RM"/>
              </a:rPr>
              <a:t>plants exposed to increasing </a:t>
            </a:r>
          </a:p>
          <a:p>
            <a:r>
              <a:rPr lang="en-US" sz="1000" b="0" i="0" u="none" strike="noStrike" baseline="0" dirty="0">
                <a:latin typeface="HGCNK J+ Gulliver RM"/>
              </a:rPr>
              <a:t>concentration of nickel in the nutrient solution </a:t>
            </a:r>
            <a:endParaRPr lang="it-IT" sz="10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0D5B6E0-2B5E-D801-427D-3623FDF0176E}"/>
              </a:ext>
            </a:extLst>
          </p:cNvPr>
          <p:cNvSpPr txBox="1"/>
          <p:nvPr/>
        </p:nvSpPr>
        <p:spPr>
          <a:xfrm>
            <a:off x="5133975" y="173934"/>
            <a:ext cx="1813931" cy="14773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Spettroscopia a raggi X (</a:t>
            </a:r>
            <a:r>
              <a:rPr lang="en-US" sz="1800" dirty="0">
                <a:effectLst/>
                <a:latin typeface="Times New Roman" panose="02020603050405020304" pitchFamily="18" charset="0"/>
                <a:ea typeface="HGCOG K+ MTSY"/>
              </a:rPr>
              <a:t>EDS-X-ray micro-analysis system )</a:t>
            </a:r>
            <a:endParaRPr lang="it-IT" dirty="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BCA3791B-5104-E45A-4EEC-AF665C588F87}"/>
              </a:ext>
            </a:extLst>
          </p:cNvPr>
          <p:cNvSpPr/>
          <p:nvPr/>
        </p:nvSpPr>
        <p:spPr>
          <a:xfrm>
            <a:off x="1581150" y="2352675"/>
            <a:ext cx="285750" cy="23812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1E55777A-49FB-962E-13C0-7769580800AA}"/>
              </a:ext>
            </a:extLst>
          </p:cNvPr>
          <p:cNvSpPr/>
          <p:nvPr/>
        </p:nvSpPr>
        <p:spPr>
          <a:xfrm>
            <a:off x="941839" y="3981710"/>
            <a:ext cx="285750" cy="23812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30F3148A-693A-E35F-DC35-9BE3F292FF83}"/>
              </a:ext>
            </a:extLst>
          </p:cNvPr>
          <p:cNvSpPr/>
          <p:nvPr/>
        </p:nvSpPr>
        <p:spPr>
          <a:xfrm>
            <a:off x="941839" y="5745174"/>
            <a:ext cx="285750" cy="23812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5" name="Freccia a destra 34">
            <a:extLst>
              <a:ext uri="{FF2B5EF4-FFF2-40B4-BE49-F238E27FC236}">
                <a16:creationId xmlns:a16="http://schemas.microsoft.com/office/drawing/2014/main" id="{7CFDCD8C-7275-E941-78A2-7F7BEE1FB99B}"/>
              </a:ext>
            </a:extLst>
          </p:cNvPr>
          <p:cNvSpPr/>
          <p:nvPr/>
        </p:nvSpPr>
        <p:spPr>
          <a:xfrm>
            <a:off x="1912623" y="2439445"/>
            <a:ext cx="931488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4CC32F79-B44A-0BDF-B28E-873DC7A19B01}"/>
              </a:ext>
            </a:extLst>
          </p:cNvPr>
          <p:cNvSpPr/>
          <p:nvPr/>
        </p:nvSpPr>
        <p:spPr>
          <a:xfrm>
            <a:off x="4397466" y="2152650"/>
            <a:ext cx="626688" cy="819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B9087FCD-490D-D1FD-8635-024C92D5DB5B}"/>
              </a:ext>
            </a:extLst>
          </p:cNvPr>
          <p:cNvSpPr/>
          <p:nvPr/>
        </p:nvSpPr>
        <p:spPr>
          <a:xfrm>
            <a:off x="4105275" y="4471505"/>
            <a:ext cx="881461" cy="819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6EEB68C5-6E23-C4EB-3EDD-E9174EABB83C}"/>
              </a:ext>
            </a:extLst>
          </p:cNvPr>
          <p:cNvSpPr/>
          <p:nvPr/>
        </p:nvSpPr>
        <p:spPr>
          <a:xfrm>
            <a:off x="1264964" y="4096572"/>
            <a:ext cx="1488413" cy="557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CD892C4D-6FC7-2E85-2B6E-E1BF04AE1768}"/>
              </a:ext>
            </a:extLst>
          </p:cNvPr>
          <p:cNvSpPr/>
          <p:nvPr/>
        </p:nvSpPr>
        <p:spPr>
          <a:xfrm>
            <a:off x="1302847" y="5829346"/>
            <a:ext cx="1488414" cy="819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Stella a 6 punte 39">
            <a:extLst>
              <a:ext uri="{FF2B5EF4-FFF2-40B4-BE49-F238E27FC236}">
                <a16:creationId xmlns:a16="http://schemas.microsoft.com/office/drawing/2014/main" id="{03E21C10-1B3C-4279-BB24-86017F27C577}"/>
              </a:ext>
            </a:extLst>
          </p:cNvPr>
          <p:cNvSpPr/>
          <p:nvPr/>
        </p:nvSpPr>
        <p:spPr>
          <a:xfrm>
            <a:off x="4257675" y="2152650"/>
            <a:ext cx="91178" cy="81123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Stella a 7 punte 40">
            <a:extLst>
              <a:ext uri="{FF2B5EF4-FFF2-40B4-BE49-F238E27FC236}">
                <a16:creationId xmlns:a16="http://schemas.microsoft.com/office/drawing/2014/main" id="{6E726C3A-E21A-D35E-AB29-69B867220D6B}"/>
              </a:ext>
            </a:extLst>
          </p:cNvPr>
          <p:cNvSpPr/>
          <p:nvPr/>
        </p:nvSpPr>
        <p:spPr>
          <a:xfrm>
            <a:off x="3937438" y="4462472"/>
            <a:ext cx="72587" cy="138103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Stella a 7 punte 41">
            <a:extLst>
              <a:ext uri="{FF2B5EF4-FFF2-40B4-BE49-F238E27FC236}">
                <a16:creationId xmlns:a16="http://schemas.microsoft.com/office/drawing/2014/main" id="{227F3C37-27A6-77EF-CF6D-C02FD3D3B35D}"/>
              </a:ext>
            </a:extLst>
          </p:cNvPr>
          <p:cNvSpPr/>
          <p:nvPr/>
        </p:nvSpPr>
        <p:spPr>
          <a:xfrm>
            <a:off x="3699382" y="5784055"/>
            <a:ext cx="108699" cy="90581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>
            <a:extLst>
              <a:ext uri="{FF2B5EF4-FFF2-40B4-BE49-F238E27FC236}">
                <a16:creationId xmlns:a16="http://schemas.microsoft.com/office/drawing/2014/main" id="{BEA03113-7C74-85D2-7427-76894B73E1D8}"/>
              </a:ext>
            </a:extLst>
          </p:cNvPr>
          <p:cNvSpPr/>
          <p:nvPr/>
        </p:nvSpPr>
        <p:spPr>
          <a:xfrm>
            <a:off x="3937439" y="5821406"/>
            <a:ext cx="1049298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4847753-8DCB-FD14-9677-B38828B8E5CC}"/>
              </a:ext>
            </a:extLst>
          </p:cNvPr>
          <p:cNvSpPr txBox="1"/>
          <p:nvPr/>
        </p:nvSpPr>
        <p:spPr>
          <a:xfrm>
            <a:off x="449774" y="127178"/>
            <a:ext cx="853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LM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AB41B24-EEB4-C490-8623-19E2C8E0F277}"/>
              </a:ext>
            </a:extLst>
          </p:cNvPr>
          <p:cNvSpPr txBox="1"/>
          <p:nvPr/>
        </p:nvSpPr>
        <p:spPr>
          <a:xfrm>
            <a:off x="316424" y="126951"/>
            <a:ext cx="77781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L.M.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707B2173-70C8-ADF6-9477-939D37F26E7D}"/>
              </a:ext>
            </a:extLst>
          </p:cNvPr>
          <p:cNvSpPr txBox="1"/>
          <p:nvPr/>
        </p:nvSpPr>
        <p:spPr>
          <a:xfrm>
            <a:off x="3937439" y="144318"/>
            <a:ext cx="853646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T.E.M.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438BC17-80EB-8B0F-C10A-6DE9A30CEF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016" t="26469" r="24291" b="5938"/>
          <a:stretch/>
        </p:blipFill>
        <p:spPr>
          <a:xfrm>
            <a:off x="7586554" y="3577630"/>
            <a:ext cx="4164038" cy="2753269"/>
          </a:xfrm>
          <a:prstGeom prst="rect">
            <a:avLst/>
          </a:prstGeom>
        </p:spPr>
      </p:pic>
      <p:pic>
        <p:nvPicPr>
          <p:cNvPr id="7" name="Immagine 6" descr="Immagine che contiene testo, elettronica, Dispositivo elettronico, interno&#10;&#10;Descrizione generata automaticamente">
            <a:extLst>
              <a:ext uri="{FF2B5EF4-FFF2-40B4-BE49-F238E27FC236}">
                <a16:creationId xmlns:a16="http://schemas.microsoft.com/office/drawing/2014/main" id="{6F029A9C-256D-260B-BAC9-E9A3AA6236F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1" t="-1" r="12077" b="3515"/>
          <a:stretch/>
        </p:blipFill>
        <p:spPr>
          <a:xfrm>
            <a:off x="8633854" y="1652949"/>
            <a:ext cx="2069438" cy="182714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28CADBD-BD37-D2F6-380D-21B71DCA6D9F}"/>
              </a:ext>
            </a:extLst>
          </p:cNvPr>
          <p:cNvSpPr txBox="1"/>
          <p:nvPr/>
        </p:nvSpPr>
        <p:spPr>
          <a:xfrm>
            <a:off x="8524875" y="1139339"/>
            <a:ext cx="366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Parametri fisiologici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68CC767-449B-8733-F80D-BC5ABCA05DCB}"/>
              </a:ext>
            </a:extLst>
          </p:cNvPr>
          <p:cNvSpPr txBox="1"/>
          <p:nvPr/>
        </p:nvSpPr>
        <p:spPr>
          <a:xfrm>
            <a:off x="9150717" y="6444203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</p:spTree>
    <p:extLst>
      <p:ext uri="{BB962C8B-B14F-4D97-AF65-F5344CB8AC3E}">
        <p14:creationId xmlns:p14="http://schemas.microsoft.com/office/powerpoint/2010/main" val="289811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7944" y="151573"/>
            <a:ext cx="3397654" cy="669406"/>
          </a:xfrm>
        </p:spPr>
        <p:txBody>
          <a:bodyPr>
            <a:normAutofit fontScale="90000"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Caratterizzazione Valorizzazione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641" y="273824"/>
            <a:ext cx="1616302" cy="107145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829161" y="273824"/>
            <a:ext cx="7072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Polpa</a:t>
            </a:r>
          </a:p>
        </p:txBody>
      </p:sp>
      <p:pic>
        <p:nvPicPr>
          <p:cNvPr id="7" name="Picture 4" descr="D:\documenti\Pictures\fi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081">
            <a:off x="7003762" y="1779880"/>
            <a:ext cx="1128474" cy="8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6881391" y="676942"/>
            <a:ext cx="114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Frutto 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essiccato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903266" y="1311214"/>
            <a:ext cx="7986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Buccia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163448" y="2040215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Foglia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8409003" y="1072792"/>
            <a:ext cx="134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HPLC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1962" y="111609"/>
            <a:ext cx="1908171" cy="141474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214" y="1667885"/>
            <a:ext cx="3259667" cy="191483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7190" y="2005145"/>
            <a:ext cx="684442" cy="728670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8606214" y="3343469"/>
            <a:ext cx="14879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Polyphenol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Nerona 96-P2">
            <a:extLst>
              <a:ext uri="{FF2B5EF4-FFF2-40B4-BE49-F238E27FC236}">
                <a16:creationId xmlns:a16="http://schemas.microsoft.com/office/drawing/2014/main" id="{4041214D-3EA3-4FBD-B395-0C39E7C32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2794" y="1528040"/>
            <a:ext cx="1517556" cy="102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DF6D14B7-9DE8-4FCA-8741-5C3A99EA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4977" y="1125610"/>
            <a:ext cx="4285610" cy="225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9B2D6820-8B05-4494-B227-FE5BF3E43B3B}"/>
              </a:ext>
            </a:extLst>
          </p:cNvPr>
          <p:cNvCxnSpPr>
            <a:stCxn id="6" idx="3"/>
            <a:endCxn id="18" idx="1"/>
          </p:cNvCxnSpPr>
          <p:nvPr/>
        </p:nvCxnSpPr>
        <p:spPr>
          <a:xfrm>
            <a:off x="7536406" y="443101"/>
            <a:ext cx="872597" cy="814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C1C564F0-E063-4114-8F0C-B9E4E95E48A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7559196" y="1041689"/>
            <a:ext cx="849807" cy="215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181D0842-C862-42B8-AAED-BA8BB0D8692D}"/>
              </a:ext>
            </a:extLst>
          </p:cNvPr>
          <p:cNvCxnSpPr>
            <a:stCxn id="10" idx="3"/>
            <a:endCxn id="18" idx="1"/>
          </p:cNvCxnSpPr>
          <p:nvPr/>
        </p:nvCxnSpPr>
        <p:spPr>
          <a:xfrm flipV="1">
            <a:off x="7701883" y="1257458"/>
            <a:ext cx="707120" cy="223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A5D1482C-B244-4F73-BC66-6343D1D665BD}"/>
              </a:ext>
            </a:extLst>
          </p:cNvPr>
          <p:cNvCxnSpPr>
            <a:endCxn id="18" idx="1"/>
          </p:cNvCxnSpPr>
          <p:nvPr/>
        </p:nvCxnSpPr>
        <p:spPr>
          <a:xfrm flipV="1">
            <a:off x="7899094" y="1257458"/>
            <a:ext cx="509909" cy="741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67714" y="956605"/>
            <a:ext cx="2658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Flavonoidi</a:t>
            </a:r>
            <a:r>
              <a:rPr lang="it-IT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Fenolici </a:t>
            </a:r>
            <a:r>
              <a:rPr lang="it-IT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Antociani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99" y="4534581"/>
            <a:ext cx="1496104" cy="1496104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50703" y="3975536"/>
            <a:ext cx="2191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Ecotipi </a:t>
            </a:r>
          </a:p>
          <a:p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Tanacetum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balsamita</a:t>
            </a:r>
          </a:p>
        </p:txBody>
      </p:sp>
      <p:sp>
        <p:nvSpPr>
          <p:cNvPr id="34" name="Freccia ad arco 33"/>
          <p:cNvSpPr/>
          <p:nvPr/>
        </p:nvSpPr>
        <p:spPr>
          <a:xfrm rot="252780">
            <a:off x="1610399" y="3876378"/>
            <a:ext cx="1141855" cy="840020"/>
          </a:xfrm>
          <a:prstGeom prst="circular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6" name="Immagin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917" y="4402072"/>
            <a:ext cx="3022779" cy="1795028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45B0304-47B5-4F25-8232-0595042158AA}"/>
              </a:ext>
            </a:extLst>
          </p:cNvPr>
          <p:cNvSpPr txBox="1"/>
          <p:nvPr/>
        </p:nvSpPr>
        <p:spPr>
          <a:xfrm>
            <a:off x="4779414" y="2841254"/>
            <a:ext cx="398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Trattamento frutti di fico con UVB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0FF11F9-2118-D9B5-5FA6-03DBA30D1947}"/>
              </a:ext>
            </a:extLst>
          </p:cNvPr>
          <p:cNvSpPr txBox="1"/>
          <p:nvPr/>
        </p:nvSpPr>
        <p:spPr>
          <a:xfrm>
            <a:off x="9150717" y="6444203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67E52EBF-BA92-625D-F7CA-511B20FDA3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950" t="22634" r="27342" b="43398"/>
          <a:stretch/>
        </p:blipFill>
        <p:spPr>
          <a:xfrm>
            <a:off x="7153770" y="4588615"/>
            <a:ext cx="2041242" cy="1603119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BF1CC1A8-D437-8385-667B-A16CCA56334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950" t="55828" r="27342" b="11492"/>
          <a:stretch/>
        </p:blipFill>
        <p:spPr>
          <a:xfrm>
            <a:off x="9448480" y="4595835"/>
            <a:ext cx="2105597" cy="1590994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92E5ABC-43D5-E24F-774B-B444F2D78478}"/>
              </a:ext>
            </a:extLst>
          </p:cNvPr>
          <p:cNvSpPr txBox="1"/>
          <p:nvPr/>
        </p:nvSpPr>
        <p:spPr>
          <a:xfrm>
            <a:off x="7010400" y="3944759"/>
            <a:ext cx="5057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Contenuto di Polifenoli e flavonoidi in piante di </a:t>
            </a:r>
            <a:r>
              <a:rPr lang="it-IT" sz="1600" b="1" dirty="0" err="1"/>
              <a:t>pomdoro</a:t>
            </a:r>
            <a:r>
              <a:rPr lang="it-IT" sz="1600" b="1" dirty="0"/>
              <a:t> trattate con </a:t>
            </a:r>
            <a:r>
              <a:rPr lang="it-IT" sz="1600" b="1" dirty="0" err="1"/>
              <a:t>biochar</a:t>
            </a:r>
            <a:r>
              <a:rPr lang="it-IT" sz="1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3525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EC7931-8EB2-63F0-D065-BD275F41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72DAB-9231-4F47-A402-AC58DD6C98F3}" type="slidenum">
              <a:rPr lang="en-GB" smtClean="0"/>
              <a:t>17</a:t>
            </a:fld>
            <a:endParaRPr lang="en-GB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DA47BFFE-906C-2B13-CA91-54999FDE56B7}"/>
              </a:ext>
            </a:extLst>
          </p:cNvPr>
          <p:cNvGrpSpPr/>
          <p:nvPr/>
        </p:nvGrpSpPr>
        <p:grpSpPr>
          <a:xfrm>
            <a:off x="7985281" y="49779"/>
            <a:ext cx="4141450" cy="2210823"/>
            <a:chOff x="0" y="82593"/>
            <a:chExt cx="6234315" cy="3449003"/>
          </a:xfrm>
          <a:effectLst>
            <a:glow rad="3048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grpSpPr>
        <p:pic>
          <p:nvPicPr>
            <p:cNvPr id="8" name="Picture 18" descr="foto f">
              <a:extLst>
                <a:ext uri="{FF2B5EF4-FFF2-40B4-BE49-F238E27FC236}">
                  <a16:creationId xmlns:a16="http://schemas.microsoft.com/office/drawing/2014/main" id="{FF45BD06-8B4D-1540-5D75-44652494DD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9" t="12735" r="209" b="-1819"/>
            <a:stretch/>
          </p:blipFill>
          <p:spPr bwMode="auto">
            <a:xfrm>
              <a:off x="0" y="82593"/>
              <a:ext cx="6234315" cy="3449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D405704-41B7-DC25-2C9E-7D81905C20C2}"/>
                </a:ext>
              </a:extLst>
            </p:cNvPr>
            <p:cNvSpPr txBox="1"/>
            <p:nvPr/>
          </p:nvSpPr>
          <p:spPr>
            <a:xfrm>
              <a:off x="320851" y="82763"/>
              <a:ext cx="5514651" cy="1584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it-IT" sz="2000" b="1" dirty="0">
                  <a:solidFill>
                    <a:schemeClr val="bg1"/>
                  </a:solidFill>
                  <a:latin typeface="Lucida Calligraphy" panose="03010101010101010101" pitchFamily="66" charset="0"/>
                </a:rPr>
                <a:t>CNR </a:t>
              </a:r>
            </a:p>
            <a:p>
              <a:pPr algn="ctr">
                <a:defRPr/>
              </a:pPr>
              <a:r>
                <a:rPr lang="it-IT" sz="2000" b="1" dirty="0">
                  <a:solidFill>
                    <a:schemeClr val="bg1"/>
                  </a:solidFill>
                  <a:latin typeface="Lucida Calligraphy" panose="03010101010101010101" pitchFamily="66" charset="0"/>
                </a:rPr>
                <a:t>Istituto per la </a:t>
              </a:r>
              <a:r>
                <a:rPr lang="it-IT" sz="2000" b="1" dirty="0" err="1">
                  <a:solidFill>
                    <a:schemeClr val="bg1"/>
                  </a:solidFill>
                  <a:latin typeface="Lucida Calligraphy" panose="03010101010101010101" pitchFamily="66" charset="0"/>
                </a:rPr>
                <a:t>BioEconomia</a:t>
              </a:r>
              <a:r>
                <a:rPr lang="it-IT" sz="2000" b="1" dirty="0">
                  <a:solidFill>
                    <a:schemeClr val="bg1"/>
                  </a:solidFill>
                  <a:latin typeface="Lucida Calligraphy" panose="03010101010101010101" pitchFamily="66" charset="0"/>
                </a:rPr>
                <a:t> (IBE)</a:t>
              </a:r>
            </a:p>
          </p:txBody>
        </p:sp>
        <p:pic>
          <p:nvPicPr>
            <p:cNvPr id="10" name="Picture 4" descr="Risultati immagini per DISBA CNR">
              <a:extLst>
                <a:ext uri="{FF2B5EF4-FFF2-40B4-BE49-F238E27FC236}">
                  <a16:creationId xmlns:a16="http://schemas.microsoft.com/office/drawing/2014/main" id="{267D47E7-E982-9665-72BC-3A2C872F6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086" y="2515148"/>
              <a:ext cx="707519" cy="707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Oval 30" descr="OK graz foto 2">
            <a:extLst>
              <a:ext uri="{FF2B5EF4-FFF2-40B4-BE49-F238E27FC236}">
                <a16:creationId xmlns:a16="http://schemas.microsoft.com/office/drawing/2014/main" id="{EE92AF21-E13C-56D9-1FCA-1B8FE4C0C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429" y="314697"/>
            <a:ext cx="1338678" cy="1194158"/>
          </a:xfrm>
          <a:prstGeom prst="ellipse">
            <a:avLst/>
          </a:prstGeom>
          <a:blipFill dpi="0" rotWithShape="1">
            <a:blip r:embed="rId4">
              <a:lum bright="2000" contrast="1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82926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32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28" descr="cfaraloni">
            <a:extLst>
              <a:ext uri="{FF2B5EF4-FFF2-40B4-BE49-F238E27FC236}">
                <a16:creationId xmlns:a16="http://schemas.microsoft.com/office/drawing/2014/main" id="{28F97E2F-6F07-050E-3FBC-B54AA923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2" y="2135759"/>
            <a:ext cx="1245603" cy="146815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dist="35921" dir="2700000" algn="ctr" rotWithShape="0">
              <a:srgbClr val="E7E6E6"/>
            </a:outerShdw>
            <a:reflection blurRad="6350" stA="52000" endA="300" endPos="35000" dir="5400000" sy="-100000" algn="bl" rotWithShape="0"/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30" descr="OK graz foto 2">
            <a:extLst>
              <a:ext uri="{FF2B5EF4-FFF2-40B4-BE49-F238E27FC236}">
                <a16:creationId xmlns:a16="http://schemas.microsoft.com/office/drawing/2014/main" id="{354306DC-D0D1-ED32-1EDD-7FC629B45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0537" y="4821588"/>
            <a:ext cx="1245602" cy="1257649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82926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32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30" descr="OK graz foto 2">
            <a:extLst>
              <a:ext uri="{FF2B5EF4-FFF2-40B4-BE49-F238E27FC236}">
                <a16:creationId xmlns:a16="http://schemas.microsoft.com/office/drawing/2014/main" id="{005B48FE-56E5-B648-3469-5958F1C8C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079" y="2629152"/>
            <a:ext cx="1124060" cy="1468159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82926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32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30" descr="OK graz foto 2">
            <a:extLst>
              <a:ext uri="{FF2B5EF4-FFF2-40B4-BE49-F238E27FC236}">
                <a16:creationId xmlns:a16="http://schemas.microsoft.com/office/drawing/2014/main" id="{A23E5B1A-FAD3-1573-164B-A52BCDC2C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407" y="274462"/>
            <a:ext cx="1335146" cy="1474180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829269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32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4FDD8-60F5-67D5-9E18-A9409DC3290C}"/>
              </a:ext>
            </a:extLst>
          </p:cNvPr>
          <p:cNvSpPr txBox="1"/>
          <p:nvPr/>
        </p:nvSpPr>
        <p:spPr>
          <a:xfrm>
            <a:off x="-81831" y="1456255"/>
            <a:ext cx="253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Graziella Chini Zittelli</a:t>
            </a:r>
          </a:p>
          <a:p>
            <a:pPr algn="ctr"/>
            <a:r>
              <a:rPr lang="it-IT" sz="1600" b="1" dirty="0" err="1"/>
              <a:t>Researcher</a:t>
            </a:r>
            <a:endParaRPr lang="it-IT" sz="1600" b="1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CD67186-3C64-AC31-C700-208FF95A263A}"/>
              </a:ext>
            </a:extLst>
          </p:cNvPr>
          <p:cNvSpPr txBox="1"/>
          <p:nvPr/>
        </p:nvSpPr>
        <p:spPr>
          <a:xfrm>
            <a:off x="35489" y="3592647"/>
            <a:ext cx="182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Cecilia Faraloni</a:t>
            </a:r>
          </a:p>
          <a:p>
            <a:pPr algn="ctr"/>
            <a:r>
              <a:rPr lang="it-IT" sz="1600" b="1" dirty="0" err="1"/>
              <a:t>Researcher</a:t>
            </a:r>
            <a:endParaRPr lang="it-IT" sz="1600" b="1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119C928-6EE2-182C-92B1-A43A02B7422D}"/>
              </a:ext>
            </a:extLst>
          </p:cNvPr>
          <p:cNvSpPr txBox="1"/>
          <p:nvPr/>
        </p:nvSpPr>
        <p:spPr>
          <a:xfrm>
            <a:off x="-13381" y="5514624"/>
            <a:ext cx="1825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Bernardo Cicchi</a:t>
            </a:r>
          </a:p>
          <a:p>
            <a:pPr algn="ctr"/>
            <a:r>
              <a:rPr lang="it-IT" sz="1600" b="1" dirty="0" err="1"/>
              <a:t>Technician</a:t>
            </a:r>
            <a:endParaRPr lang="it-IT" sz="1600" b="1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4403008-B236-05E0-F9D1-D100ACEED678}"/>
              </a:ext>
            </a:extLst>
          </p:cNvPr>
          <p:cNvSpPr txBox="1"/>
          <p:nvPr/>
        </p:nvSpPr>
        <p:spPr>
          <a:xfrm>
            <a:off x="5056135" y="6099399"/>
            <a:ext cx="21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Raffaella Petruccelli</a:t>
            </a:r>
          </a:p>
          <a:p>
            <a:pPr algn="ctr"/>
            <a:r>
              <a:rPr lang="it-IT" sz="1600" b="1" dirty="0" err="1"/>
              <a:t>Researcher</a:t>
            </a:r>
            <a:endParaRPr lang="it-IT" sz="1600" b="1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884FE84-7481-0572-58B2-EE20DE69336C}"/>
              </a:ext>
            </a:extLst>
          </p:cNvPr>
          <p:cNvSpPr txBox="1"/>
          <p:nvPr/>
        </p:nvSpPr>
        <p:spPr>
          <a:xfrm>
            <a:off x="2016641" y="4183063"/>
            <a:ext cx="21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Francesco Balestra</a:t>
            </a:r>
            <a:endParaRPr lang="it-IT" sz="1600" b="1" dirty="0"/>
          </a:p>
          <a:p>
            <a:pPr algn="ctr"/>
            <a:r>
              <a:rPr lang="it-IT" sz="1600" b="1" dirty="0" err="1"/>
              <a:t>Research</a:t>
            </a:r>
            <a:r>
              <a:rPr lang="it-IT" sz="1600" b="1" dirty="0"/>
              <a:t> </a:t>
            </a:r>
            <a:r>
              <a:rPr lang="it-IT" sz="1600" b="1" dirty="0" err="1"/>
              <a:t>contract</a:t>
            </a:r>
            <a:endParaRPr lang="it-IT" sz="1600" b="1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A7409CB-FB75-7866-335F-043D765A9370}"/>
              </a:ext>
            </a:extLst>
          </p:cNvPr>
          <p:cNvSpPr txBox="1"/>
          <p:nvPr/>
        </p:nvSpPr>
        <p:spPr>
          <a:xfrm>
            <a:off x="2118283" y="1864074"/>
            <a:ext cx="21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Gergely Lakatos</a:t>
            </a:r>
            <a:endParaRPr lang="it-IT" sz="1600" b="1" dirty="0"/>
          </a:p>
          <a:p>
            <a:pPr algn="ctr"/>
            <a:r>
              <a:rPr lang="it-IT" sz="1600" b="1" dirty="0" err="1"/>
              <a:t>Research</a:t>
            </a:r>
            <a:r>
              <a:rPr lang="it-IT" sz="1600" b="1" dirty="0"/>
              <a:t> </a:t>
            </a:r>
            <a:r>
              <a:rPr lang="it-IT" sz="1600" b="1" dirty="0" err="1"/>
              <a:t>contract</a:t>
            </a:r>
            <a:endParaRPr lang="it-IT" sz="16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21B3BF-4916-8A73-E0A3-03244E0AD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t="8148" r="10987" b="25678"/>
          <a:stretch/>
        </p:blipFill>
        <p:spPr bwMode="auto">
          <a:xfrm>
            <a:off x="325432" y="4279518"/>
            <a:ext cx="1098373" cy="125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Immagine che contiene vestiti, muro, persona, Viso umano&#10;&#10;Descrizione generata automaticamente">
            <a:extLst>
              <a:ext uri="{FF2B5EF4-FFF2-40B4-BE49-F238E27FC236}">
                <a16:creationId xmlns:a16="http://schemas.microsoft.com/office/drawing/2014/main" id="{9B3C9F24-03B5-67A1-94C3-870D8A9273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1" t="15045" r="58503" b="62313"/>
          <a:stretch/>
        </p:blipFill>
        <p:spPr>
          <a:xfrm>
            <a:off x="5301604" y="4573187"/>
            <a:ext cx="1365896" cy="1552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75C6993-28D2-3852-8DF1-A4AF65E930E1}"/>
              </a:ext>
            </a:extLst>
          </p:cNvPr>
          <p:cNvSpPr txBox="1"/>
          <p:nvPr/>
        </p:nvSpPr>
        <p:spPr>
          <a:xfrm>
            <a:off x="2253878" y="6163105"/>
            <a:ext cx="21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Anna Pugliese</a:t>
            </a:r>
          </a:p>
          <a:p>
            <a:pPr algn="ctr"/>
            <a:r>
              <a:rPr lang="it-IT" sz="1600" b="1" dirty="0" err="1"/>
              <a:t>Research</a:t>
            </a:r>
            <a:r>
              <a:rPr lang="it-IT" sz="1600" b="1" dirty="0"/>
              <a:t> </a:t>
            </a:r>
            <a:r>
              <a:rPr lang="it-IT" sz="1600" b="1" dirty="0" err="1"/>
              <a:t>contract</a:t>
            </a:r>
            <a:endParaRPr lang="it-IT" sz="1600" b="1" dirty="0"/>
          </a:p>
        </p:txBody>
      </p:sp>
      <p:pic>
        <p:nvPicPr>
          <p:cNvPr id="16" name="Immagine 15" descr="Immagine che contiene testo, persona, sorriso, Viso umano&#10;&#10;Descrizione generata automaticamente">
            <a:extLst>
              <a:ext uri="{FF2B5EF4-FFF2-40B4-BE49-F238E27FC236}">
                <a16:creationId xmlns:a16="http://schemas.microsoft.com/office/drawing/2014/main" id="{8CCB0F4D-BC92-7EEF-68C3-8481842B22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563" y="4547788"/>
            <a:ext cx="1281736" cy="1552842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58A92FA-AE94-4319-DAB6-22ADDAA15558}"/>
              </a:ext>
            </a:extLst>
          </p:cNvPr>
          <p:cNvSpPr txBox="1"/>
          <p:nvPr/>
        </p:nvSpPr>
        <p:spPr>
          <a:xfrm>
            <a:off x="9322971" y="6146833"/>
            <a:ext cx="21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Monica Anichini</a:t>
            </a:r>
          </a:p>
          <a:p>
            <a:pPr algn="ctr"/>
            <a:r>
              <a:rPr lang="it-IT" sz="1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Technician</a:t>
            </a:r>
            <a:endParaRPr lang="it-IT" sz="1600" b="1" dirty="0"/>
          </a:p>
        </p:txBody>
      </p:sp>
      <p:pic>
        <p:nvPicPr>
          <p:cNvPr id="23" name="Immagine 22" descr="Immagine che contiene persona, Viso umano, vestiti, sorriso&#10;&#10;Descrizione generata automaticamente">
            <a:extLst>
              <a:ext uri="{FF2B5EF4-FFF2-40B4-BE49-F238E27FC236}">
                <a16:creationId xmlns:a16="http://schemas.microsoft.com/office/drawing/2014/main" id="{BBC07C93-0EC8-12A0-AFF3-F325307739E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2" t="962" r="17264" b="41859"/>
          <a:stretch/>
        </p:blipFill>
        <p:spPr>
          <a:xfrm>
            <a:off x="7606631" y="4556250"/>
            <a:ext cx="1365896" cy="1552841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64422D6-1D1F-CD48-0684-D8A78281EA9F}"/>
              </a:ext>
            </a:extLst>
          </p:cNvPr>
          <p:cNvSpPr txBox="1"/>
          <p:nvPr/>
        </p:nvSpPr>
        <p:spPr>
          <a:xfrm>
            <a:off x="7209529" y="6099398"/>
            <a:ext cx="21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Cristiana Giordano</a:t>
            </a:r>
          </a:p>
          <a:p>
            <a:pPr algn="ctr"/>
            <a:r>
              <a:rPr lang="it-IT" sz="1600" b="1" dirty="0" err="1"/>
              <a:t>Researcher</a:t>
            </a:r>
            <a:endParaRPr lang="it-IT" sz="1600" b="1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3DBE6479-FAD2-73A0-F24C-EAAD0153A60F}"/>
              </a:ext>
            </a:extLst>
          </p:cNvPr>
          <p:cNvSpPr txBox="1"/>
          <p:nvPr/>
        </p:nvSpPr>
        <p:spPr>
          <a:xfrm>
            <a:off x="7951413" y="3864918"/>
            <a:ext cx="4389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latin typeface="Edwardian Script ITC" panose="030303020407070D0804" pitchFamily="66" charset="0"/>
              </a:rPr>
              <a:t>Grazie per l’attenzione</a:t>
            </a:r>
          </a:p>
        </p:txBody>
      </p:sp>
      <p:pic>
        <p:nvPicPr>
          <p:cNvPr id="11" name="Immagine 10" descr="Immagine che contiene Viso umano, ritratto, persona, uomo&#10;&#10;Descrizione generata automaticamente">
            <a:extLst>
              <a:ext uri="{FF2B5EF4-FFF2-40B4-BE49-F238E27FC236}">
                <a16:creationId xmlns:a16="http://schemas.microsoft.com/office/drawing/2014/main" id="{FBEA5453-DAEA-CAEC-84A8-0B4DC744B5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2"/>
          <a:stretch/>
        </p:blipFill>
        <p:spPr>
          <a:xfrm>
            <a:off x="4324547" y="2221596"/>
            <a:ext cx="1245603" cy="140781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715A8AE-600C-7A68-DC31-5F89DA6ECA8D}"/>
              </a:ext>
            </a:extLst>
          </p:cNvPr>
          <p:cNvSpPr txBox="1"/>
          <p:nvPr/>
        </p:nvSpPr>
        <p:spPr>
          <a:xfrm>
            <a:off x="3870652" y="3551728"/>
            <a:ext cx="2153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Lorenzo Arcidiaco</a:t>
            </a:r>
          </a:p>
          <a:p>
            <a:pPr algn="ctr"/>
            <a:r>
              <a:rPr lang="it-IT" sz="1600" b="1" dirty="0" err="1"/>
              <a:t>Researcher</a:t>
            </a:r>
            <a:endParaRPr lang="it-IT" sz="1600" b="1" dirty="0"/>
          </a:p>
        </p:txBody>
      </p:sp>
      <p:sp>
        <p:nvSpPr>
          <p:cNvPr id="15" name="Oval 29" descr="gtorzillo">
            <a:extLst>
              <a:ext uri="{FF2B5EF4-FFF2-40B4-BE49-F238E27FC236}">
                <a16:creationId xmlns:a16="http://schemas.microsoft.com/office/drawing/2014/main" id="{37DA742F-1206-DA40-AD9E-0FEEED638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345" y="157002"/>
            <a:ext cx="1431568" cy="1299253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dist="35921" dir="2700000" algn="ctr" rotWithShape="0">
              <a:srgbClr val="E7E6E6"/>
            </a:outerShdw>
            <a:reflection blurRad="6350" stA="52000" endA="300" endPos="35000" dir="5400000" sy="-100000" algn="bl" rotWithShape="0"/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053726-8361-8CB4-04A9-DB8B53BBFCDD}"/>
              </a:ext>
            </a:extLst>
          </p:cNvPr>
          <p:cNvSpPr txBox="1"/>
          <p:nvPr/>
        </p:nvSpPr>
        <p:spPr>
          <a:xfrm>
            <a:off x="4115123" y="1372704"/>
            <a:ext cx="2356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Giuseppe Torzillo</a:t>
            </a:r>
          </a:p>
          <a:p>
            <a:pPr algn="ctr"/>
            <a:r>
              <a:rPr lang="it-IT" sz="1600" b="1" dirty="0"/>
              <a:t>Senior </a:t>
            </a:r>
            <a:r>
              <a:rPr lang="it-IT" sz="1600" b="1" dirty="0" err="1"/>
              <a:t>Researcher</a:t>
            </a:r>
            <a:endParaRPr lang="it-IT" sz="1600" b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E3B9E66-DE84-60B9-4D9E-D37C49AAAD6B}"/>
              </a:ext>
            </a:extLst>
          </p:cNvPr>
          <p:cNvSpPr txBox="1"/>
          <p:nvPr/>
        </p:nvSpPr>
        <p:spPr>
          <a:xfrm>
            <a:off x="5897163" y="1978423"/>
            <a:ext cx="6069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PROGETTI IN CORSO</a:t>
            </a:r>
          </a:p>
          <a:p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PRIMA More on the adoption of a </a:t>
            </a:r>
            <a:r>
              <a:rPr lang="it-IT" sz="16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healthy</a:t>
            </a:r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it-IT" sz="16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Mediterranean</a:t>
            </a:r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it-IT" sz="16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diet</a:t>
            </a:r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(</a:t>
            </a:r>
            <a:r>
              <a:rPr lang="it-IT" sz="16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MoreMedDiet</a:t>
            </a:r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)  </a:t>
            </a:r>
          </a:p>
          <a:p>
            <a:r>
              <a:rPr lang="it-IT" sz="16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PhotosinH2: 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Photosynthetic electron focusing technology for direct efficient biohydrogen production from solar energy </a:t>
            </a:r>
            <a:r>
              <a:rPr lang="it-IT" sz="16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(n.</a:t>
            </a:r>
            <a:r>
              <a:rPr lang="en-GB" sz="1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101070948)</a:t>
            </a:r>
          </a:p>
          <a:p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PRIN: </a:t>
            </a:r>
            <a:r>
              <a:rPr lang="en-US" sz="1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driveALGAE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Molecular improvements towards highly productive algal strains of industrial potential</a:t>
            </a:r>
            <a:endParaRPr lang="it-IT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48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625" y="1425205"/>
            <a:ext cx="2805725" cy="24705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09" y="4061572"/>
            <a:ext cx="4575421" cy="263450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821884" y="33302"/>
            <a:ext cx="9455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latin typeface="Arial Black" panose="020B0A04020102020204" pitchFamily="34" charset="0"/>
                <a:ea typeface="+mj-ea"/>
                <a:cs typeface="+mj-cs"/>
              </a:rPr>
              <a:t>Biodiversità </a:t>
            </a:r>
            <a:r>
              <a:rPr lang="it-IT" sz="3600" b="1" dirty="0">
                <a:latin typeface="Calibri Light" panose="020F0302020204030204"/>
                <a:ea typeface="+mj-ea"/>
                <a:cs typeface="+mj-cs"/>
              </a:rPr>
              <a:t>  </a:t>
            </a:r>
          </a:p>
          <a:p>
            <a:r>
              <a:rPr lang="it-IT" sz="3600" b="1" dirty="0">
                <a:latin typeface="Calibri Light" panose="020F0302020204030204"/>
                <a:ea typeface="+mj-ea"/>
                <a:cs typeface="+mj-cs"/>
              </a:rPr>
              <a:t>             </a:t>
            </a:r>
            <a:r>
              <a:rPr lang="it-IT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Caratterizzazione</a:t>
            </a: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53625" y="693986"/>
            <a:ext cx="2243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Varietà locali </a:t>
            </a:r>
          </a:p>
          <a:p>
            <a:r>
              <a:rPr lang="it-IT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carica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2" y="4094919"/>
            <a:ext cx="2434004" cy="189702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962" y="36151"/>
            <a:ext cx="2242654" cy="165980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75" y="2054385"/>
            <a:ext cx="1963864" cy="1566332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7263009" y="1229408"/>
            <a:ext cx="1928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Varietà locali </a:t>
            </a:r>
          </a:p>
          <a:p>
            <a:r>
              <a:rPr lang="it-IT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Punica </a:t>
            </a:r>
            <a:r>
              <a:rPr lang="it-IT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granatum</a:t>
            </a:r>
            <a:endParaRPr lang="it-IT" i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650499" y="646409"/>
            <a:ext cx="1972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dal Macro</a:t>
            </a: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5897" y="2000214"/>
            <a:ext cx="1856208" cy="1709868"/>
          </a:xfrm>
          <a:prstGeom prst="rect">
            <a:avLst/>
          </a:prstGeom>
        </p:spPr>
      </p:pic>
      <p:sp>
        <p:nvSpPr>
          <p:cNvPr id="33" name="Freccia a destra 32"/>
          <p:cNvSpPr/>
          <p:nvPr/>
        </p:nvSpPr>
        <p:spPr>
          <a:xfrm rot="2281986">
            <a:off x="9225407" y="2770695"/>
            <a:ext cx="772732" cy="22657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271551" y="4149097"/>
            <a:ext cx="110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Tricomi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9697592" y="1401779"/>
            <a:ext cx="187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Arilli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8643062" y="3348503"/>
            <a:ext cx="1210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Semi</a:t>
            </a:r>
          </a:p>
        </p:txBody>
      </p:sp>
      <p:sp>
        <p:nvSpPr>
          <p:cNvPr id="45" name="CasellaDiTesto 44"/>
          <p:cNvSpPr txBox="1"/>
          <p:nvPr/>
        </p:nvSpPr>
        <p:spPr>
          <a:xfrm>
            <a:off x="7531392" y="703419"/>
            <a:ext cx="281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al Micro</a:t>
            </a:r>
          </a:p>
        </p:txBody>
      </p:sp>
      <p:pic>
        <p:nvPicPr>
          <p:cNvPr id="46" name="Immagin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123" y="1425204"/>
            <a:ext cx="2887135" cy="2551481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88" y="3976685"/>
            <a:ext cx="2715036" cy="2593265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9488" y="4278747"/>
            <a:ext cx="661987" cy="440522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6EAE25A-3E17-7434-A798-85256006F92C}"/>
              </a:ext>
            </a:extLst>
          </p:cNvPr>
          <p:cNvSpPr txBox="1"/>
          <p:nvPr/>
        </p:nvSpPr>
        <p:spPr>
          <a:xfrm>
            <a:off x="9361426" y="6452517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</p:spTree>
    <p:extLst>
      <p:ext uri="{BB962C8B-B14F-4D97-AF65-F5344CB8AC3E}">
        <p14:creationId xmlns:p14="http://schemas.microsoft.com/office/powerpoint/2010/main" val="344768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110066"/>
            <a:ext cx="3149601" cy="483045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Olea </a:t>
            </a:r>
            <a:r>
              <a:rPr lang="it-IT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europaea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6" y="642566"/>
            <a:ext cx="3412066" cy="3678901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2514"/>
            <a:ext cx="1680747" cy="1547798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33" y="4573997"/>
            <a:ext cx="2055457" cy="176584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46" y="4656923"/>
            <a:ext cx="1964267" cy="180889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76" y="24990"/>
            <a:ext cx="1902444" cy="269103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35" y="2760875"/>
            <a:ext cx="2443665" cy="183274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-84667" y="6053668"/>
            <a:ext cx="1557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Arial" panose="020B0604020202020204" pitchFamily="34" charset="0"/>
                <a:cs typeface="Arial" panose="020B0604020202020204" pitchFamily="34" charset="0"/>
              </a:rPr>
              <a:t>Polline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769749" y="6062535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Tricomi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040262" y="6119515"/>
            <a:ext cx="1202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Mignola</a:t>
            </a:r>
          </a:p>
        </p:txBody>
      </p:sp>
      <p:pic>
        <p:nvPicPr>
          <p:cNvPr id="9" name="Picture 6" descr="IMG_0888_croissant">
            <a:extLst>
              <a:ext uri="{FF2B5EF4-FFF2-40B4-BE49-F238E27FC236}">
                <a16:creationId xmlns:a16="http://schemas.microsoft.com/office/drawing/2014/main" id="{BA84E1BB-DABF-6E8E-3777-D331E6783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581" y="4533461"/>
            <a:ext cx="22320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16">
            <a:extLst>
              <a:ext uri="{FF2B5EF4-FFF2-40B4-BE49-F238E27FC236}">
                <a16:creationId xmlns:a16="http://schemas.microsoft.com/office/drawing/2014/main" id="{758187FD-6136-A6A7-2AA8-0E233303E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284" y="5456918"/>
            <a:ext cx="1225550" cy="71438"/>
          </a:xfrm>
          <a:prstGeom prst="rightArrow">
            <a:avLst>
              <a:gd name="adj1" fmla="val 50000"/>
              <a:gd name="adj2" fmla="val 42888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 dirty="0"/>
          </a:p>
        </p:txBody>
      </p:sp>
      <p:pic>
        <p:nvPicPr>
          <p:cNvPr id="16" name="Picture 7" descr="spettro croissant">
            <a:extLst>
              <a:ext uri="{FF2B5EF4-FFF2-40B4-BE49-F238E27FC236}">
                <a16:creationId xmlns:a16="http://schemas.microsoft.com/office/drawing/2014/main" id="{27371D4D-7A9A-CAD4-1864-4E5C54B9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061" y="4835228"/>
            <a:ext cx="2087562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209D9AD-C0F5-D8FD-063F-A86A74C318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4581" y="1210172"/>
            <a:ext cx="5519853" cy="3232429"/>
          </a:xfrm>
          <a:prstGeom prst="rect">
            <a:avLst/>
          </a:prstGeom>
        </p:spPr>
      </p:pic>
      <p:pic>
        <p:nvPicPr>
          <p:cNvPr id="18" name="Immagine 17" descr="Immagine che contiene Carattere, testo, Elementi grafici, tipografia&#10;&#10;Descrizione generata automaticamente">
            <a:extLst>
              <a:ext uri="{FF2B5EF4-FFF2-40B4-BE49-F238E27FC236}">
                <a16:creationId xmlns:a16="http://schemas.microsoft.com/office/drawing/2014/main" id="{B3D96CAD-2754-F1DF-10FB-05E8EB420E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0" y="1962150"/>
            <a:ext cx="1619250" cy="347091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F6DB9C2-5252-80AB-441C-5F07D7FB507B}"/>
              </a:ext>
            </a:extLst>
          </p:cNvPr>
          <p:cNvSpPr txBox="1"/>
          <p:nvPr/>
        </p:nvSpPr>
        <p:spPr>
          <a:xfrm>
            <a:off x="10382250" y="1592508"/>
            <a:ext cx="16192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EF7837A0-2F25-FF2C-6900-440A5A0D90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7061" y="6465814"/>
            <a:ext cx="315800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1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0BC7A5-9A6D-27E9-2CC0-4B088BB63F69}"/>
              </a:ext>
            </a:extLst>
          </p:cNvPr>
          <p:cNvSpPr txBox="1"/>
          <p:nvPr/>
        </p:nvSpPr>
        <p:spPr>
          <a:xfrm>
            <a:off x="922789" y="956345"/>
            <a:ext cx="10570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110CAE-5BDB-5429-896E-36549D218F3D}"/>
              </a:ext>
            </a:extLst>
          </p:cNvPr>
          <p:cNvSpPr txBox="1"/>
          <p:nvPr/>
        </p:nvSpPr>
        <p:spPr>
          <a:xfrm>
            <a:off x="7661239" y="173934"/>
            <a:ext cx="5067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latin typeface="Arial Black" panose="020B0A04020102020204" pitchFamily="34" charset="0"/>
              </a:rPr>
              <a:t>Stress abiotici</a:t>
            </a:r>
          </a:p>
        </p:txBody>
      </p:sp>
      <p:pic>
        <p:nvPicPr>
          <p:cNvPr id="3" name="Immagine 2" descr="Immagine che contiene microscopio, interno, macchina, Strumento scientifico&#10;&#10;Descrizione generata automaticamente">
            <a:extLst>
              <a:ext uri="{FF2B5EF4-FFF2-40B4-BE49-F238E27FC236}">
                <a16:creationId xmlns:a16="http://schemas.microsoft.com/office/drawing/2014/main" id="{520BD11E-5E45-F800-7E76-39482D931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3" y="111435"/>
            <a:ext cx="2054360" cy="1540770"/>
          </a:xfrm>
          <a:prstGeom prst="rect">
            <a:avLst/>
          </a:prstGeom>
        </p:spPr>
      </p:pic>
      <p:pic>
        <p:nvPicPr>
          <p:cNvPr id="6" name="Picture 4" descr="IMG_0777">
            <a:extLst>
              <a:ext uri="{FF2B5EF4-FFF2-40B4-BE49-F238E27FC236}">
                <a16:creationId xmlns:a16="http://schemas.microsoft.com/office/drawing/2014/main" id="{FCB562F8-B5A4-753E-E9E0-B16935B160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" b="4253"/>
          <a:stretch/>
        </p:blipFill>
        <p:spPr bwMode="auto">
          <a:xfrm>
            <a:off x="2796890" y="116148"/>
            <a:ext cx="2026435" cy="153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 descr="Immagine che contiene acqua, bolla, Bolla&#10;&#10;Descrizione generata automaticamente">
            <a:extLst>
              <a:ext uri="{FF2B5EF4-FFF2-40B4-BE49-F238E27FC236}">
                <a16:creationId xmlns:a16="http://schemas.microsoft.com/office/drawing/2014/main" id="{62F85DA0-841E-F34C-BEB6-3DFEBB0D9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5" y="1742151"/>
            <a:ext cx="2054360" cy="1525027"/>
          </a:xfrm>
          <a:prstGeom prst="rect">
            <a:avLst/>
          </a:prstGeom>
        </p:spPr>
      </p:pic>
      <p:pic>
        <p:nvPicPr>
          <p:cNvPr id="12" name="Immagine 11" descr="Immagine che contiene acqua, bolla&#10;&#10;Descrizione generata automaticamente">
            <a:extLst>
              <a:ext uri="{FF2B5EF4-FFF2-40B4-BE49-F238E27FC236}">
                <a16:creationId xmlns:a16="http://schemas.microsoft.com/office/drawing/2014/main" id="{528F7654-D21F-6C74-A63C-5151BB7B0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3" y="4934368"/>
            <a:ext cx="2054360" cy="1525028"/>
          </a:xfrm>
          <a:prstGeom prst="rect">
            <a:avLst/>
          </a:prstGeom>
        </p:spPr>
      </p:pic>
      <p:pic>
        <p:nvPicPr>
          <p:cNvPr id="14" name="Immagine 13" descr="Immagine che contiene modello, cerchio&#10;&#10;Descrizione generata automaticamente">
            <a:extLst>
              <a:ext uri="{FF2B5EF4-FFF2-40B4-BE49-F238E27FC236}">
                <a16:creationId xmlns:a16="http://schemas.microsoft.com/office/drawing/2014/main" id="{437A7657-62C0-8303-D5D7-7E06A126BE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8" y="3356918"/>
            <a:ext cx="2054361" cy="1525028"/>
          </a:xfrm>
          <a:prstGeom prst="rect">
            <a:avLst/>
          </a:prstGeom>
        </p:spPr>
      </p:pic>
      <p:pic>
        <p:nvPicPr>
          <p:cNvPr id="16" name="Immagine 15" descr="Immagine che contiene mappa, bianco e nero&#10;&#10;Descrizione generata automaticamente">
            <a:extLst>
              <a:ext uri="{FF2B5EF4-FFF2-40B4-BE49-F238E27FC236}">
                <a16:creationId xmlns:a16="http://schemas.microsoft.com/office/drawing/2014/main" id="{A8377AC8-6C5C-9C3A-5AEA-3C7BE9D5D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094" y="1746672"/>
            <a:ext cx="2026435" cy="1519827"/>
          </a:xfrm>
          <a:prstGeom prst="rect">
            <a:avLst/>
          </a:prstGeom>
        </p:spPr>
      </p:pic>
      <p:pic>
        <p:nvPicPr>
          <p:cNvPr id="18" name="Immagine 17" descr="Immagine che contiene neve, bianco e nero&#10;&#10;Descrizione generata automaticamente">
            <a:extLst>
              <a:ext uri="{FF2B5EF4-FFF2-40B4-BE49-F238E27FC236}">
                <a16:creationId xmlns:a16="http://schemas.microsoft.com/office/drawing/2014/main" id="{E49AFDBD-A1FF-4264-2931-EBBE80EBB9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86" y="3341279"/>
            <a:ext cx="2026436" cy="1519827"/>
          </a:xfrm>
          <a:prstGeom prst="rect">
            <a:avLst/>
          </a:prstGeom>
        </p:spPr>
      </p:pic>
      <p:pic>
        <p:nvPicPr>
          <p:cNvPr id="20" name="Immagine 19" descr="Immagine che contiene bianco e nero, monocromatico&#10;&#10;Descrizione generata automaticamente">
            <a:extLst>
              <a:ext uri="{FF2B5EF4-FFF2-40B4-BE49-F238E27FC236}">
                <a16:creationId xmlns:a16="http://schemas.microsoft.com/office/drawing/2014/main" id="{8EBAA4CA-3C87-1210-4E6B-ABEEBA44A5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88" y="4926497"/>
            <a:ext cx="2054360" cy="1540770"/>
          </a:xfrm>
          <a:prstGeom prst="rect">
            <a:avLst/>
          </a:prstGeom>
        </p:spPr>
      </p:pic>
      <p:pic>
        <p:nvPicPr>
          <p:cNvPr id="22" name="Immagine 21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4EA3D65C-9294-FF34-249E-0E8FF29075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90" y="3332690"/>
            <a:ext cx="1864039" cy="1519827"/>
          </a:xfrm>
          <a:prstGeom prst="rect">
            <a:avLst/>
          </a:prstGeom>
        </p:spPr>
      </p:pic>
      <p:pic>
        <p:nvPicPr>
          <p:cNvPr id="24" name="Immagine 23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FD188EEF-470E-E99A-B6A1-43AEAB2097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49" y="4934369"/>
            <a:ext cx="1867020" cy="1522258"/>
          </a:xfrm>
          <a:prstGeom prst="rect">
            <a:avLst/>
          </a:prstGeom>
        </p:spPr>
      </p:pic>
      <p:pic>
        <p:nvPicPr>
          <p:cNvPr id="28" name="Immagine 27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2EFE47EB-C54D-58DA-715E-5C6EB0A104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54" y="1740636"/>
            <a:ext cx="1864038" cy="151982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C7B9D56-F595-94D6-B9FE-382D39E35C85}"/>
              </a:ext>
            </a:extLst>
          </p:cNvPr>
          <p:cNvSpPr txBox="1"/>
          <p:nvPr/>
        </p:nvSpPr>
        <p:spPr>
          <a:xfrm>
            <a:off x="74931" y="6496919"/>
            <a:ext cx="50933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0" dirty="0">
                <a:latin typeface="HGCNK J+ Gulliver RM"/>
              </a:rPr>
              <a:t>Micrographs of transverse section of root cells of </a:t>
            </a:r>
            <a:r>
              <a:rPr lang="en-US" sz="1000" b="0" i="1" u="none" strike="noStrike" baseline="0" dirty="0">
                <a:latin typeface="HGCOD J+ Gulliver IT"/>
              </a:rPr>
              <a:t>Psidium guajava </a:t>
            </a:r>
            <a:r>
              <a:rPr lang="en-US" sz="1000" b="0" i="0" u="none" strike="noStrike" baseline="0" dirty="0">
                <a:latin typeface="HGCNK J+ Gulliver RM"/>
              </a:rPr>
              <a:t>plants exposed to increasing </a:t>
            </a:r>
          </a:p>
          <a:p>
            <a:r>
              <a:rPr lang="en-US" sz="1000" b="0" i="0" u="none" strike="noStrike" baseline="0" dirty="0">
                <a:latin typeface="HGCNK J+ Gulliver RM"/>
              </a:rPr>
              <a:t>concentration of nickel in the nutrient solution </a:t>
            </a:r>
            <a:endParaRPr lang="it-IT" sz="10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0D5B6E0-2B5E-D801-427D-3623FDF0176E}"/>
              </a:ext>
            </a:extLst>
          </p:cNvPr>
          <p:cNvSpPr txBox="1"/>
          <p:nvPr/>
        </p:nvSpPr>
        <p:spPr>
          <a:xfrm>
            <a:off x="5133975" y="173934"/>
            <a:ext cx="1813931" cy="14773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Spettroscopia a raggi X (</a:t>
            </a:r>
            <a:r>
              <a:rPr lang="en-US" sz="1800" dirty="0">
                <a:effectLst/>
                <a:latin typeface="Times New Roman" panose="02020603050405020304" pitchFamily="18" charset="0"/>
                <a:ea typeface="HGCOG K+ MTSY"/>
              </a:rPr>
              <a:t>EDS-X-ray micro-analysis system )</a:t>
            </a:r>
            <a:endParaRPr lang="it-IT" dirty="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BCA3791B-5104-E45A-4EEC-AF665C588F87}"/>
              </a:ext>
            </a:extLst>
          </p:cNvPr>
          <p:cNvSpPr/>
          <p:nvPr/>
        </p:nvSpPr>
        <p:spPr>
          <a:xfrm>
            <a:off x="1581150" y="2352675"/>
            <a:ext cx="285750" cy="23812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1E55777A-49FB-962E-13C0-7769580800AA}"/>
              </a:ext>
            </a:extLst>
          </p:cNvPr>
          <p:cNvSpPr/>
          <p:nvPr/>
        </p:nvSpPr>
        <p:spPr>
          <a:xfrm>
            <a:off x="941839" y="3981710"/>
            <a:ext cx="285750" cy="23812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30F3148A-693A-E35F-DC35-9BE3F292FF83}"/>
              </a:ext>
            </a:extLst>
          </p:cNvPr>
          <p:cNvSpPr/>
          <p:nvPr/>
        </p:nvSpPr>
        <p:spPr>
          <a:xfrm>
            <a:off x="941839" y="5745174"/>
            <a:ext cx="285750" cy="23812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5" name="Freccia a destra 34">
            <a:extLst>
              <a:ext uri="{FF2B5EF4-FFF2-40B4-BE49-F238E27FC236}">
                <a16:creationId xmlns:a16="http://schemas.microsoft.com/office/drawing/2014/main" id="{7CFDCD8C-7275-E941-78A2-7F7BEE1FB99B}"/>
              </a:ext>
            </a:extLst>
          </p:cNvPr>
          <p:cNvSpPr/>
          <p:nvPr/>
        </p:nvSpPr>
        <p:spPr>
          <a:xfrm>
            <a:off x="1912623" y="2439445"/>
            <a:ext cx="931488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4CC32F79-B44A-0BDF-B28E-873DC7A19B01}"/>
              </a:ext>
            </a:extLst>
          </p:cNvPr>
          <p:cNvSpPr/>
          <p:nvPr/>
        </p:nvSpPr>
        <p:spPr>
          <a:xfrm>
            <a:off x="4397466" y="2152650"/>
            <a:ext cx="626688" cy="819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B9087FCD-490D-D1FD-8635-024C92D5DB5B}"/>
              </a:ext>
            </a:extLst>
          </p:cNvPr>
          <p:cNvSpPr/>
          <p:nvPr/>
        </p:nvSpPr>
        <p:spPr>
          <a:xfrm>
            <a:off x="4105275" y="4471505"/>
            <a:ext cx="881461" cy="819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a destra 37">
            <a:extLst>
              <a:ext uri="{FF2B5EF4-FFF2-40B4-BE49-F238E27FC236}">
                <a16:creationId xmlns:a16="http://schemas.microsoft.com/office/drawing/2014/main" id="{6EEB68C5-6E23-C4EB-3EDD-E9174EABB83C}"/>
              </a:ext>
            </a:extLst>
          </p:cNvPr>
          <p:cNvSpPr/>
          <p:nvPr/>
        </p:nvSpPr>
        <p:spPr>
          <a:xfrm>
            <a:off x="1264964" y="4096572"/>
            <a:ext cx="1488413" cy="557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a destra 38">
            <a:extLst>
              <a:ext uri="{FF2B5EF4-FFF2-40B4-BE49-F238E27FC236}">
                <a16:creationId xmlns:a16="http://schemas.microsoft.com/office/drawing/2014/main" id="{CD892C4D-6FC7-2E85-2B6E-E1BF04AE1768}"/>
              </a:ext>
            </a:extLst>
          </p:cNvPr>
          <p:cNvSpPr/>
          <p:nvPr/>
        </p:nvSpPr>
        <p:spPr>
          <a:xfrm>
            <a:off x="1302847" y="5829346"/>
            <a:ext cx="1488414" cy="819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Stella a 6 punte 39">
            <a:extLst>
              <a:ext uri="{FF2B5EF4-FFF2-40B4-BE49-F238E27FC236}">
                <a16:creationId xmlns:a16="http://schemas.microsoft.com/office/drawing/2014/main" id="{03E21C10-1B3C-4279-BB24-86017F27C577}"/>
              </a:ext>
            </a:extLst>
          </p:cNvPr>
          <p:cNvSpPr/>
          <p:nvPr/>
        </p:nvSpPr>
        <p:spPr>
          <a:xfrm>
            <a:off x="4257675" y="2152650"/>
            <a:ext cx="91178" cy="81123"/>
          </a:xfrm>
          <a:prstGeom prst="star6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Stella a 7 punte 40">
            <a:extLst>
              <a:ext uri="{FF2B5EF4-FFF2-40B4-BE49-F238E27FC236}">
                <a16:creationId xmlns:a16="http://schemas.microsoft.com/office/drawing/2014/main" id="{6E726C3A-E21A-D35E-AB29-69B867220D6B}"/>
              </a:ext>
            </a:extLst>
          </p:cNvPr>
          <p:cNvSpPr/>
          <p:nvPr/>
        </p:nvSpPr>
        <p:spPr>
          <a:xfrm>
            <a:off x="3937438" y="4462472"/>
            <a:ext cx="72587" cy="138103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Stella a 7 punte 41">
            <a:extLst>
              <a:ext uri="{FF2B5EF4-FFF2-40B4-BE49-F238E27FC236}">
                <a16:creationId xmlns:a16="http://schemas.microsoft.com/office/drawing/2014/main" id="{227F3C37-27A6-77EF-CF6D-C02FD3D3B35D}"/>
              </a:ext>
            </a:extLst>
          </p:cNvPr>
          <p:cNvSpPr/>
          <p:nvPr/>
        </p:nvSpPr>
        <p:spPr>
          <a:xfrm>
            <a:off x="3699382" y="5784055"/>
            <a:ext cx="108699" cy="90581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>
            <a:extLst>
              <a:ext uri="{FF2B5EF4-FFF2-40B4-BE49-F238E27FC236}">
                <a16:creationId xmlns:a16="http://schemas.microsoft.com/office/drawing/2014/main" id="{BEA03113-7C74-85D2-7427-76894B73E1D8}"/>
              </a:ext>
            </a:extLst>
          </p:cNvPr>
          <p:cNvSpPr/>
          <p:nvPr/>
        </p:nvSpPr>
        <p:spPr>
          <a:xfrm>
            <a:off x="3937439" y="5821406"/>
            <a:ext cx="1049298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4847753-8DCB-FD14-9677-B38828B8E5CC}"/>
              </a:ext>
            </a:extLst>
          </p:cNvPr>
          <p:cNvSpPr txBox="1"/>
          <p:nvPr/>
        </p:nvSpPr>
        <p:spPr>
          <a:xfrm>
            <a:off x="449774" y="127178"/>
            <a:ext cx="853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LM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AB41B24-EEB4-C490-8623-19E2C8E0F277}"/>
              </a:ext>
            </a:extLst>
          </p:cNvPr>
          <p:cNvSpPr txBox="1"/>
          <p:nvPr/>
        </p:nvSpPr>
        <p:spPr>
          <a:xfrm>
            <a:off x="316424" y="126951"/>
            <a:ext cx="77781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L.M.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707B2173-70C8-ADF6-9477-939D37F26E7D}"/>
              </a:ext>
            </a:extLst>
          </p:cNvPr>
          <p:cNvSpPr txBox="1"/>
          <p:nvPr/>
        </p:nvSpPr>
        <p:spPr>
          <a:xfrm>
            <a:off x="3937439" y="144318"/>
            <a:ext cx="853646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T.E.M.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3A5C242E-AE83-BB05-D69A-91D8DF300020}"/>
              </a:ext>
            </a:extLst>
          </p:cNvPr>
          <p:cNvSpPr txBox="1"/>
          <p:nvPr/>
        </p:nvSpPr>
        <p:spPr>
          <a:xfrm>
            <a:off x="9086850" y="6330899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62FA8-BA4C-A2C4-3BF6-135B044AB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1" y="142875"/>
            <a:ext cx="11349434" cy="1371600"/>
          </a:xfrm>
        </p:spPr>
        <p:txBody>
          <a:bodyPr/>
          <a:lstStyle/>
          <a:p>
            <a:pPr eaLnBrk="1" hangingPunct="1">
              <a:defRPr/>
            </a:pPr>
            <a:r>
              <a:rPr lang="it-IT" dirty="0">
                <a:solidFill>
                  <a:schemeClr val="accent1"/>
                </a:solidFill>
              </a:rPr>
              <a:t>AMIDO                            STOMI                      </a:t>
            </a:r>
            <a:br>
              <a:rPr lang="it-IT" dirty="0"/>
            </a:br>
            <a:endParaRPr lang="it-IT" sz="2800" b="1" dirty="0">
              <a:solidFill>
                <a:srgbClr val="FF0000"/>
              </a:solidFill>
            </a:endParaRPr>
          </a:p>
        </p:txBody>
      </p:sp>
      <p:pic>
        <p:nvPicPr>
          <p:cNvPr id="22531" name="Immagine 3">
            <a:extLst>
              <a:ext uri="{FF2B5EF4-FFF2-40B4-BE49-F238E27FC236}">
                <a16:creationId xmlns:a16="http://schemas.microsoft.com/office/drawing/2014/main" id="{2123AB63-45FD-727C-9A53-EC48841A2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1"/>
          <a:stretch/>
        </p:blipFill>
        <p:spPr bwMode="auto">
          <a:xfrm>
            <a:off x="118879" y="3552845"/>
            <a:ext cx="1937442" cy="181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4">
            <a:extLst>
              <a:ext uri="{FF2B5EF4-FFF2-40B4-BE49-F238E27FC236}">
                <a16:creationId xmlns:a16="http://schemas.microsoft.com/office/drawing/2014/main" id="{086EFDB6-D1F0-0B89-E590-55D0E6CF4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1" y="1589459"/>
            <a:ext cx="1886374" cy="181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6">
            <a:extLst>
              <a:ext uri="{FF2B5EF4-FFF2-40B4-BE49-F238E27FC236}">
                <a16:creationId xmlns:a16="http://schemas.microsoft.com/office/drawing/2014/main" id="{17D0C123-AC43-82F5-781D-5D918B0DE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30" y="1546270"/>
            <a:ext cx="1921670" cy="186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magine 7">
            <a:extLst>
              <a:ext uri="{FF2B5EF4-FFF2-40B4-BE49-F238E27FC236}">
                <a16:creationId xmlns:a16="http://schemas.microsoft.com/office/drawing/2014/main" id="{D626794A-A2A9-B539-31A3-556E7CE4BB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59"/>
          <a:stretch/>
        </p:blipFill>
        <p:spPr bwMode="auto">
          <a:xfrm>
            <a:off x="2116139" y="1562101"/>
            <a:ext cx="1839879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magine 8">
            <a:extLst>
              <a:ext uri="{FF2B5EF4-FFF2-40B4-BE49-F238E27FC236}">
                <a16:creationId xmlns:a16="http://schemas.microsoft.com/office/drawing/2014/main" id="{A18A450C-A634-AB62-8FD0-2297ECD16A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6"/>
          <a:stretch/>
        </p:blipFill>
        <p:spPr bwMode="auto">
          <a:xfrm rot="16200000">
            <a:off x="2144714" y="3552845"/>
            <a:ext cx="1839879" cy="183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Immagine 11">
            <a:extLst>
              <a:ext uri="{FF2B5EF4-FFF2-40B4-BE49-F238E27FC236}">
                <a16:creationId xmlns:a16="http://schemas.microsoft.com/office/drawing/2014/main" id="{F50FEC9A-E4FB-AEA4-AD6E-5D1965DEA3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1"/>
          <a:stretch/>
        </p:blipFill>
        <p:spPr bwMode="auto">
          <a:xfrm>
            <a:off x="4072987" y="3566693"/>
            <a:ext cx="1956551" cy="181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A1AEDC9-B834-B1E7-6F43-81EF06DA8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97" y="3577994"/>
            <a:ext cx="1962278" cy="18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1">
            <a:extLst>
              <a:ext uri="{FF2B5EF4-FFF2-40B4-BE49-F238E27FC236}">
                <a16:creationId xmlns:a16="http://schemas.microsoft.com/office/drawing/2014/main" id="{9C1AF036-A666-0B40-4547-2F206BF1F4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048" y="3577994"/>
            <a:ext cx="2274668" cy="175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2">
            <a:extLst>
              <a:ext uri="{FF2B5EF4-FFF2-40B4-BE49-F238E27FC236}">
                <a16:creationId xmlns:a16="http://schemas.microsoft.com/office/drawing/2014/main" id="{5435282B-6614-E825-EA17-3223550AACF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9"/>
          <a:stretch/>
        </p:blipFill>
        <p:spPr bwMode="auto">
          <a:xfrm rot="5400000">
            <a:off x="5988999" y="1608518"/>
            <a:ext cx="1750134" cy="164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4">
            <a:extLst>
              <a:ext uri="{FF2B5EF4-FFF2-40B4-BE49-F238E27FC236}">
                <a16:creationId xmlns:a16="http://schemas.microsoft.com/office/drawing/2014/main" id="{C0B7181D-9B80-8CC0-FFFF-A95815EA3D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9" t="4354" b="11349"/>
          <a:stretch/>
        </p:blipFill>
        <p:spPr bwMode="auto">
          <a:xfrm>
            <a:off x="6095999" y="3667125"/>
            <a:ext cx="1615661" cy="17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5">
            <a:extLst>
              <a:ext uri="{FF2B5EF4-FFF2-40B4-BE49-F238E27FC236}">
                <a16:creationId xmlns:a16="http://schemas.microsoft.com/office/drawing/2014/main" id="{40B8DA2C-1874-1734-C9A0-D961520AB0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303" y="1529872"/>
            <a:ext cx="2274668" cy="170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20">
            <a:extLst>
              <a:ext uri="{FF2B5EF4-FFF2-40B4-BE49-F238E27FC236}">
                <a16:creationId xmlns:a16="http://schemas.microsoft.com/office/drawing/2014/main" id="{110D2996-8420-2776-1B8B-F2DEF984C7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16" y="1529872"/>
            <a:ext cx="1899161" cy="175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D65876C-6372-4D65-7082-2051B6CEF532}"/>
              </a:ext>
            </a:extLst>
          </p:cNvPr>
          <p:cNvSpPr txBox="1"/>
          <p:nvPr/>
        </p:nvSpPr>
        <p:spPr>
          <a:xfrm>
            <a:off x="9086850" y="6330899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1CF35AB9-D026-7E4A-A68E-BE0316661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34" y="2200600"/>
            <a:ext cx="6255191" cy="4170127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42517178-EAC2-3540-A170-11E78E402996}"/>
              </a:ext>
            </a:extLst>
          </p:cNvPr>
          <p:cNvSpPr/>
          <p:nvPr/>
        </p:nvSpPr>
        <p:spPr>
          <a:xfrm>
            <a:off x="4891094" y="585801"/>
            <a:ext cx="3807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Statistica descrittiva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F35B696-2F04-1448-A3FC-A00A0BBB5708}"/>
              </a:ext>
            </a:extLst>
          </p:cNvPr>
          <p:cNvSpPr/>
          <p:nvPr/>
        </p:nvSpPr>
        <p:spPr>
          <a:xfrm>
            <a:off x="347385" y="749604"/>
            <a:ext cx="32993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Parametri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morfometrici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(Diametro frutto)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B84F341-94CE-6E43-BA1E-21B5F5E52A54}"/>
              </a:ext>
            </a:extLst>
          </p:cNvPr>
          <p:cNvSpPr/>
          <p:nvPr/>
        </p:nvSpPr>
        <p:spPr>
          <a:xfrm>
            <a:off x="6538768" y="1270089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Parametri percettivi</a:t>
            </a:r>
          </a:p>
          <a:p>
            <a:pPr algn="ctr" fontAlgn="base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(Gradevolezza)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96C7A98-ED1C-82D4-5597-EDB18894B625}"/>
              </a:ext>
            </a:extLst>
          </p:cNvPr>
          <p:cNvSpPr txBox="1"/>
          <p:nvPr/>
        </p:nvSpPr>
        <p:spPr>
          <a:xfrm>
            <a:off x="190500" y="262635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B8CDE1-C30B-DFE9-A5C4-776BF0804D35}"/>
              </a:ext>
            </a:extLst>
          </p:cNvPr>
          <p:cNvSpPr txBox="1"/>
          <p:nvPr/>
        </p:nvSpPr>
        <p:spPr>
          <a:xfrm>
            <a:off x="9086850" y="6486230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  <p:pic>
        <p:nvPicPr>
          <p:cNvPr id="4" name="Immagine 3" descr="Immagine che contiene testo, calligrafia, schermata, Carattere&#10;&#10;Descrizione generata automaticamente">
            <a:extLst>
              <a:ext uri="{FF2B5EF4-FFF2-40B4-BE49-F238E27FC236}">
                <a16:creationId xmlns:a16="http://schemas.microsoft.com/office/drawing/2014/main" id="{E871B47D-9307-41D7-5C53-019B4D65D5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5" y="1609654"/>
            <a:ext cx="3299301" cy="49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92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F882A40-CA79-E941-A1A8-37945503321F}"/>
              </a:ext>
            </a:extLst>
          </p:cNvPr>
          <p:cNvSpPr/>
          <p:nvPr/>
        </p:nvSpPr>
        <p:spPr>
          <a:xfrm>
            <a:off x="4412579" y="52965"/>
            <a:ext cx="3600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Inferenza statistica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04BE808-6C19-6049-A61D-BFC776AB8386}"/>
              </a:ext>
            </a:extLst>
          </p:cNvPr>
          <p:cNvSpPr/>
          <p:nvPr/>
        </p:nvSpPr>
        <p:spPr>
          <a:xfrm>
            <a:off x="801959" y="652869"/>
            <a:ext cx="11390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Pairwise</a:t>
            </a:r>
            <a:r>
              <a:rPr lang="it-IT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e Test di significatività dei parametri 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morfometrici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fisico-chimici,percettivi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EEFB75E-FD45-394D-91EC-1C7191F60A8B}"/>
              </a:ext>
            </a:extLst>
          </p:cNvPr>
          <p:cNvSpPr/>
          <p:nvPr/>
        </p:nvSpPr>
        <p:spPr>
          <a:xfrm>
            <a:off x="88614" y="1129663"/>
            <a:ext cx="33586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Correlation</a:t>
            </a:r>
            <a:r>
              <a:rPr lang="it-IT" dirty="0"/>
              <a:t> plot delle </a:t>
            </a:r>
          </a:p>
          <a:p>
            <a:r>
              <a:rPr lang="it-IT" dirty="0"/>
              <a:t>caratteristiche morfologiche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60E380-67B3-846F-8F4A-4EB6B23C4165}"/>
              </a:ext>
            </a:extLst>
          </p:cNvPr>
          <p:cNvSpPr txBox="1"/>
          <p:nvPr/>
        </p:nvSpPr>
        <p:spPr>
          <a:xfrm>
            <a:off x="9850198" y="6395170"/>
            <a:ext cx="231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  <p:pic>
        <p:nvPicPr>
          <p:cNvPr id="3" name="Immagine 2" descr="Immagine che contiene testo, modello, origami&#10;&#10;Descrizione generata automaticamente">
            <a:extLst>
              <a:ext uri="{FF2B5EF4-FFF2-40B4-BE49-F238E27FC236}">
                <a16:creationId xmlns:a16="http://schemas.microsoft.com/office/drawing/2014/main" id="{D455D8C5-1455-FAD1-F68C-9C088AD5A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" y="1791123"/>
            <a:ext cx="4963251" cy="4973379"/>
          </a:xfrm>
          <a:prstGeom prst="rect">
            <a:avLst/>
          </a:prstGeom>
        </p:spPr>
      </p:pic>
      <p:pic>
        <p:nvPicPr>
          <p:cNvPr id="6" name="Immagine 5" descr="Immagine che contiene diagramma, Piano, design&#10;&#10;Descrizione generata automaticamente">
            <a:extLst>
              <a:ext uri="{FF2B5EF4-FFF2-40B4-BE49-F238E27FC236}">
                <a16:creationId xmlns:a16="http://schemas.microsoft.com/office/drawing/2014/main" id="{EFB057D2-7C27-D238-6E57-14AFAAADE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99" y="1766948"/>
            <a:ext cx="5212293" cy="4997554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6A576976-72D4-2A43-A7B7-C691B69EF621}"/>
              </a:ext>
            </a:extLst>
          </p:cNvPr>
          <p:cNvSpPr/>
          <p:nvPr/>
        </p:nvSpPr>
        <p:spPr>
          <a:xfrm>
            <a:off x="6968156" y="1977709"/>
            <a:ext cx="3692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</a:rPr>
              <a:t>Tukey</a:t>
            </a:r>
            <a:r>
              <a:rPr lang="it-IT" dirty="0">
                <a:solidFill>
                  <a:prstClr val="black"/>
                </a:solidFill>
              </a:rPr>
              <a:t> test sul volume del Frutto</a:t>
            </a:r>
          </a:p>
        </p:txBody>
      </p:sp>
    </p:spTree>
    <p:extLst>
      <p:ext uri="{BB962C8B-B14F-4D97-AF65-F5344CB8AC3E}">
        <p14:creationId xmlns:p14="http://schemas.microsoft.com/office/powerpoint/2010/main" val="145818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D3758F82-D29C-6544-AC3E-82A9C44C2270}"/>
              </a:ext>
            </a:extLst>
          </p:cNvPr>
          <p:cNvSpPr/>
          <p:nvPr/>
        </p:nvSpPr>
        <p:spPr>
          <a:xfrm>
            <a:off x="305818" y="484200"/>
            <a:ext cx="11886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Tecniche riduzione della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dimensionalità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e di «cluster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aggragation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» applicata alle features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</a:rPr>
              <a:t>morfometriche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 fontAlgn="base"/>
            <a:endParaRPr lang="it-IT" sz="2400" dirty="0">
              <a:solidFill>
                <a:prstClr val="black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97466B9-D10B-664D-95AD-82687C0D0F82}"/>
              </a:ext>
            </a:extLst>
          </p:cNvPr>
          <p:cNvSpPr/>
          <p:nvPr/>
        </p:nvSpPr>
        <p:spPr>
          <a:xfrm>
            <a:off x="82941" y="5416129"/>
            <a:ext cx="4162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Riduzione della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dimensionalità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clusterizzaazione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fontAlgn="base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con tecniche TNSE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6FF7D29-CB26-6D86-19F6-7C0C35301204}"/>
              </a:ext>
            </a:extLst>
          </p:cNvPr>
          <p:cNvSpPr/>
          <p:nvPr/>
        </p:nvSpPr>
        <p:spPr>
          <a:xfrm>
            <a:off x="3913164" y="5864137"/>
            <a:ext cx="36150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Riduzione della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dimensionalità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clusterizzaazione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fontAlgn="base"/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con tecniche PCA e relativa visualizzazione delle componenti</a:t>
            </a:r>
          </a:p>
          <a:p>
            <a:pPr fontAlgn="base"/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DC16432-F547-1FE1-9F1E-E9E199668FE8}"/>
              </a:ext>
            </a:extLst>
          </p:cNvPr>
          <p:cNvSpPr/>
          <p:nvPr/>
        </p:nvSpPr>
        <p:spPr>
          <a:xfrm>
            <a:off x="8233747" y="5808357"/>
            <a:ext cx="3958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Dendrogramma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risultante da aggregazione dei parametri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morfometrici</a:t>
            </a:r>
            <a:r>
              <a:rPr lang="it-IT" sz="1000" dirty="0">
                <a:latin typeface="Arial" panose="020B0604020202020204" pitchFamily="34" charset="0"/>
                <a:cs typeface="Arial" panose="020B0604020202020204" pitchFamily="34" charset="0"/>
              </a:rPr>
              <a:t>  e relativa  </a:t>
            </a:r>
            <a:r>
              <a:rPr lang="it-IT" sz="1000" dirty="0" err="1">
                <a:latin typeface="Arial" panose="020B0604020202020204" pitchFamily="34" charset="0"/>
                <a:cs typeface="Arial" panose="020B0604020202020204" pitchFamily="34" charset="0"/>
              </a:rPr>
              <a:t>rappresenzazione</a:t>
            </a:r>
            <a:endParaRPr lang="it-IT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ECA20D-7CDF-2805-B594-DD0D088CC0B6}"/>
              </a:ext>
            </a:extLst>
          </p:cNvPr>
          <p:cNvSpPr txBox="1"/>
          <p:nvPr/>
        </p:nvSpPr>
        <p:spPr>
          <a:xfrm>
            <a:off x="9086850" y="6330899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  <p:pic>
        <p:nvPicPr>
          <p:cNvPr id="6" name="Immagine 5" descr="Immagine che contiene testo, diagramma, Parallelo, linea&#10;&#10;Descrizione generata automaticamente">
            <a:extLst>
              <a:ext uri="{FF2B5EF4-FFF2-40B4-BE49-F238E27FC236}">
                <a16:creationId xmlns:a16="http://schemas.microsoft.com/office/drawing/2014/main" id="{F9E1759C-BD2C-B768-A281-9D98874480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46" y="1222839"/>
            <a:ext cx="3527424" cy="4478850"/>
          </a:xfrm>
          <a:prstGeom prst="rect">
            <a:avLst/>
          </a:prstGeom>
        </p:spPr>
      </p:pic>
      <p:pic>
        <p:nvPicPr>
          <p:cNvPr id="11" name="Immagine 10" descr="Immagine che contiene diagramma, testo&#10;&#10;Descrizione generata automaticamente">
            <a:extLst>
              <a:ext uri="{FF2B5EF4-FFF2-40B4-BE49-F238E27FC236}">
                <a16:creationId xmlns:a16="http://schemas.microsoft.com/office/drawing/2014/main" id="{9B533850-5E3A-4C17-3381-DC95A56035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70" y="1694895"/>
            <a:ext cx="4006793" cy="4006793"/>
          </a:xfrm>
          <a:prstGeom prst="rect">
            <a:avLst/>
          </a:prstGeom>
        </p:spPr>
      </p:pic>
      <p:pic>
        <p:nvPicPr>
          <p:cNvPr id="15" name="Immagine 14" descr="Immagine che contiene testo, mappa, diagramma&#10;&#10;Descrizione generata automaticamente">
            <a:extLst>
              <a:ext uri="{FF2B5EF4-FFF2-40B4-BE49-F238E27FC236}">
                <a16:creationId xmlns:a16="http://schemas.microsoft.com/office/drawing/2014/main" id="{A77FF981-D676-BECA-412E-C3E49C3BB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6" y="2403287"/>
            <a:ext cx="3730084" cy="28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63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06537C7-1807-065B-5917-2E76BC8FAA97}"/>
              </a:ext>
            </a:extLst>
          </p:cNvPr>
          <p:cNvSpPr txBox="1"/>
          <p:nvPr/>
        </p:nvSpPr>
        <p:spPr>
          <a:xfrm>
            <a:off x="124279" y="1247774"/>
            <a:ext cx="3780971" cy="5475863"/>
          </a:xfrm>
          <a:prstGeom prst="rect">
            <a:avLst/>
          </a:prstGeom>
          <a:solidFill>
            <a:srgbClr val="4FB0B5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5D1295F-7851-B295-A833-D9D3DE049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0865" y="1247775"/>
            <a:ext cx="10170269" cy="771487"/>
          </a:xfrm>
        </p:spPr>
        <p:txBody>
          <a:bodyPr/>
          <a:lstStyle/>
          <a:p>
            <a:r>
              <a:rPr lang="it-IT" sz="4000" dirty="0">
                <a:solidFill>
                  <a:schemeClr val="tx1"/>
                </a:solidFill>
              </a:rPr>
              <a:t>Può un rifiuto diventare una risorsa?</a:t>
            </a:r>
            <a:br>
              <a:rPr lang="it-IT" sz="7200" dirty="0">
                <a:solidFill>
                  <a:srgbClr val="FF0000"/>
                </a:solidFill>
              </a:rPr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0E6A9B-C696-5F48-7BFD-B64F5FEAE2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6">
            <a:extLst>
              <a:ext uri="{FF2B5EF4-FFF2-40B4-BE49-F238E27FC236}">
                <a16:creationId xmlns:a16="http://schemas.microsoft.com/office/drawing/2014/main" id="{BC5DE7B3-5A48-721B-7732-EB2BDC720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6" y="2751848"/>
            <a:ext cx="2861808" cy="391578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C28B060-4FAC-5040-4D6A-3243159FE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0144" y="1699512"/>
            <a:ext cx="1392900" cy="9994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63D3D4F-339E-9E5C-6640-8B72E25020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1" y="1651492"/>
            <a:ext cx="1392900" cy="104746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6A03C16-0DA1-B2D7-DDA0-94792EC42DC8}"/>
              </a:ext>
            </a:extLst>
          </p:cNvPr>
          <p:cNvSpPr txBox="1"/>
          <p:nvPr/>
        </p:nvSpPr>
        <p:spPr>
          <a:xfrm>
            <a:off x="384070" y="1277284"/>
            <a:ext cx="2871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  SANSA          LIGNINA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4CE6266-4970-87B7-DA44-37EC1DC0F374}"/>
              </a:ext>
            </a:extLst>
          </p:cNvPr>
          <p:cNvSpPr txBox="1"/>
          <p:nvPr/>
        </p:nvSpPr>
        <p:spPr>
          <a:xfrm>
            <a:off x="4199334" y="1247774"/>
            <a:ext cx="3780972" cy="5475864"/>
          </a:xfrm>
          <a:prstGeom prst="rect">
            <a:avLst/>
          </a:prstGeom>
          <a:solidFill>
            <a:srgbClr val="4FB0B5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A87CADE-5A95-EFBF-3BAE-F479DC51AB35}"/>
              </a:ext>
            </a:extLst>
          </p:cNvPr>
          <p:cNvSpPr txBox="1"/>
          <p:nvPr/>
        </p:nvSpPr>
        <p:spPr>
          <a:xfrm>
            <a:off x="8239124" y="1239766"/>
            <a:ext cx="3534343" cy="5483871"/>
          </a:xfrm>
          <a:prstGeom prst="rect">
            <a:avLst/>
          </a:prstGeom>
          <a:solidFill>
            <a:srgbClr val="4FB0B5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F7FCC85-4DE7-652B-871E-3A97045FABA9}"/>
              </a:ext>
            </a:extLst>
          </p:cNvPr>
          <p:cNvSpPr txBox="1"/>
          <p:nvPr/>
        </p:nvSpPr>
        <p:spPr>
          <a:xfrm>
            <a:off x="4532045" y="127728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OLIVE MILL WASTEWATER</a:t>
            </a:r>
          </a:p>
        </p:txBody>
      </p:sp>
      <p:pic>
        <p:nvPicPr>
          <p:cNvPr id="17" name="Immagine 16" descr="Immagine che contiene erba, verdura, pianta&#10;&#10;Descrizione generata automaticamente">
            <a:extLst>
              <a:ext uri="{FF2B5EF4-FFF2-40B4-BE49-F238E27FC236}">
                <a16:creationId xmlns:a16="http://schemas.microsoft.com/office/drawing/2014/main" id="{B7B0AC61-D97A-B43F-1E0A-1EE253356B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94" y="1702832"/>
            <a:ext cx="2732906" cy="493551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B1B30DA-875E-0952-B6C5-DEB3A48F27D2}"/>
              </a:ext>
            </a:extLst>
          </p:cNvPr>
          <p:cNvSpPr txBox="1"/>
          <p:nvPr/>
        </p:nvSpPr>
        <p:spPr>
          <a:xfrm>
            <a:off x="124278" y="840559"/>
            <a:ext cx="3780971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                NANOVETTORI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B9A0CC1-8D4F-6D17-1013-3A3CAFBE75A3}"/>
              </a:ext>
            </a:extLst>
          </p:cNvPr>
          <p:cNvSpPr txBox="1"/>
          <p:nvPr/>
        </p:nvSpPr>
        <p:spPr>
          <a:xfrm>
            <a:off x="4200524" y="843133"/>
            <a:ext cx="757294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                                          BIOSTIMOLANTI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003A155-607A-F9D2-ABCD-F3CBE9E5DE63}"/>
              </a:ext>
            </a:extLst>
          </p:cNvPr>
          <p:cNvSpPr txBox="1"/>
          <p:nvPr/>
        </p:nvSpPr>
        <p:spPr>
          <a:xfrm>
            <a:off x="8496607" y="1275677"/>
            <a:ext cx="31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TANNINI e MICROALGHE</a:t>
            </a:r>
          </a:p>
        </p:txBody>
      </p:sp>
      <p:pic>
        <p:nvPicPr>
          <p:cNvPr id="24" name="Immagine 23" descr="Immagine che contiene aria aperta, cielo, casa, edificio&#10;&#10;Descrizione generata automaticamente">
            <a:extLst>
              <a:ext uri="{FF2B5EF4-FFF2-40B4-BE49-F238E27FC236}">
                <a16:creationId xmlns:a16="http://schemas.microsoft.com/office/drawing/2014/main" id="{C46BE1EC-3F32-52DD-8BE3-D1692D74CC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682" y="1706669"/>
            <a:ext cx="2007862" cy="1505897"/>
          </a:xfrm>
          <a:prstGeom prst="rect">
            <a:avLst/>
          </a:prstGeom>
        </p:spPr>
      </p:pic>
      <p:pic>
        <p:nvPicPr>
          <p:cNvPr id="34" name="Immagine 33" descr="Immagine che contiene persona, vestiti, aria aperta, pianta&#10;&#10;Descrizione generata automaticamente">
            <a:extLst>
              <a:ext uri="{FF2B5EF4-FFF2-40B4-BE49-F238E27FC236}">
                <a16:creationId xmlns:a16="http://schemas.microsoft.com/office/drawing/2014/main" id="{160E1FA7-5DE6-78B9-237C-7327F2C799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83684" y="4870396"/>
            <a:ext cx="1563125" cy="1172344"/>
          </a:xfrm>
          <a:prstGeom prst="rect">
            <a:avLst/>
          </a:prstGeom>
        </p:spPr>
      </p:pic>
      <p:pic>
        <p:nvPicPr>
          <p:cNvPr id="36" name="Immagine 35" descr="Immagine che contiene aria aperta, giardino, Pianta annuale, fiore&#10;&#10;Descrizione generata automaticamente">
            <a:extLst>
              <a:ext uri="{FF2B5EF4-FFF2-40B4-BE49-F238E27FC236}">
                <a16:creationId xmlns:a16="http://schemas.microsoft.com/office/drawing/2014/main" id="{4A527E19-4364-3FB6-D52F-CB67A2740A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71" y="3274227"/>
            <a:ext cx="1505200" cy="1128900"/>
          </a:xfrm>
          <a:prstGeom prst="rect">
            <a:avLst/>
          </a:prstGeom>
        </p:spPr>
      </p:pic>
      <p:pic>
        <p:nvPicPr>
          <p:cNvPr id="38" name="Immagine 37" descr="Immagine che contiene vestiti, persona, aria aperta, calzature&#10;&#10;Descrizione generata automaticamente">
            <a:extLst>
              <a:ext uri="{FF2B5EF4-FFF2-40B4-BE49-F238E27FC236}">
                <a16:creationId xmlns:a16="http://schemas.microsoft.com/office/drawing/2014/main" id="{66CCAB14-04D7-60DB-9302-BDE705C0BD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473" y="4709740"/>
            <a:ext cx="2057400" cy="1543050"/>
          </a:xfrm>
          <a:prstGeom prst="rect">
            <a:avLst/>
          </a:prstGeom>
        </p:spPr>
      </p:pic>
      <p:pic>
        <p:nvPicPr>
          <p:cNvPr id="40" name="Immagine 39" descr="Immagine che contiene terreno, interno, arte&#10;&#10;Descrizione generata automaticamente con attendibilità media">
            <a:extLst>
              <a:ext uri="{FF2B5EF4-FFF2-40B4-BE49-F238E27FC236}">
                <a16:creationId xmlns:a16="http://schemas.microsoft.com/office/drawing/2014/main" id="{67C13BFC-06FF-DCA0-1DA3-7736E74ECC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15" y="3274228"/>
            <a:ext cx="1490683" cy="1118012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1B9CD198-CE3C-A431-B590-263C3D07AEFE}"/>
              </a:ext>
            </a:extLst>
          </p:cNvPr>
          <p:cNvSpPr txBox="1"/>
          <p:nvPr/>
        </p:nvSpPr>
        <p:spPr>
          <a:xfrm>
            <a:off x="9431969" y="6425876"/>
            <a:ext cx="310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Edwardian Script ITC" panose="030303020407070D0804" pitchFamily="66" charset="0"/>
              </a:rPr>
              <a:t>Livorno 10  e 11 aprile 2024 </a:t>
            </a:r>
          </a:p>
        </p:txBody>
      </p:sp>
    </p:spTree>
    <p:extLst>
      <p:ext uri="{BB962C8B-B14F-4D97-AF65-F5344CB8AC3E}">
        <p14:creationId xmlns:p14="http://schemas.microsoft.com/office/powerpoint/2010/main" val="19655031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2_Ione">
  <a:themeElements>
    <a:clrScheme name="Ione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761</Words>
  <Application>Microsoft Office PowerPoint</Application>
  <PresentationFormat>Widescreen</PresentationFormat>
  <Paragraphs>161</Paragraphs>
  <Slides>17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33" baseType="lpstr">
      <vt:lpstr>Aptos</vt:lpstr>
      <vt:lpstr>Arial</vt:lpstr>
      <vt:lpstr>Arial Black</vt:lpstr>
      <vt:lpstr>Calibri</vt:lpstr>
      <vt:lpstr>Calibri Light</vt:lpstr>
      <vt:lpstr>Century Gothic</vt:lpstr>
      <vt:lpstr>Edwardian Script ITC</vt:lpstr>
      <vt:lpstr>HGCNK J+ Gulliver RM</vt:lpstr>
      <vt:lpstr>HGCOD J+ Gulliver IT</vt:lpstr>
      <vt:lpstr>Lucida Calligraphy</vt:lpstr>
      <vt:lpstr>Segoe UI Historic</vt:lpstr>
      <vt:lpstr>Times New Roman</vt:lpstr>
      <vt:lpstr>Wingdings 3</vt:lpstr>
      <vt:lpstr>Ione</vt:lpstr>
      <vt:lpstr>1_Ione</vt:lpstr>
      <vt:lpstr>2_Ione</vt:lpstr>
      <vt:lpstr>Biodiversità stress e biotecnologie   Cristiana Giordano Raffaella Petruccelli Monica Anichini   Cecilia Faraloni Graziella Chini Zittelli  Francesco Balestra Gergely Lakatos Anna Pugliese Bernardo Cicchi Giuseppe Torzillo  Lorenzo Arcidiaco     </vt:lpstr>
      <vt:lpstr>Presentazione standard di PowerPoint</vt:lpstr>
      <vt:lpstr>Presentazione standard di PowerPoint</vt:lpstr>
      <vt:lpstr>Presentazione standard di PowerPoint</vt:lpstr>
      <vt:lpstr>AMIDO                            STOMI                       </vt:lpstr>
      <vt:lpstr>Presentazione standard di PowerPoint</vt:lpstr>
      <vt:lpstr>Presentazione standard di PowerPoint</vt:lpstr>
      <vt:lpstr>Presentazione standard di PowerPoint</vt:lpstr>
      <vt:lpstr>Può un rifiuto diventare una risorsa?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Caratterizzazione Valorizzazione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IBE-Area Tematica 1 Produzione Primaria e Biodiversità</dc:title>
  <dc:creator>Cristiana G</dc:creator>
  <cp:lastModifiedBy>CECILIA FARALONI</cp:lastModifiedBy>
  <cp:revision>109</cp:revision>
  <dcterms:created xsi:type="dcterms:W3CDTF">2019-12-10T14:36:01Z</dcterms:created>
  <dcterms:modified xsi:type="dcterms:W3CDTF">2024-04-10T06:20:36Z</dcterms:modified>
</cp:coreProperties>
</file>