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0" r:id="rId3"/>
    <p:sldId id="271" r:id="rId4"/>
    <p:sldId id="265" r:id="rId5"/>
    <p:sldId id="261" r:id="rId6"/>
    <p:sldId id="266" r:id="rId7"/>
    <p:sldId id="268" r:id="rId8"/>
    <p:sldId id="274" r:id="rId9"/>
    <p:sldId id="264" r:id="rId10"/>
    <p:sldId id="267" r:id="rId11"/>
    <p:sldId id="269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E95F8-C6A3-4AF3-B88F-C4FEE941BBBC}" v="244" dt="2024-04-08T17:37:53.273"/>
    <p1510:client id="{13E210EF-9E8F-4089-BFD8-433B94B40DBB}" v="39" dt="2024-04-08T16:23:41.688"/>
    <p1510:client id="{1F6D2470-DDB1-485F-891C-F4D5728875F4}" v="46" dt="2024-04-09T15:57:48.799"/>
    <p1510:client id="{2D4855F1-49F3-4AE7-BB76-227B6990C340}" v="1985" dt="2024-04-08T17:15:35.561"/>
    <p1510:client id="{447EFC85-B8F5-4D8B-BF3A-FCB97234693C}" v="2" dt="2024-04-09T14:50:06.068"/>
    <p1510:client id="{5A6EC4D9-2A6F-429B-9B3F-20CE9791B612}" v="82" dt="2024-04-09T12:16:01.497"/>
    <p1510:client id="{97904ECB-29E5-4E57-9EBB-58721C573F54}" v="72" dt="2024-04-08T16:25:20.884"/>
    <p1510:client id="{AECB2C18-D968-4E8C-AA06-4BC4FFDD87B7}" v="438" dt="2024-04-08T18:49:57.354"/>
    <p1510:client id="{CD0B716A-F85C-4FCF-B9F2-1CB7EB71CB60}" v="300" dt="2024-04-09T05:45:48.017"/>
    <p1510:client id="{E03145C8-4CE3-4EE3-8E6D-E67E4F10183A}" v="193" dt="2024-04-09T08:29:27.547"/>
    <p1510:client id="{FB617A7D-2B91-47E0-90AC-643DAFA126F2}" v="4" dt="2024-04-09T12:21:16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C3D8D-CEEF-4D6D-B11E-5B60338590D5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CF5CA-1C8B-4269-88DE-861B54DB67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34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8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Approvvigionamento</a:t>
            </a:r>
          </a:p>
          <a:p>
            <a:pPr marL="857250" lvl="2" algn="l">
              <a:spcBef>
                <a:spcPts val="0"/>
              </a:spcBef>
            </a:pPr>
            <a:r>
              <a:rPr lang="it-IT" b="1">
                <a:highlight>
                  <a:srgbClr val="FFFF00"/>
                </a:highlight>
                <a:ea typeface="ＭＳ Ｐゴシック"/>
              </a:rPr>
              <a:t>Produzione di biomassa </a:t>
            </a:r>
            <a:r>
              <a:rPr lang="it-IT">
                <a:highlight>
                  <a:srgbClr val="FFFF00"/>
                </a:highlight>
                <a:ea typeface="ＭＳ Ｐゴシック"/>
              </a:rPr>
              <a:t>(PRO) </a:t>
            </a:r>
          </a:p>
          <a:p>
            <a:pPr marL="342900" lvl="2" indent="-342900" algn="l"/>
            <a:r>
              <a:rPr lang="it-IT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Regolazione</a:t>
            </a:r>
          </a:p>
          <a:p>
            <a:pPr marL="857250" lvl="2" algn="l">
              <a:spcBef>
                <a:spcPts val="0"/>
              </a:spcBef>
            </a:pPr>
            <a:r>
              <a:rPr lang="it-IT" b="1" err="1">
                <a:highlight>
                  <a:srgbClr val="FFFF00"/>
                </a:highlight>
                <a:ea typeface="ＭＳ Ｐゴシック"/>
              </a:rPr>
              <a:t>Soil</a:t>
            </a:r>
            <a:r>
              <a:rPr lang="it-IT" b="1">
                <a:highlight>
                  <a:srgbClr val="FFFF00"/>
                </a:highlight>
                <a:ea typeface="ＭＳ Ｐゴシック"/>
              </a:rPr>
              <a:t> buffer </a:t>
            </a:r>
            <a:r>
              <a:rPr lang="it-IT" b="1" err="1">
                <a:highlight>
                  <a:srgbClr val="FFFF00"/>
                </a:highlight>
                <a:ea typeface="ＭＳ Ｐゴシック"/>
              </a:rPr>
              <a:t>capacity</a:t>
            </a:r>
            <a:r>
              <a:rPr lang="it-IT" b="1">
                <a:highlight>
                  <a:srgbClr val="FFFF00"/>
                </a:highlight>
                <a:ea typeface="ＭＳ Ｐゴシック"/>
              </a:rPr>
              <a:t> (BUF)</a:t>
            </a:r>
          </a:p>
          <a:p>
            <a:pPr marL="857250" lvl="2" algn="l">
              <a:spcBef>
                <a:spcPts val="0"/>
              </a:spcBef>
            </a:pPr>
            <a:r>
              <a:rPr lang="it-IT" b="1">
                <a:ea typeface="ＭＳ Ｐゴシック"/>
              </a:rPr>
              <a:t>Regolazione microclima (CLI)</a:t>
            </a:r>
          </a:p>
          <a:p>
            <a:pPr marL="857250" lvl="2" algn="l">
              <a:spcBef>
                <a:spcPts val="0"/>
              </a:spcBef>
            </a:pPr>
            <a:r>
              <a:rPr lang="it-IT" b="1">
                <a:ea typeface="ＭＳ Ｐゴシック"/>
              </a:rPr>
              <a:t>Ritenzione idrica (WAS)</a:t>
            </a:r>
          </a:p>
          <a:p>
            <a:pPr marL="857250" lvl="2" algn="l">
              <a:spcBef>
                <a:spcPts val="0"/>
              </a:spcBef>
            </a:pPr>
            <a:r>
              <a:rPr lang="it-IT" b="1">
                <a:highlight>
                  <a:srgbClr val="FFFF00"/>
                </a:highlight>
                <a:ea typeface="ＭＳ Ｐゴシック"/>
              </a:rPr>
              <a:t>Infiltrazione (WAR)</a:t>
            </a:r>
          </a:p>
          <a:p>
            <a:pPr marL="857250" lvl="2" algn="l">
              <a:spcBef>
                <a:spcPts val="0"/>
              </a:spcBef>
            </a:pPr>
            <a:r>
              <a:rPr lang="it-IT" b="1">
                <a:highlight>
                  <a:srgbClr val="FFFF00"/>
                </a:highlight>
                <a:ea typeface="ＭＳ Ｐゴシック"/>
              </a:rPr>
              <a:t>Carbon </a:t>
            </a:r>
            <a:r>
              <a:rPr lang="it-IT" b="1" err="1">
                <a:highlight>
                  <a:srgbClr val="FFFF00"/>
                </a:highlight>
                <a:ea typeface="ＭＳ Ｐゴシック"/>
              </a:rPr>
              <a:t>sink</a:t>
            </a:r>
            <a:r>
              <a:rPr lang="it-IT" b="1">
                <a:highlight>
                  <a:srgbClr val="FFFF00"/>
                </a:highlight>
                <a:ea typeface="ＭＳ Ｐゴシック"/>
              </a:rPr>
              <a:t> attuale e potenziale (CST, CSP)</a:t>
            </a:r>
          </a:p>
          <a:p>
            <a:pPr algn="l">
              <a:spcBef>
                <a:spcPts val="1200"/>
              </a:spcBef>
            </a:pPr>
            <a:r>
              <a:rPr lang="it-IT" sz="18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/>
              </a:rPr>
              <a:t>Supporto</a:t>
            </a:r>
          </a:p>
          <a:p>
            <a:pPr marL="857250" lvl="2" algn="l">
              <a:spcBef>
                <a:spcPts val="0"/>
              </a:spcBef>
            </a:pPr>
            <a:r>
              <a:rPr lang="it-IT" b="1">
                <a:ea typeface="ＭＳ Ｐゴシック"/>
              </a:rPr>
              <a:t>Supporto  infrastrutture (SUP)</a:t>
            </a:r>
          </a:p>
          <a:p>
            <a:pPr marL="857250" lvl="2" algn="l">
              <a:spcBef>
                <a:spcPts val="0"/>
              </a:spcBef>
            </a:pPr>
            <a:r>
              <a:rPr lang="it-IT" b="1">
                <a:ea typeface="ＭＳ Ｐゴシック"/>
              </a:rPr>
              <a:t>Supporto biodiversità  (BIO)</a:t>
            </a:r>
          </a:p>
          <a:p>
            <a:pPr algn="l">
              <a:spcBef>
                <a:spcPts val="1200"/>
              </a:spcBef>
            </a:pPr>
            <a:r>
              <a:rPr lang="it-IT" sz="1800">
                <a:ea typeface="ＭＳ Ｐゴシック"/>
              </a:rPr>
              <a:t>Definizione di </a:t>
            </a:r>
            <a:r>
              <a:rPr lang="it-IT" sz="1800" b="1">
                <a:ea typeface="ＭＳ Ｐゴシック"/>
              </a:rPr>
              <a:t>indicatori</a:t>
            </a:r>
            <a:r>
              <a:rPr lang="it-IT" sz="1800">
                <a:ea typeface="ＭＳ Ｐゴシック"/>
              </a:rPr>
              <a:t> basati su </a:t>
            </a:r>
            <a:r>
              <a:rPr lang="it-IT" sz="1800" b="1">
                <a:ea typeface="ＭＳ Ｐゴシック"/>
              </a:rPr>
              <a:t>dati </a:t>
            </a:r>
            <a:r>
              <a:rPr lang="it-IT" sz="1800">
                <a:ea typeface="ＭＳ Ｐゴシック"/>
              </a:rPr>
              <a:t>e </a:t>
            </a:r>
            <a:r>
              <a:rPr lang="it-IT" sz="1800" b="1">
                <a:ea typeface="ＭＳ Ｐゴシック"/>
              </a:rPr>
              <a:t>cartografie esistenti</a:t>
            </a:r>
            <a:r>
              <a:rPr lang="it-IT" sz="1800">
                <a:ea typeface="ＭＳ Ｐゴシック"/>
              </a:rPr>
              <a:t> </a:t>
            </a:r>
          </a:p>
          <a:p>
            <a:pPr algn="l">
              <a:spcBef>
                <a:spcPts val="1200"/>
              </a:spcBef>
            </a:pPr>
            <a:r>
              <a:rPr lang="it-IT" sz="1800" b="1">
                <a:ea typeface="ＭＳ Ｐゴシック"/>
              </a:rPr>
              <a:t>Calcolo</a:t>
            </a:r>
            <a:r>
              <a:rPr lang="it-IT" sz="1800">
                <a:ea typeface="ＭＳ Ｐゴシック"/>
              </a:rPr>
              <a:t> degli indicatori e loro normalizzazione (</a:t>
            </a:r>
            <a:r>
              <a:rPr lang="it-IT" sz="1800" b="1">
                <a:ea typeface="ＭＳ Ｐゴシック"/>
              </a:rPr>
              <a:t>0-1</a:t>
            </a:r>
            <a:r>
              <a:rPr lang="it-IT" sz="1800">
                <a:ea typeface="ＭＳ Ｐゴシック"/>
              </a:rPr>
              <a:t>) </a:t>
            </a:r>
          </a:p>
          <a:p>
            <a:pPr algn="l">
              <a:spcBef>
                <a:spcPts val="1200"/>
              </a:spcBef>
            </a:pPr>
            <a:r>
              <a:rPr lang="it-IT" sz="1800" b="1">
                <a:ea typeface="ＭＳ Ｐゴシック"/>
              </a:rPr>
              <a:t>Cartografia </a:t>
            </a:r>
            <a:r>
              <a:rPr lang="it-IT" sz="1800">
                <a:ea typeface="ＭＳ Ｐゴシック"/>
              </a:rPr>
              <a:t>(il valore 0 indica il minimo relativo per ciascun indicatore)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4FA9-F038-4E64-907F-462550C1CE7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60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5E381C-9673-41D6-E841-4B72D36B7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D60747-2565-778F-A4BA-B0E3634CE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8F1D59-E20F-F68C-3D7B-FEB6B4B2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FEE8E4-97EE-3A16-81C7-8DB7AE39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E7EAF9-A432-551D-29D7-AEA89BF6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548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F31048-BE22-5040-3F06-420379E54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464FFEE-C363-A2F4-4613-D4F9B91D4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AB6855-80F3-BBF1-7893-65572A0F2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CB95C3-7776-7FE7-185A-F9DE7E6FC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7FAF45-090A-C167-8FC2-58CE4635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97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E42AAD7-8C55-0729-F51A-54030CADCC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3DA4C0-D2D3-6301-35AC-E76903638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4B5F5F-0592-7D25-DCE3-2F58B0CAD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0177B8-361F-226C-D1E1-4CE8BF92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2F4A2E-03D0-8ABC-C7E0-CF221CF1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89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9146F-CE0D-80A1-5D8D-5AEBFE976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7A64C6-E26E-F1BC-3B8E-77FFFC77C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1FD50D-24D4-32ED-F015-0CFEFD9A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62F22C-E827-FAFF-5F54-F30A82F9F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D3EFD1-A1E9-7944-E94B-F5EC8562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89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A9B304-CF74-14A8-F025-E6D061864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D21C43-BFBA-82C7-3073-6A240BE39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12110E-2C71-42AC-6F39-568821BF4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A89339-0935-C7F6-74D9-EC85CA82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6C056E-9D58-6FE6-4D53-D22948CFB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740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7C1E17-F5B5-0A62-83E8-12ED6AB2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632EB7-01C4-FF5C-9B44-F447388E3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BD8B19-773F-9B30-7EA6-11AFFE0BD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218B6B-BEC4-7432-6C4E-0B6A47187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4EF8ED-9B8A-ABFD-A7FA-D5948DBC9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E288BC-D593-6296-A9D3-5DE634DA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4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C06D5B-416C-D6B7-C725-27E2DCF0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A24938-71B9-52D5-A885-561438D8A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825D87-D5AB-416D-6583-8E707DF4D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347B76-ED02-7FE7-4BEB-951772E45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22C82F3-C19D-B4E4-79ED-54968248A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BF5FCD8-5FF5-9FA6-5D0C-B3D12D258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034384D-A4E4-C088-B673-F09CDAA7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6CEFAAB-CDC0-81DA-7399-35420BC24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48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B9B7DC-A893-D3C3-F3A7-ED8DF9C02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B504DB7-9425-B863-D5B3-A376B979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1694AF-ED37-FC94-99AA-CE09AFC6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C7A2F83-1B61-567E-53D1-B47E93953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88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22941E-43E3-19C8-0242-D09CB39B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FF46C99-5114-FFC6-4108-5BE39855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12C316-A23A-52BA-9976-694A153A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214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B807D-ACC9-EBB9-61E9-A0D48FEF3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338379-A845-FDF2-5996-172B5E663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BB777B2-1A43-F5F7-7E90-5D26AEB95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42AAEC-8EFF-1DF7-9BE2-CA9087D3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83487C-BA58-9141-7261-479B0012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5D7DF3-D726-8A6C-21AA-D4B5D374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96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3B7774-72B0-EF54-41E5-DB0FA12A7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68597FE-77DF-6832-C751-8E0F64C1E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291942E-E7DB-C46A-A667-4F2BB3F62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BE5F74-FEFE-803D-94CF-BD35D6367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3871F7-CD5E-A4B8-586A-41A00D3AC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89B8C0-BF74-E2BC-1B81-20BB132D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185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952D4CD-8B06-31FD-A104-D7739CEE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5F3DA5-2CCD-BB2B-2250-58D094E45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92BDCE-E318-0478-B70F-775634A05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4BF1C-FE29-464E-96E0-B3FA3A56459B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B7C61C-54C5-A0C5-71CB-0CEBF1F29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74DAC9-FE3B-70AE-4485-BF48AB43F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EA791F-15F7-4868-ACE0-471D7D23DD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59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13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3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png"/><Relationship Id="rId7" Type="http://schemas.openxmlformats.org/officeDocument/2006/relationships/image" Target="../media/image3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71A646-171A-F69A-7839-9430C055F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800" y="2496005"/>
            <a:ext cx="9144000" cy="1477986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Suolo, piante e loro relazioni: strumenti e competenze </a:t>
            </a:r>
          </a:p>
        </p:txBody>
      </p:sp>
      <p:pic>
        <p:nvPicPr>
          <p:cNvPr id="6" name="Immagine 5" descr="Immagine che contiene Viso umano, persona, sorriso, sopracciglio&#10;&#10;Descrizione generata automaticamente">
            <a:extLst>
              <a:ext uri="{FF2B5EF4-FFF2-40B4-BE49-F238E27FC236}">
                <a16:creationId xmlns:a16="http://schemas.microsoft.com/office/drawing/2014/main" id="{8FB7ED44-192B-8517-F385-AA1598379B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701" y="410062"/>
            <a:ext cx="1362412" cy="1477986"/>
          </a:xfrm>
          <a:prstGeom prst="rect">
            <a:avLst/>
          </a:prstGeom>
        </p:spPr>
      </p:pic>
      <p:pic>
        <p:nvPicPr>
          <p:cNvPr id="8" name="Immagine 7" descr="Immagine che contiene persona, aria aperta, albero, Viso umano&#10;&#10;Descrizione generata automaticamente">
            <a:extLst>
              <a:ext uri="{FF2B5EF4-FFF2-40B4-BE49-F238E27FC236}">
                <a16:creationId xmlns:a16="http://schemas.microsoft.com/office/drawing/2014/main" id="{49C38BA0-5E35-4BD3-164A-95023264F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246" y="4160444"/>
            <a:ext cx="1204459" cy="1567322"/>
          </a:xfrm>
          <a:prstGeom prst="rect">
            <a:avLst/>
          </a:prstGeom>
        </p:spPr>
      </p:pic>
      <p:pic>
        <p:nvPicPr>
          <p:cNvPr id="10" name="Immagine 9" descr="Immagine che contiene Barba umana, Viso umano, albero, persona&#10;&#10;Descrizione generata automaticamente">
            <a:extLst>
              <a:ext uri="{FF2B5EF4-FFF2-40B4-BE49-F238E27FC236}">
                <a16:creationId xmlns:a16="http://schemas.microsoft.com/office/drawing/2014/main" id="{EBF48D36-BEA2-D528-0459-611E33F70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725" y="4151091"/>
            <a:ext cx="1189002" cy="1567322"/>
          </a:xfrm>
          <a:prstGeom prst="rect">
            <a:avLst/>
          </a:prstGeom>
        </p:spPr>
      </p:pic>
      <p:pic>
        <p:nvPicPr>
          <p:cNvPr id="12" name="Immagine 11" descr="Immagine che contiene persona, vestiti, aria aperta, Viso umano&#10;&#10;Descrizione generata automaticamente">
            <a:extLst>
              <a:ext uri="{FF2B5EF4-FFF2-40B4-BE49-F238E27FC236}">
                <a16:creationId xmlns:a16="http://schemas.microsoft.com/office/drawing/2014/main" id="{15C866A6-E2D1-6DC9-102A-0225B65678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790" y="4160444"/>
            <a:ext cx="1357197" cy="1564218"/>
          </a:xfrm>
          <a:prstGeom prst="rect">
            <a:avLst/>
          </a:prstGeom>
        </p:spPr>
      </p:pic>
      <p:pic>
        <p:nvPicPr>
          <p:cNvPr id="14" name="Immagine 13" descr="Immagine che contiene persona, Viso umano, aria aperta, vestiti&#10;&#10;Descrizione generata automaticamente">
            <a:extLst>
              <a:ext uri="{FF2B5EF4-FFF2-40B4-BE49-F238E27FC236}">
                <a16:creationId xmlns:a16="http://schemas.microsoft.com/office/drawing/2014/main" id="{792E788B-E193-084A-31B6-E75F99B6A3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783" y="398314"/>
            <a:ext cx="1130200" cy="1466319"/>
          </a:xfrm>
          <a:prstGeom prst="rect">
            <a:avLst/>
          </a:prstGeom>
        </p:spPr>
      </p:pic>
      <p:pic>
        <p:nvPicPr>
          <p:cNvPr id="16" name="Immagine 15" descr="Immagine che contiene persona, Viso umano, aria aperta, albero&#10;&#10;Descrizione generata automaticamente">
            <a:extLst>
              <a:ext uri="{FF2B5EF4-FFF2-40B4-BE49-F238E27FC236}">
                <a16:creationId xmlns:a16="http://schemas.microsoft.com/office/drawing/2014/main" id="{6C180CF4-3260-D493-23E4-DE3A426742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2747" y="4151090"/>
            <a:ext cx="1271950" cy="1567321"/>
          </a:xfrm>
          <a:prstGeom prst="rect">
            <a:avLst/>
          </a:prstGeom>
        </p:spPr>
      </p:pic>
      <p:pic>
        <p:nvPicPr>
          <p:cNvPr id="18" name="Immagine 17" descr="Immagine che contiene persona, cielo, aria aperta, Viso umano&#10;&#10;Descrizione generata automaticamente">
            <a:extLst>
              <a:ext uri="{FF2B5EF4-FFF2-40B4-BE49-F238E27FC236}">
                <a16:creationId xmlns:a16="http://schemas.microsoft.com/office/drawing/2014/main" id="{7912BE93-78C1-0CC1-3AF7-28095F502A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743" y="410062"/>
            <a:ext cx="1126157" cy="1501543"/>
          </a:xfrm>
          <a:prstGeom prst="rect">
            <a:avLst/>
          </a:prstGeom>
        </p:spPr>
      </p:pic>
      <p:pic>
        <p:nvPicPr>
          <p:cNvPr id="20" name="Immagine 19" descr="Immagine che contiene persona, Viso umano, albero, aria aperta&#10;&#10;Descrizione generata automaticamente">
            <a:extLst>
              <a:ext uri="{FF2B5EF4-FFF2-40B4-BE49-F238E27FC236}">
                <a16:creationId xmlns:a16="http://schemas.microsoft.com/office/drawing/2014/main" id="{2506C3BB-90B2-8C12-D1EB-9048C6875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000" y="428858"/>
            <a:ext cx="1126158" cy="1484482"/>
          </a:xfrm>
          <a:prstGeom prst="rect">
            <a:avLst/>
          </a:prstGeom>
        </p:spPr>
      </p:pic>
      <p:pic>
        <p:nvPicPr>
          <p:cNvPr id="24" name="Immagine 23" descr="Immagine che contiene persona, aria aperta, vestiti, Viso umano&#10;&#10;Descrizione generata automaticamente">
            <a:extLst>
              <a:ext uri="{FF2B5EF4-FFF2-40B4-BE49-F238E27FC236}">
                <a16:creationId xmlns:a16="http://schemas.microsoft.com/office/drawing/2014/main" id="{8C2BA959-BD16-9BB0-7D37-D5189999B7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646" y="4160444"/>
            <a:ext cx="1204459" cy="155044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3631288-F0B9-A069-FBFD-62065CCBB624}"/>
              </a:ext>
            </a:extLst>
          </p:cNvPr>
          <p:cNvSpPr txBox="1"/>
          <p:nvPr/>
        </p:nvSpPr>
        <p:spPr>
          <a:xfrm>
            <a:off x="1599964" y="1870964"/>
            <a:ext cx="108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Baronti Silvia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C975CF2-7D26-E0AF-3FFF-32E13ED7634C}"/>
              </a:ext>
            </a:extLst>
          </p:cNvPr>
          <p:cNvSpPr txBox="1"/>
          <p:nvPr/>
        </p:nvSpPr>
        <p:spPr>
          <a:xfrm>
            <a:off x="2774573" y="1870964"/>
            <a:ext cx="1447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Camilli Francesca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8B82BED-C7AA-74D7-B5B5-53DA0DF55AF5}"/>
              </a:ext>
            </a:extLst>
          </p:cNvPr>
          <p:cNvSpPr txBox="1"/>
          <p:nvPr/>
        </p:nvSpPr>
        <p:spPr>
          <a:xfrm>
            <a:off x="4314715" y="1870964"/>
            <a:ext cx="1100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Aldo Dal Prà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AACE950-504B-80B4-5480-D97B3EE49810}"/>
              </a:ext>
            </a:extLst>
          </p:cNvPr>
          <p:cNvSpPr txBox="1"/>
          <p:nvPr/>
        </p:nvSpPr>
        <p:spPr>
          <a:xfrm>
            <a:off x="3222469" y="5724662"/>
            <a:ext cx="1116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Anita Maienza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1E2A8A4-599A-FC02-BB98-9E28CEBD7B50}"/>
              </a:ext>
            </a:extLst>
          </p:cNvPr>
          <p:cNvSpPr txBox="1"/>
          <p:nvPr/>
        </p:nvSpPr>
        <p:spPr>
          <a:xfrm>
            <a:off x="6856701" y="1870964"/>
            <a:ext cx="1414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Romina Lorenzetti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1DFE6A2-882E-B7F9-09C0-32956962C890}"/>
              </a:ext>
            </a:extLst>
          </p:cNvPr>
          <p:cNvSpPr txBox="1"/>
          <p:nvPr/>
        </p:nvSpPr>
        <p:spPr>
          <a:xfrm>
            <a:off x="5533743" y="1889664"/>
            <a:ext cx="1293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G. Mario Lanini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30EA674-EA31-AE50-949D-8F4D23175301}"/>
              </a:ext>
            </a:extLst>
          </p:cNvPr>
          <p:cNvSpPr txBox="1"/>
          <p:nvPr/>
        </p:nvSpPr>
        <p:spPr>
          <a:xfrm>
            <a:off x="4445189" y="5724663"/>
            <a:ext cx="1342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Francesco Sabatini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69F9714-E4F3-1708-AFEF-7322527C793F}"/>
              </a:ext>
            </a:extLst>
          </p:cNvPr>
          <p:cNvSpPr txBox="1"/>
          <p:nvPr/>
        </p:nvSpPr>
        <p:spPr>
          <a:xfrm>
            <a:off x="5892045" y="5738434"/>
            <a:ext cx="1274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Francesca Ugolini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6FE6F23-FDA3-7D9F-92F8-05DF42D900D0}"/>
              </a:ext>
            </a:extLst>
          </p:cNvPr>
          <p:cNvSpPr txBox="1"/>
          <p:nvPr/>
        </p:nvSpPr>
        <p:spPr>
          <a:xfrm>
            <a:off x="7295877" y="5724662"/>
            <a:ext cx="1161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Fabrizio Ungaro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2C88023-BD58-29FA-61B7-C5936E29820B}"/>
              </a:ext>
            </a:extLst>
          </p:cNvPr>
          <p:cNvSpPr txBox="1"/>
          <p:nvPr/>
        </p:nvSpPr>
        <p:spPr>
          <a:xfrm>
            <a:off x="8644495" y="5741538"/>
            <a:ext cx="1287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Francesco Vaccari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9F4649A-CCE3-730B-0F24-2265498F8E22}"/>
              </a:ext>
            </a:extLst>
          </p:cNvPr>
          <p:cNvSpPr txBox="1"/>
          <p:nvPr/>
        </p:nvSpPr>
        <p:spPr>
          <a:xfrm>
            <a:off x="1599964" y="5698239"/>
            <a:ext cx="1119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Cecilia </a:t>
            </a:r>
            <a:r>
              <a:rPr 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Faraloni</a:t>
            </a:r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708C4CB-7339-199C-477E-5DBC8AF1C67B}"/>
              </a:ext>
            </a:extLst>
          </p:cNvPr>
          <p:cNvSpPr txBox="1"/>
          <p:nvPr/>
        </p:nvSpPr>
        <p:spPr>
          <a:xfrm>
            <a:off x="8479087" y="1870964"/>
            <a:ext cx="1130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>
                <a:latin typeface="Calibri" panose="020F0502020204030204" pitchFamily="34" charset="0"/>
                <a:cs typeface="Calibri" panose="020F0502020204030204" pitchFamily="34" charset="0"/>
              </a:rPr>
              <a:t>Lorenzo Gardin</a:t>
            </a:r>
          </a:p>
        </p:txBody>
      </p:sp>
      <p:pic>
        <p:nvPicPr>
          <p:cNvPr id="39" name="Immagine 38" descr="Immagine che contiene Viso umano, persona, interno, vestiti&#10;&#10;Descrizione generata automaticamente">
            <a:extLst>
              <a:ext uri="{FF2B5EF4-FFF2-40B4-BE49-F238E27FC236}">
                <a16:creationId xmlns:a16="http://schemas.microsoft.com/office/drawing/2014/main" id="{8A92EE8C-735A-81A8-4AB0-06901438A59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8040" y="428858"/>
            <a:ext cx="1417820" cy="1435776"/>
          </a:xfrm>
          <a:prstGeom prst="rect">
            <a:avLst/>
          </a:prstGeom>
        </p:spPr>
      </p:pic>
      <p:pic>
        <p:nvPicPr>
          <p:cNvPr id="40" name="Immagine 39" descr="Immagine che contiene Viso umano, persona, vestiti, muro&#10;&#10;Descrizione generata automaticamente">
            <a:extLst>
              <a:ext uri="{FF2B5EF4-FFF2-40B4-BE49-F238E27FC236}">
                <a16:creationId xmlns:a16="http://schemas.microsoft.com/office/drawing/2014/main" id="{747A2F7A-85E1-D47B-35C6-FF4E3F474BD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934" y="4167661"/>
            <a:ext cx="1357197" cy="1550750"/>
          </a:xfrm>
          <a:prstGeom prst="rect">
            <a:avLst/>
          </a:prstGeom>
        </p:spPr>
      </p:pic>
      <p:pic>
        <p:nvPicPr>
          <p:cNvPr id="42" name="Immagine 41" descr="Immagine che contiene persona, Viso umano, uomo, vestiti&#10;&#10;Descrizione generata automaticamente">
            <a:extLst>
              <a:ext uri="{FF2B5EF4-FFF2-40B4-BE49-F238E27FC236}">
                <a16:creationId xmlns:a16="http://schemas.microsoft.com/office/drawing/2014/main" id="{14723CBC-A660-61ED-3D64-B7E41892EF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367" y="389503"/>
            <a:ext cx="1481462" cy="148146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EB19660A-BCEA-C63C-A339-9B1F15852FE4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7" name="Google Shape;98;p2">
              <a:extLst>
                <a:ext uri="{FF2B5EF4-FFF2-40B4-BE49-F238E27FC236}">
                  <a16:creationId xmlns:a16="http://schemas.microsoft.com/office/drawing/2014/main" id="{59387E76-5EF9-831F-D60E-0DFFF99961D4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 E SESTO FIORENTINO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oogle Shape;99;p2">
              <a:extLst>
                <a:ext uri="{FF2B5EF4-FFF2-40B4-BE49-F238E27FC236}">
                  <a16:creationId xmlns:a16="http://schemas.microsoft.com/office/drawing/2014/main" id="{4B524097-0C10-EB28-1963-020F39AF5773}"/>
                </a:ext>
              </a:extLst>
            </p:cNvPr>
            <p:cNvPicPr preferRelativeResize="0"/>
            <p:nvPr/>
          </p:nvPicPr>
          <p:blipFill rotWithShape="1">
            <a:blip r:embed="rId1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14582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B4B822B1-1403-4053-EB76-A1F66AED8089}"/>
              </a:ext>
            </a:extLst>
          </p:cNvPr>
          <p:cNvSpPr/>
          <p:nvPr/>
        </p:nvSpPr>
        <p:spPr>
          <a:xfrm>
            <a:off x="9751049" y="512931"/>
            <a:ext cx="2109185" cy="2910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Mulino per campioni suolo</a:t>
            </a:r>
          </a:p>
          <a:p>
            <a:pPr algn="ctr"/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b="1" dirty="0">
              <a:solidFill>
                <a:schemeClr val="tx1"/>
              </a:solidFill>
              <a:cs typeface="Consolas"/>
            </a:endParaRPr>
          </a:p>
          <a:p>
            <a:pPr algn="ctr"/>
            <a:endParaRPr lang="it-IT" sz="1800" b="1" dirty="0">
              <a:solidFill>
                <a:schemeClr val="tx1"/>
              </a:solidFill>
              <a:cs typeface="Consolas"/>
            </a:endParaRPr>
          </a:p>
          <a:p>
            <a:pPr algn="ctr"/>
            <a:endParaRPr lang="it-IT" b="1" dirty="0">
              <a:solidFill>
                <a:schemeClr val="tx1"/>
              </a:solidFill>
              <a:cs typeface="Consolas"/>
            </a:endParaRPr>
          </a:p>
          <a:p>
            <a:pPr algn="ctr"/>
            <a:endParaRPr lang="it-IT" sz="1800" b="1" dirty="0">
              <a:solidFill>
                <a:schemeClr val="tx1"/>
              </a:solidFill>
              <a:cs typeface="Consolas"/>
            </a:endParaRPr>
          </a:p>
          <a:p>
            <a:pPr algn="ctr"/>
            <a:endParaRPr lang="it-IT" b="1" dirty="0">
              <a:solidFill>
                <a:schemeClr val="tx1"/>
              </a:solidFill>
              <a:cs typeface="Consolas"/>
            </a:endParaRPr>
          </a:p>
          <a:p>
            <a:pPr algn="ctr"/>
            <a:endParaRPr lang="it-IT" sz="1800" b="1" dirty="0">
              <a:solidFill>
                <a:schemeClr val="tx1"/>
              </a:solidFill>
              <a:cs typeface="Consolas"/>
            </a:endParaRPr>
          </a:p>
          <a:p>
            <a:pPr algn="ctr"/>
            <a:endParaRPr lang="it-IT" sz="1800" dirty="0">
              <a:solidFill>
                <a:schemeClr val="tx1"/>
              </a:solidFill>
              <a:cs typeface="Consolas"/>
            </a:endParaRPr>
          </a:p>
        </p:txBody>
      </p:sp>
      <p:pic>
        <p:nvPicPr>
          <p:cNvPr id="4" name="Immagine 3" descr="Immagine che contiene interno, testo, Elettrodomestico, macchina&#10;&#10;Descrizione generata automaticamente">
            <a:extLst>
              <a:ext uri="{FF2B5EF4-FFF2-40B4-BE49-F238E27FC236}">
                <a16:creationId xmlns:a16="http://schemas.microsoft.com/office/drawing/2014/main" id="{7C26AF44-572E-DC65-61B9-6CF531C21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131" y="1041980"/>
            <a:ext cx="1636506" cy="2295947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8507C418-37CD-38F3-1D3D-D1B38A765232}"/>
              </a:ext>
            </a:extLst>
          </p:cNvPr>
          <p:cNvSpPr/>
          <p:nvPr/>
        </p:nvSpPr>
        <p:spPr>
          <a:xfrm>
            <a:off x="7017136" y="512931"/>
            <a:ext cx="2543061" cy="29107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Permeametro</a:t>
            </a:r>
            <a:r>
              <a:rPr lang="it-I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it-IT" sz="16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Guelph</a:t>
            </a:r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magine 28" descr="Immagine che contiene aria aperta, vestiti, erba, cielo&#10;&#10;Descrizione generata automaticamente">
            <a:extLst>
              <a:ext uri="{FF2B5EF4-FFF2-40B4-BE49-F238E27FC236}">
                <a16:creationId xmlns:a16="http://schemas.microsoft.com/office/drawing/2014/main" id="{F4D67A4E-56C4-A2C0-1B53-32942C6F25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7621" y="921337"/>
            <a:ext cx="2222090" cy="2416590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43F19F46-C3F7-B494-99F0-58ED88212BEF}"/>
              </a:ext>
            </a:extLst>
          </p:cNvPr>
          <p:cNvSpPr/>
          <p:nvPr/>
        </p:nvSpPr>
        <p:spPr>
          <a:xfrm>
            <a:off x="2399409" y="538100"/>
            <a:ext cx="4285962" cy="28977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Umidità del suolo (TDR) - Sistemi WSN Suite / </a:t>
            </a:r>
            <a:r>
              <a:rPr lang="it-IT" sz="16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Enviromonitor</a:t>
            </a:r>
            <a:r>
              <a:rPr lang="it-I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Sensori </a:t>
            </a:r>
            <a:r>
              <a:rPr lang="it-IT" sz="16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Spectrum</a:t>
            </a:r>
            <a:r>
              <a:rPr lang="it-IT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/TEROS per rilevazione di umidità/temperatura/conduttività elettrica in campo. </a:t>
            </a:r>
          </a:p>
          <a:p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b="1">
              <a:solidFill>
                <a:schemeClr val="tx1"/>
              </a:solidFill>
              <a:cs typeface="Consolas"/>
            </a:endParaRPr>
          </a:p>
          <a:p>
            <a:endParaRPr lang="it-IT" sz="1800" b="1">
              <a:solidFill>
                <a:schemeClr val="tx1"/>
              </a:solidFill>
              <a:cs typeface="Consolas"/>
            </a:endParaRPr>
          </a:p>
          <a:p>
            <a:endParaRPr lang="it-IT" b="1">
              <a:solidFill>
                <a:schemeClr val="tx1"/>
              </a:solidFill>
              <a:cs typeface="Consolas"/>
            </a:endParaRPr>
          </a:p>
          <a:p>
            <a:endParaRPr lang="it-IT" sz="1800" b="1">
              <a:solidFill>
                <a:schemeClr val="tx1"/>
              </a:solidFill>
              <a:cs typeface="Consolas"/>
            </a:endParaRPr>
          </a:p>
        </p:txBody>
      </p:sp>
      <p:pic>
        <p:nvPicPr>
          <p:cNvPr id="43" name="Immagine 42" descr="Immagine che contiene aria aperta, terreno, pianta, asta&#10;&#10;Descrizione generata automaticamente">
            <a:extLst>
              <a:ext uri="{FF2B5EF4-FFF2-40B4-BE49-F238E27FC236}">
                <a16:creationId xmlns:a16="http://schemas.microsoft.com/office/drawing/2014/main" id="{31D59635-E6F9-E40B-33B0-12FB417D2D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931" y="1647335"/>
            <a:ext cx="1552837" cy="1690592"/>
          </a:xfrm>
          <a:prstGeom prst="rect">
            <a:avLst/>
          </a:prstGeom>
        </p:spPr>
      </p:pic>
      <p:pic>
        <p:nvPicPr>
          <p:cNvPr id="44" name="Immagine 43" descr="Immagine che contiene terreno, aria aperta, suolo, sporco&#10;&#10;Descrizione generata automaticamente">
            <a:extLst>
              <a:ext uri="{FF2B5EF4-FFF2-40B4-BE49-F238E27FC236}">
                <a16:creationId xmlns:a16="http://schemas.microsoft.com/office/drawing/2014/main" id="{37954BD1-B39D-0038-8D00-BEEC2BE27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191" y="1652532"/>
            <a:ext cx="2135680" cy="1685395"/>
          </a:xfrm>
          <a:prstGeom prst="rect">
            <a:avLst/>
          </a:prstGeom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A5B365A2-2BC5-F637-EA41-8A434411A7B3}"/>
              </a:ext>
            </a:extLst>
          </p:cNvPr>
          <p:cNvSpPr/>
          <p:nvPr/>
        </p:nvSpPr>
        <p:spPr>
          <a:xfrm>
            <a:off x="221520" y="548063"/>
            <a:ext cx="2065591" cy="55236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Stazioni </a:t>
            </a:r>
            <a:r>
              <a:rPr 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agrometeo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it-IT" b="1" dirty="0">
              <a:solidFill>
                <a:schemeClr val="tx1"/>
              </a:solidFill>
              <a:cs typeface="Consolas"/>
            </a:endParaRPr>
          </a:p>
          <a:p>
            <a:endParaRPr lang="it-IT" sz="1800" b="1" dirty="0">
              <a:solidFill>
                <a:schemeClr val="tx1"/>
              </a:solidFill>
              <a:cs typeface="Consolas"/>
            </a:endParaRPr>
          </a:p>
          <a:p>
            <a:endParaRPr lang="it-IT" b="1" dirty="0">
              <a:solidFill>
                <a:schemeClr val="tx1"/>
              </a:solidFill>
              <a:cs typeface="Consolas"/>
            </a:endParaRPr>
          </a:p>
          <a:p>
            <a:endParaRPr lang="it-IT" sz="1800" b="1" dirty="0">
              <a:solidFill>
                <a:schemeClr val="tx1"/>
              </a:solidFill>
              <a:cs typeface="Consolas"/>
            </a:endParaRPr>
          </a:p>
          <a:p>
            <a:endParaRPr lang="it-IT" b="1" dirty="0">
              <a:solidFill>
                <a:schemeClr val="tx1"/>
              </a:solidFill>
              <a:cs typeface="Consolas"/>
            </a:endParaRPr>
          </a:p>
          <a:p>
            <a:endParaRPr lang="it-IT" sz="1800" b="1" dirty="0">
              <a:solidFill>
                <a:schemeClr val="tx1"/>
              </a:solidFill>
              <a:cs typeface="Consolas"/>
            </a:endParaRPr>
          </a:p>
        </p:txBody>
      </p:sp>
      <p:pic>
        <p:nvPicPr>
          <p:cNvPr id="46" name="Immagine 45" descr="Immagine che contiene aria aperta, cielo, erba, nuvola&#10;&#10;Descrizione generata automaticamente">
            <a:extLst>
              <a:ext uri="{FF2B5EF4-FFF2-40B4-BE49-F238E27FC236}">
                <a16:creationId xmlns:a16="http://schemas.microsoft.com/office/drawing/2014/main" id="{5D1AB5D9-5A05-3300-5106-A14BDCEBFB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66" y="1037602"/>
            <a:ext cx="1857220" cy="4928230"/>
          </a:xfrm>
          <a:prstGeom prst="rect">
            <a:avLst/>
          </a:prstGeom>
        </p:spPr>
      </p:pic>
      <p:sp>
        <p:nvSpPr>
          <p:cNvPr id="53" name="Titolo 1">
            <a:extLst>
              <a:ext uri="{FF2B5EF4-FFF2-40B4-BE49-F238E27FC236}">
                <a16:creationId xmlns:a16="http://schemas.microsoft.com/office/drawing/2014/main" id="{BF632006-F9B8-C90B-3F15-19E96D6FDED3}"/>
              </a:ext>
            </a:extLst>
          </p:cNvPr>
          <p:cNvSpPr txBox="1">
            <a:spLocks/>
          </p:cNvSpPr>
          <p:nvPr/>
        </p:nvSpPr>
        <p:spPr>
          <a:xfrm>
            <a:off x="165501" y="81405"/>
            <a:ext cx="11848346" cy="397479"/>
          </a:xfrm>
          <a:prstGeom prst="rect">
            <a:avLst/>
          </a:prstGeom>
          <a:solidFill>
            <a:srgbClr val="33363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u="sng">
                <a:solidFill>
                  <a:srgbClr val="FFFFFF"/>
                </a:solidFill>
              </a:rPr>
              <a:t>STRUMENTAZIONI</a:t>
            </a:r>
            <a:endParaRPr lang="it-IT" sz="2000"/>
          </a:p>
        </p:txBody>
      </p: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7DED2F97-F1C0-DAFD-D3B6-8DDC3F266E3F}"/>
              </a:ext>
            </a:extLst>
          </p:cNvPr>
          <p:cNvGrpSpPr/>
          <p:nvPr/>
        </p:nvGrpSpPr>
        <p:grpSpPr>
          <a:xfrm>
            <a:off x="2379445" y="3570746"/>
            <a:ext cx="2976086" cy="2500959"/>
            <a:chOff x="111244" y="3839922"/>
            <a:chExt cx="2976086" cy="2409636"/>
          </a:xfrm>
          <a:noFill/>
        </p:grpSpPr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3C60696D-441C-9793-B77F-F33343F65854}"/>
                </a:ext>
              </a:extLst>
            </p:cNvPr>
            <p:cNvSpPr/>
            <p:nvPr/>
          </p:nvSpPr>
          <p:spPr>
            <a:xfrm>
              <a:off x="111244" y="3839922"/>
              <a:ext cx="2976086" cy="240963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EGM</a:t>
              </a:r>
              <a:r>
                <a:rPr lang="it-IT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soil</a:t>
              </a:r>
              <a:r>
                <a:rPr lang="it-IT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CO2 auto-</a:t>
              </a:r>
              <a:r>
                <a:rPr lang="it-IT" sz="16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analyzer</a:t>
              </a:r>
              <a:r>
                <a:rPr lang="it-IT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CO2, respirazione del suolo</a:t>
              </a:r>
            </a:p>
            <a:p>
              <a:r>
                <a:rPr lang="it-IT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endParaRPr lang="it-IT" b="1" dirty="0">
                <a:solidFill>
                  <a:schemeClr val="tx1"/>
                </a:solidFill>
                <a:cs typeface="Consolas"/>
              </a:endParaRPr>
            </a:p>
            <a:p>
              <a:endParaRPr lang="it-IT" sz="1800" b="1" dirty="0">
                <a:solidFill>
                  <a:schemeClr val="tx1"/>
                </a:solidFill>
                <a:cs typeface="Consolas"/>
              </a:endParaRPr>
            </a:p>
            <a:p>
              <a:endParaRPr lang="it-IT" b="1" dirty="0">
                <a:solidFill>
                  <a:schemeClr val="tx1"/>
                </a:solidFill>
                <a:cs typeface="Consolas"/>
              </a:endParaRPr>
            </a:p>
            <a:p>
              <a:endParaRPr lang="it-IT" sz="1800" b="1" dirty="0">
                <a:solidFill>
                  <a:schemeClr val="tx1"/>
                </a:solidFill>
                <a:cs typeface="Consolas"/>
              </a:endParaRPr>
            </a:p>
            <a:p>
              <a:endParaRPr lang="it-IT" b="1" dirty="0">
                <a:solidFill>
                  <a:schemeClr val="tx1"/>
                </a:solidFill>
                <a:cs typeface="Consolas"/>
              </a:endParaRPr>
            </a:p>
            <a:p>
              <a:endParaRPr lang="it-IT" sz="1800" b="1" dirty="0">
                <a:solidFill>
                  <a:schemeClr val="tx1"/>
                </a:solidFill>
                <a:cs typeface="Consolas"/>
              </a:endParaRPr>
            </a:p>
          </p:txBody>
        </p:sp>
        <p:pic>
          <p:nvPicPr>
            <p:cNvPr id="57" name="Immagine 56" descr="Immagine che contiene aria aperta, terreno, pianta da appartamento, compost&#10;&#10;Descrizione generata automaticamente">
              <a:extLst>
                <a:ext uri="{FF2B5EF4-FFF2-40B4-BE49-F238E27FC236}">
                  <a16:creationId xmlns:a16="http://schemas.microsoft.com/office/drawing/2014/main" id="{657064ED-38C2-B5AB-47A1-DBFA28984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730" y="4398387"/>
              <a:ext cx="2385483" cy="172826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3A37A0A0-D062-4789-9CA2-496D2EAA1E29}"/>
              </a:ext>
            </a:extLst>
          </p:cNvPr>
          <p:cNvGrpSpPr/>
          <p:nvPr/>
        </p:nvGrpSpPr>
        <p:grpSpPr>
          <a:xfrm>
            <a:off x="5472299" y="3552717"/>
            <a:ext cx="6525130" cy="2518988"/>
            <a:chOff x="6694642" y="3893210"/>
            <a:chExt cx="6525130" cy="2518988"/>
          </a:xfrm>
        </p:grpSpPr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82E6CBC6-B59E-2E56-CD25-FA525520EF09}"/>
                </a:ext>
              </a:extLst>
            </p:cNvPr>
            <p:cNvSpPr/>
            <p:nvPr/>
          </p:nvSpPr>
          <p:spPr>
            <a:xfrm>
              <a:off x="6694642" y="3893210"/>
              <a:ext cx="6498181" cy="25189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Camerette di incubazione per analisi gas serra</a:t>
              </a:r>
            </a:p>
            <a:p>
              <a:endPara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endParaRPr lang="it-IT" b="1" dirty="0">
                <a:solidFill>
                  <a:schemeClr val="tx1"/>
                </a:solidFill>
                <a:cs typeface="Consolas"/>
              </a:endParaRPr>
            </a:p>
            <a:p>
              <a:endParaRPr lang="it-IT" sz="1800" b="1" dirty="0">
                <a:solidFill>
                  <a:schemeClr val="tx1"/>
                </a:solidFill>
                <a:cs typeface="Consolas"/>
              </a:endParaRPr>
            </a:p>
            <a:p>
              <a:endParaRPr lang="it-IT" b="1" dirty="0">
                <a:solidFill>
                  <a:schemeClr val="tx1"/>
                </a:solidFill>
                <a:cs typeface="Consolas"/>
              </a:endParaRPr>
            </a:p>
            <a:p>
              <a:endParaRPr lang="it-IT" sz="1800" b="1" dirty="0">
                <a:solidFill>
                  <a:schemeClr val="tx1"/>
                </a:solidFill>
                <a:cs typeface="Consolas"/>
              </a:endParaRPr>
            </a:p>
            <a:p>
              <a:endParaRPr lang="it-IT" b="1" dirty="0">
                <a:solidFill>
                  <a:schemeClr val="tx1"/>
                </a:solidFill>
                <a:cs typeface="Consolas"/>
              </a:endParaRPr>
            </a:p>
            <a:p>
              <a:endParaRPr lang="it-IT" sz="1800" b="1" dirty="0">
                <a:solidFill>
                  <a:schemeClr val="tx1"/>
                </a:solidFill>
                <a:cs typeface="Consolas"/>
              </a:endParaRPr>
            </a:p>
          </p:txBody>
        </p:sp>
        <p:pic>
          <p:nvPicPr>
            <p:cNvPr id="60" name="Immagine 59" descr="Immagine che contiene testo, aria aperta, design&#10;&#10;Descrizione generata automaticamente">
              <a:extLst>
                <a:ext uri="{FF2B5EF4-FFF2-40B4-BE49-F238E27FC236}">
                  <a16:creationId xmlns:a16="http://schemas.microsoft.com/office/drawing/2014/main" id="{4BA87553-30F6-AC91-11E2-7A934951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73392" y="5046287"/>
              <a:ext cx="2100063" cy="1260038"/>
            </a:xfrm>
            <a:prstGeom prst="rect">
              <a:avLst/>
            </a:prstGeom>
          </p:spPr>
        </p:pic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0A9B3867-16EF-A0D1-279B-B889BE29D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9460" y="4317405"/>
              <a:ext cx="1645513" cy="1437680"/>
            </a:xfrm>
            <a:prstGeom prst="rect">
              <a:avLst/>
            </a:prstGeom>
          </p:spPr>
        </p:pic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67A467CD-7C47-30FC-A2C5-F1D83D907040}"/>
                </a:ext>
              </a:extLst>
            </p:cNvPr>
            <p:cNvSpPr txBox="1"/>
            <p:nvPr/>
          </p:nvSpPr>
          <p:spPr>
            <a:xfrm>
              <a:off x="8978104" y="4490869"/>
              <a:ext cx="424166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CRDS </a:t>
              </a:r>
              <a:r>
                <a:rPr lang="it-IT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Picarro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per l’a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nalisi quantitativa di gas a spettroscopia laser (gas traccia e analisi isotopica di gas in aria/suolo)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E9FBF687-D9AE-7E36-1663-EEC5AC940DC7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5" name="Google Shape;98;p2">
              <a:extLst>
                <a:ext uri="{FF2B5EF4-FFF2-40B4-BE49-F238E27FC236}">
                  <a16:creationId xmlns:a16="http://schemas.microsoft.com/office/drawing/2014/main" id="{95B1D2BC-B423-4ABF-A130-125224515A24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 E SESTO FIORENTINO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9;p2">
              <a:extLst>
                <a:ext uri="{FF2B5EF4-FFF2-40B4-BE49-F238E27FC236}">
                  <a16:creationId xmlns:a16="http://schemas.microsoft.com/office/drawing/2014/main" id="{349D5864-1CDA-9BE5-2206-86EBBA91DCF4}"/>
                </a:ext>
              </a:extLst>
            </p:cNvPr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5877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2A9EEC3-EAC5-16BA-680E-3060C9BCC2D3}"/>
              </a:ext>
            </a:extLst>
          </p:cNvPr>
          <p:cNvSpPr txBox="1">
            <a:spLocks/>
          </p:cNvSpPr>
          <p:nvPr/>
        </p:nvSpPr>
        <p:spPr>
          <a:xfrm>
            <a:off x="165501" y="81405"/>
            <a:ext cx="11848346" cy="397479"/>
          </a:xfrm>
          <a:prstGeom prst="rect">
            <a:avLst/>
          </a:prstGeom>
          <a:solidFill>
            <a:srgbClr val="33363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u="sng" dirty="0">
                <a:solidFill>
                  <a:srgbClr val="FFFFFF"/>
                </a:solidFill>
              </a:rPr>
              <a:t>PROGETTI ATTIVI</a:t>
            </a:r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87D1EC-5C58-5BFE-58E8-50D358C08C82}"/>
              </a:ext>
            </a:extLst>
          </p:cNvPr>
          <p:cNvSpPr txBox="1"/>
          <p:nvPr/>
        </p:nvSpPr>
        <p:spPr>
          <a:xfrm>
            <a:off x="169470" y="614662"/>
            <a:ext cx="11844377" cy="50783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AGRITECH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(PNRR)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&amp; MARLAINE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(INTERREG IT-FR Marittimo)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Uso della lana di pecora per lo sviluppo di prodotti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agrotessili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loro applicazione nel suolo 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PROGRAMMA EJP SOIL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(HORIZON 2020)-</a:t>
            </a:r>
            <a:r>
              <a:rPr lang="it-IT" b="1" i="0" u="none" strike="noStrike" dirty="0">
                <a:solidFill>
                  <a:srgbClr val="0A0A0A"/>
                </a:solidFill>
                <a:effectLst/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it-IT" i="0" u="none" strike="noStrike" dirty="0" err="1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Towards</a:t>
            </a:r>
            <a:r>
              <a:rPr lang="it-IT" i="0" u="none" strike="noStrike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0" u="none" strike="noStrike" dirty="0" err="1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it-IT" i="0" u="none" strike="noStrike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-smart </a:t>
            </a:r>
            <a:r>
              <a:rPr lang="it-IT" i="0" u="none" strike="noStrike" dirty="0" err="1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it-IT" i="0" u="none" strike="noStrike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management of </a:t>
            </a:r>
            <a:r>
              <a:rPr lang="it-IT" i="0" u="none" strike="noStrike" dirty="0" err="1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agricultural</a:t>
            </a:r>
            <a:r>
              <a:rPr lang="it-IT" i="0" u="none" strike="noStrike" dirty="0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0" u="none" strike="noStrike" dirty="0" err="1">
                <a:solidFill>
                  <a:srgbClr val="0A0A0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soils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URBIO PARK-PRIN 2022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 La biodiversità dei parchi urbani per migliorare la salute degli abitanti della città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IESS-PSR </a:t>
            </a:r>
            <a:r>
              <a:rPr lang="it-IT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Azioni </a:t>
            </a:r>
            <a:r>
              <a:rPr lang="it-IT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agroecologiche</a:t>
            </a:r>
            <a:r>
              <a:rPr lang="it-IT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innovative per rigenerare i suoli producendo un Impatto Economico, Sociale e Sostenibile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PIANOSA LAB 2-SOIL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ECOSYSTEM HUB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Effetti di estratti acquosi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sulle piante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ZERoHC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(MISE)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– Individuazione di substrati e lampade per la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vertical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-farming in container di seconda vita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GEOCARBON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– Carbon farming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geolocation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support by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establishing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spatial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database management  system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SOIL HUB  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italiano a supporto della partecipazione dell'Italia alla Global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 Partnership FAO  ed alla rete di eccellenza sui suoli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SERENA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Ecosystem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threats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modElling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mApping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(EJP SOIL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project)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SHOWCASE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H2020 G.A. No. 862480 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SHOWCASing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synergies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agriculture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biodiversity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Ecosystem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services to help farmers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capitalising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on native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biodiversity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NewLife4Drylands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  LIFE20 PRE/IT/000007  https://www.newlife4drylands.eu/it/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SES-RER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Convenzione triennale Regione Emilia-Romagna (carte tematiche proprietà dei suoli e loro servizi ecosistemici)  https://ambiente.regione.emilia-romagna.it/it/geologia/suoli/suoli-pianificazione/servizi-ecosistemici-del-suolo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FD7F090-A57D-8132-508F-6DF78B4239DF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3" name="Google Shape;98;p2">
              <a:extLst>
                <a:ext uri="{FF2B5EF4-FFF2-40B4-BE49-F238E27FC236}">
                  <a16:creationId xmlns:a16="http://schemas.microsoft.com/office/drawing/2014/main" id="{16301BB1-35A9-34D2-5406-3AA2910BCE9B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 E SESTO FIORENTINO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Google Shape;99;p2">
              <a:extLst>
                <a:ext uri="{FF2B5EF4-FFF2-40B4-BE49-F238E27FC236}">
                  <a16:creationId xmlns:a16="http://schemas.microsoft.com/office/drawing/2014/main" id="{ABDBE410-579D-FA60-6F97-0DF448BB737C}"/>
                </a:ext>
              </a:extLst>
            </p:cNvPr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14137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interno, muro, scena, negozio&#10;&#10;Descrizione generata automaticamente">
            <a:extLst>
              <a:ext uri="{FF2B5EF4-FFF2-40B4-BE49-F238E27FC236}">
                <a16:creationId xmlns:a16="http://schemas.microsoft.com/office/drawing/2014/main" id="{2D21D758-69CA-9170-8BED-EC354ED320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859" y="3330738"/>
            <a:ext cx="4202207" cy="265016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AD5340E6-4A7E-934D-1E07-BD43F7887A7E}"/>
              </a:ext>
            </a:extLst>
          </p:cNvPr>
          <p:cNvSpPr txBox="1">
            <a:spLocks/>
          </p:cNvSpPr>
          <p:nvPr/>
        </p:nvSpPr>
        <p:spPr>
          <a:xfrm>
            <a:off x="320045" y="342656"/>
            <a:ext cx="11638879" cy="461665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it-IT"/>
            </a:defPPr>
            <a:lvl1pPr>
              <a:defRPr sz="2400" b="1" u="sng">
                <a:solidFill>
                  <a:schemeClr val="bg1"/>
                </a:solidFill>
                <a:cs typeface="Consolas"/>
              </a:defRPr>
            </a:lvl1pPr>
          </a:lstStyle>
          <a:p>
            <a:r>
              <a:rPr lang="it-IT"/>
              <a:t>Luoghi </a:t>
            </a:r>
            <a:r>
              <a:rPr lang="it-IT">
                <a:cs typeface="+mn-cs"/>
              </a:rPr>
              <a:t>di ricerca</a:t>
            </a:r>
          </a:p>
        </p:txBody>
      </p:sp>
      <p:pic>
        <p:nvPicPr>
          <p:cNvPr id="10" name="Immagine 9" descr="Immagine che contiene aria aperta, pianta&#10;&#10;Descrizione generata automaticamente">
            <a:extLst>
              <a:ext uri="{FF2B5EF4-FFF2-40B4-BE49-F238E27FC236}">
                <a16:creationId xmlns:a16="http://schemas.microsoft.com/office/drawing/2014/main" id="{14BD8B6D-818B-2857-62AC-5EA60B1EE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89" y="4017531"/>
            <a:ext cx="3888886" cy="1963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29A3D5E-CE42-0CB1-8605-463697D41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027" y="1684851"/>
            <a:ext cx="2745586" cy="157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 descr="Immagine che contiene interno, muro, lavandino, barca&#10;&#10;Descrizione generata automaticamente">
            <a:extLst>
              <a:ext uri="{FF2B5EF4-FFF2-40B4-BE49-F238E27FC236}">
                <a16:creationId xmlns:a16="http://schemas.microsoft.com/office/drawing/2014/main" id="{FCD72137-DD47-44BE-8794-38444F9A97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>
          <a:xfrm>
            <a:off x="9159880" y="3345009"/>
            <a:ext cx="2770772" cy="263589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8B38C51-CB8A-5991-E0E9-762E908DC292}"/>
              </a:ext>
            </a:extLst>
          </p:cNvPr>
          <p:cNvSpPr txBox="1"/>
          <p:nvPr/>
        </p:nvSpPr>
        <p:spPr>
          <a:xfrm>
            <a:off x="334907" y="933959"/>
            <a:ext cx="4485496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600" b="1" dirty="0">
                <a:latin typeface="Calibri"/>
                <a:cs typeface="Calibri"/>
              </a:rPr>
              <a:t>Dove facciamo ricerca: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alibri"/>
                <a:cs typeface="Calibri"/>
              </a:rPr>
              <a:t>In campo presso le aziende agricole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alibri"/>
                <a:cs typeface="Calibri"/>
              </a:rPr>
              <a:t>In ambiente urbano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Calibri"/>
                <a:cs typeface="Calibri"/>
              </a:rPr>
              <a:t>Presso gli spazi dedicati di Sesto e via Caproni: 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Segnaposto contenuto 2">
            <a:extLst>
              <a:ext uri="{FF2B5EF4-FFF2-40B4-BE49-F238E27FC236}">
                <a16:creationId xmlns:a16="http://schemas.microsoft.com/office/drawing/2014/main" id="{D70BD726-51F8-8094-5515-5271043F00FA}"/>
              </a:ext>
            </a:extLst>
          </p:cNvPr>
          <p:cNvSpPr txBox="1">
            <a:spLocks/>
          </p:cNvSpPr>
          <p:nvPr/>
        </p:nvSpPr>
        <p:spPr>
          <a:xfrm>
            <a:off x="4787078" y="3329451"/>
            <a:ext cx="4220584" cy="46692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Laboratorio Orti Nord</a:t>
            </a:r>
          </a:p>
        </p:txBody>
      </p:sp>
      <p:pic>
        <p:nvPicPr>
          <p:cNvPr id="2" name="Immagine 1" descr="Immagine che contiene erba, aria aperta, cielo, rimorchio&#10;&#10;Descrizione generata automaticamente">
            <a:extLst>
              <a:ext uri="{FF2B5EF4-FFF2-40B4-BE49-F238E27FC236}">
                <a16:creationId xmlns:a16="http://schemas.microsoft.com/office/drawing/2014/main" id="{7EBA6AA5-5B39-C898-A6D0-539A257522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544" y="2113937"/>
            <a:ext cx="3892031" cy="1903594"/>
          </a:xfrm>
          <a:prstGeom prst="rect">
            <a:avLst/>
          </a:prstGeom>
        </p:spPr>
      </p:pic>
      <p:pic>
        <p:nvPicPr>
          <p:cNvPr id="5" name="Immagine 4" descr="Immagine che contiene interno, muro, arredo, Mobilio&#10;&#10;Descrizione generata automaticamente">
            <a:extLst>
              <a:ext uri="{FF2B5EF4-FFF2-40B4-BE49-F238E27FC236}">
                <a16:creationId xmlns:a16="http://schemas.microsoft.com/office/drawing/2014/main" id="{8620AC17-82EC-6F0D-B913-BF6AFEBF82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403" y="905058"/>
            <a:ext cx="4179796" cy="2367487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0572DBB-C364-8425-308A-2F544D230988}"/>
              </a:ext>
            </a:extLst>
          </p:cNvPr>
          <p:cNvSpPr txBox="1">
            <a:spLocks/>
          </p:cNvSpPr>
          <p:nvPr/>
        </p:nvSpPr>
        <p:spPr>
          <a:xfrm>
            <a:off x="772524" y="2068083"/>
            <a:ext cx="4186968" cy="3548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b="1">
                <a:latin typeface="Calibri"/>
                <a:ea typeface="Calibri"/>
                <a:cs typeface="Calibri"/>
              </a:rPr>
              <a:t>Orti sud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FC3172-3CAB-7B8B-519C-96163AFC6E3D}"/>
              </a:ext>
            </a:extLst>
          </p:cNvPr>
          <p:cNvSpPr txBox="1"/>
          <p:nvPr/>
        </p:nvSpPr>
        <p:spPr>
          <a:xfrm>
            <a:off x="4804716" y="95812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FFFFFF"/>
                </a:solidFill>
                <a:latin typeface="Calibri"/>
              </a:rPr>
              <a:t>Laboratorio Orti Sud</a:t>
            </a:r>
            <a:r>
              <a:rPr lang="en-US" sz="1600" b="1">
                <a:solidFill>
                  <a:srgbClr val="FFFFFF"/>
                </a:solidFill>
                <a:latin typeface="Calibri"/>
              </a:rPr>
              <a:t>​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9986C12-B1A6-FD21-A81C-02AB61B1830B}"/>
              </a:ext>
            </a:extLst>
          </p:cNvPr>
          <p:cNvSpPr txBox="1"/>
          <p:nvPr/>
        </p:nvSpPr>
        <p:spPr>
          <a:xfrm>
            <a:off x="9152598" y="924511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latin typeface="Calibri"/>
              </a:rPr>
              <a:t>Laboratorio 040</a:t>
            </a:r>
            <a:r>
              <a:rPr lang="en-US" sz="1600" b="1">
                <a:latin typeface="Calibri"/>
              </a:rPr>
              <a:t>​</a:t>
            </a:r>
          </a:p>
          <a:p>
            <a:r>
              <a:rPr lang="it-IT" sz="1600" b="1">
                <a:latin typeface="Calibri"/>
              </a:rPr>
              <a:t>Rif. Anita Maienza</a:t>
            </a:r>
            <a:r>
              <a:rPr lang="en-US" sz="1600" b="1">
                <a:latin typeface="Calibri"/>
              </a:rPr>
              <a:t>​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3EDB89-354A-4209-5D70-17B8B6E39F2D}"/>
              </a:ext>
            </a:extLst>
          </p:cNvPr>
          <p:cNvSpPr txBox="1"/>
          <p:nvPr/>
        </p:nvSpPr>
        <p:spPr>
          <a:xfrm>
            <a:off x="9118980" y="3333775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Camera di crescita (via Caproni). Rif. Lorenzo Genesio</a:t>
            </a:r>
            <a:endParaRPr lang="it-IT" b="1">
              <a:solidFill>
                <a:srgbClr val="FFFFFF"/>
              </a:solidFill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1189345-8BB4-BB40-F7A8-218434C0C838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13" name="Google Shape;98;p2">
              <a:extLst>
                <a:ext uri="{FF2B5EF4-FFF2-40B4-BE49-F238E27FC236}">
                  <a16:creationId xmlns:a16="http://schemas.microsoft.com/office/drawing/2014/main" id="{B9D70AE7-CC1B-EDF7-8A01-B0DC7FA694A6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99;p2">
              <a:extLst>
                <a:ext uri="{FF2B5EF4-FFF2-40B4-BE49-F238E27FC236}">
                  <a16:creationId xmlns:a16="http://schemas.microsoft.com/office/drawing/2014/main" id="{9DFD9150-9CAE-9756-FF32-6DCA6B5D4ED8}"/>
                </a:ext>
              </a:extLst>
            </p:cNvPr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13382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7987" y="615665"/>
            <a:ext cx="87161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>
                <a:latin typeface="Calibri" panose="020F0502020204030204" pitchFamily="34" charset="0"/>
                <a:cs typeface="Calibri" panose="020F0502020204030204" pitchFamily="34" charset="0"/>
              </a:rPr>
              <a:t>(Ungaro F., Gardin L., Lorenzetti R.)</a:t>
            </a:r>
            <a:endParaRPr lang="it-IT" sz="1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FB1D5B-2984-6A14-5E32-925810C348EF}"/>
              </a:ext>
            </a:extLst>
          </p:cNvPr>
          <p:cNvSpPr txBox="1"/>
          <p:nvPr/>
        </p:nvSpPr>
        <p:spPr>
          <a:xfrm>
            <a:off x="5864570" y="595675"/>
            <a:ext cx="62094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</a:t>
            </a:r>
            <a:r>
              <a:rPr lang="it-IT" sz="1600" b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soil</a:t>
            </a:r>
            <a:r>
              <a:rPr 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mapping (DSM): </a:t>
            </a:r>
            <a:r>
              <a:rPr 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tecniche di spazializzazione per mappe dei tipi di suolo e mappe tematiche </a:t>
            </a:r>
            <a:endParaRPr lang="it-IT" sz="1600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600" b="1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Pedometria</a:t>
            </a:r>
            <a:r>
              <a:rPr 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stima parametri del suolo a partire da dati provenienti da indagini sul suolo e sviluppo di funzioni di </a:t>
            </a:r>
            <a:r>
              <a:rPr lang="it-IT" sz="16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pedotransfer</a:t>
            </a:r>
            <a:r>
              <a:rPr 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6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PTF</a:t>
            </a:r>
            <a:r>
              <a:rPr lang="it-IT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060" name="CasellaDiTesto 2059">
            <a:extLst>
              <a:ext uri="{FF2B5EF4-FFF2-40B4-BE49-F238E27FC236}">
                <a16:creationId xmlns:a16="http://schemas.microsoft.com/office/drawing/2014/main" id="{6342F91B-368D-A118-A39C-1C53A34BCE66}"/>
              </a:ext>
            </a:extLst>
          </p:cNvPr>
          <p:cNvSpPr txBox="1"/>
          <p:nvPr/>
        </p:nvSpPr>
        <p:spPr>
          <a:xfrm>
            <a:off x="117988" y="932206"/>
            <a:ext cx="53590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Pedologia: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Rilevamenti pedologici di campagna, classificazione dei suoli, gestione banche dati</a:t>
            </a:r>
          </a:p>
        </p:txBody>
      </p:sp>
      <p:sp>
        <p:nvSpPr>
          <p:cNvPr id="2099" name="CasellaDiTesto 2098">
            <a:extLst>
              <a:ext uri="{FF2B5EF4-FFF2-40B4-BE49-F238E27FC236}">
                <a16:creationId xmlns:a16="http://schemas.microsoft.com/office/drawing/2014/main" id="{5639D455-8A38-0AF9-CDF9-0B1796A096F2}"/>
              </a:ext>
            </a:extLst>
          </p:cNvPr>
          <p:cNvSpPr txBox="1"/>
          <p:nvPr/>
        </p:nvSpPr>
        <p:spPr>
          <a:xfrm>
            <a:off x="5864570" y="3575421"/>
            <a:ext cx="620944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600">
                <a:solidFill>
                  <a:srgbClr val="000000"/>
                </a:solidFill>
                <a:latin typeface="Calibri"/>
                <a:cs typeface="Calibri"/>
              </a:rPr>
              <a:t>Caratterizzazione e monitoraggio di </a:t>
            </a:r>
            <a:r>
              <a:rPr lang="it-IT" sz="1600" b="1">
                <a:solidFill>
                  <a:srgbClr val="000000"/>
                </a:solidFill>
                <a:latin typeface="Calibri"/>
                <a:cs typeface="Calibri"/>
              </a:rPr>
              <a:t>SERVIZI ECOSISTEMICI </a:t>
            </a:r>
            <a:r>
              <a:rPr lang="it-IT" sz="1600">
                <a:solidFill>
                  <a:srgbClr val="000000"/>
                </a:solidFill>
                <a:latin typeface="Calibri"/>
                <a:cs typeface="Calibri"/>
              </a:rPr>
              <a:t>connessi al suolo (</a:t>
            </a:r>
            <a:r>
              <a:rPr lang="it-IT" sz="1600" b="1">
                <a:solidFill>
                  <a:srgbClr val="000000"/>
                </a:solidFill>
                <a:latin typeface="Calibri"/>
                <a:cs typeface="Calibri"/>
              </a:rPr>
              <a:t>SES</a:t>
            </a:r>
            <a:r>
              <a:rPr lang="it-IT" sz="1600">
                <a:solidFill>
                  <a:srgbClr val="000000"/>
                </a:solidFill>
                <a:latin typeface="Calibri"/>
                <a:cs typeface="Calibri"/>
              </a:rPr>
              <a:t>) e </a:t>
            </a:r>
            <a:r>
              <a:rPr lang="it-IT" sz="1600" b="1">
                <a:solidFill>
                  <a:srgbClr val="000000"/>
                </a:solidFill>
                <a:latin typeface="Calibri"/>
                <a:cs typeface="Calibri"/>
              </a:rPr>
              <a:t>MINACCE (ST) da  scala di campo a quella nazionale</a:t>
            </a:r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82974F-C0B3-F295-6FBC-A5BF3589AEB9}"/>
              </a:ext>
            </a:extLst>
          </p:cNvPr>
          <p:cNvSpPr txBox="1"/>
          <p:nvPr/>
        </p:nvSpPr>
        <p:spPr>
          <a:xfrm>
            <a:off x="117987" y="3816529"/>
            <a:ext cx="5740084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600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INDICATORI DI QUALITA’ </a:t>
            </a:r>
            <a:r>
              <a:rPr lang="it-IT" sz="16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chimica e fisica del suolo (</a:t>
            </a:r>
            <a:r>
              <a:rPr lang="it-IT" sz="1600" i="1">
                <a:latin typeface="Calibri"/>
                <a:ea typeface="Calibri"/>
                <a:cs typeface="Calibri"/>
              </a:rPr>
              <a:t>TXT, C </a:t>
            </a:r>
            <a:r>
              <a:rPr lang="it-IT" sz="1600" i="1" err="1">
                <a:latin typeface="Calibri"/>
                <a:ea typeface="Calibri"/>
                <a:cs typeface="Calibri"/>
              </a:rPr>
              <a:t>org</a:t>
            </a:r>
            <a:r>
              <a:rPr lang="it-IT" sz="1600" i="1">
                <a:latin typeface="Calibri"/>
                <a:ea typeface="Calibri"/>
                <a:cs typeface="Calibri"/>
              </a:rPr>
              <a:t>, CSC, micro- e macro-nutrienti, metalli pesanti; Bulk </a:t>
            </a:r>
            <a:r>
              <a:rPr lang="it-IT" sz="1600" i="1" err="1">
                <a:latin typeface="Calibri"/>
                <a:ea typeface="Calibri"/>
                <a:cs typeface="Calibri"/>
              </a:rPr>
              <a:t>density</a:t>
            </a:r>
            <a:r>
              <a:rPr lang="it-IT" sz="1600" i="1">
                <a:latin typeface="Calibri"/>
                <a:ea typeface="Calibri"/>
                <a:cs typeface="Calibri"/>
              </a:rPr>
              <a:t>, infiltrazione, </a:t>
            </a:r>
            <a:r>
              <a:rPr lang="it-IT" sz="1600" i="1" err="1">
                <a:latin typeface="Calibri"/>
                <a:ea typeface="Calibri"/>
                <a:cs typeface="Calibri"/>
              </a:rPr>
              <a:t>Ksat</a:t>
            </a:r>
            <a:r>
              <a:rPr lang="it-IT" sz="1600" i="1">
                <a:latin typeface="Calibri"/>
                <a:ea typeface="Calibri"/>
                <a:cs typeface="Calibri"/>
              </a:rPr>
              <a:t>, ritenzione idrica...</a:t>
            </a:r>
            <a:r>
              <a:rPr lang="it-IT" sz="1600">
                <a:latin typeface="Calibri"/>
                <a:ea typeface="Calibri"/>
                <a:cs typeface="Calibri"/>
              </a:rPr>
              <a:t>) , es. per lo studio degli effetti delle pratiche agricole sulla </a:t>
            </a:r>
            <a:r>
              <a:rPr lang="it-IT" sz="16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qualità</a:t>
            </a:r>
            <a:r>
              <a:rPr lang="it-IT" sz="1600">
                <a:latin typeface="Calibri"/>
                <a:ea typeface="Calibri"/>
                <a:cs typeface="Calibri"/>
              </a:rPr>
              <a:t> del suolo</a:t>
            </a:r>
            <a:endParaRPr lang="it-IT" sz="1600" b="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6" name="Immagine 15" descr="Immagine che contiene aria aperta, vestiti, erba, persona&#10;&#10;Descrizione generata automaticamente">
            <a:extLst>
              <a:ext uri="{FF2B5EF4-FFF2-40B4-BE49-F238E27FC236}">
                <a16:creationId xmlns:a16="http://schemas.microsoft.com/office/drawing/2014/main" id="{6D41D3F6-CACB-9D83-4D26-8347441EE9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280" y="4927797"/>
            <a:ext cx="3052887" cy="1828370"/>
          </a:xfrm>
          <a:prstGeom prst="rect">
            <a:avLst/>
          </a:prstGeom>
        </p:spPr>
      </p:pic>
      <p:pic>
        <p:nvPicPr>
          <p:cNvPr id="18" name="Immagine 17" descr="Immagine che contiene aria aperta, cielo, pianta, persona&#10;&#10;Descrizione generata automaticamente">
            <a:extLst>
              <a:ext uri="{FF2B5EF4-FFF2-40B4-BE49-F238E27FC236}">
                <a16:creationId xmlns:a16="http://schemas.microsoft.com/office/drawing/2014/main" id="{9DA3834A-F7AE-E4E5-7F41-109C988090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591" y="4973906"/>
            <a:ext cx="1633349" cy="1823907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A2AA90A9-E37C-877D-DDE3-C5792C85A55C}"/>
              </a:ext>
            </a:extLst>
          </p:cNvPr>
          <p:cNvGrpSpPr/>
          <p:nvPr/>
        </p:nvGrpSpPr>
        <p:grpSpPr>
          <a:xfrm>
            <a:off x="6096000" y="1698658"/>
            <a:ext cx="4235408" cy="1759196"/>
            <a:chOff x="297103" y="2368124"/>
            <a:chExt cx="4643650" cy="1813174"/>
          </a:xfrm>
        </p:grpSpPr>
        <p:sp>
          <p:nvSpPr>
            <p:cNvPr id="2100" name="CasellaDiTesto 35">
              <a:extLst>
                <a:ext uri="{FF2B5EF4-FFF2-40B4-BE49-F238E27FC236}">
                  <a16:creationId xmlns:a16="http://schemas.microsoft.com/office/drawing/2014/main" id="{8E6D8F03-13FA-AFB1-F1B7-0448C656D22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41031" y="2395701"/>
              <a:ext cx="3099722" cy="313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it-IT" sz="1600" b="1" kern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Pedofunzioni</a:t>
              </a:r>
              <a:r>
                <a:rPr lang="it-IT" sz="1600" b="1" ker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e spazializzazione</a:t>
              </a:r>
            </a:p>
          </p:txBody>
        </p:sp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57708EF3-689F-04AD-AFC4-87DAE28FA2DD}"/>
                </a:ext>
              </a:extLst>
            </p:cNvPr>
            <p:cNvGrpSpPr/>
            <p:nvPr/>
          </p:nvGrpSpPr>
          <p:grpSpPr>
            <a:xfrm>
              <a:off x="297103" y="2368124"/>
              <a:ext cx="4614081" cy="1813174"/>
              <a:chOff x="1675672" y="1798401"/>
              <a:chExt cx="4614081" cy="1813174"/>
            </a:xfrm>
          </p:grpSpPr>
          <p:sp>
            <p:nvSpPr>
              <p:cNvPr id="2101" name="Rettangolo 2100">
                <a:extLst>
                  <a:ext uri="{FF2B5EF4-FFF2-40B4-BE49-F238E27FC236}">
                    <a16:creationId xmlns:a16="http://schemas.microsoft.com/office/drawing/2014/main" id="{B54EE9A1-FC43-38AB-A120-3009145CE83D}"/>
                  </a:ext>
                </a:extLst>
              </p:cNvPr>
              <p:cNvSpPr/>
              <p:nvPr/>
            </p:nvSpPr>
            <p:spPr>
              <a:xfrm>
                <a:off x="1675672" y="1798401"/>
                <a:ext cx="4614081" cy="18131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38571207-9C33-A0D4-82C5-4C047663A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09980" y="1862708"/>
                <a:ext cx="4486922" cy="1716827"/>
              </a:xfrm>
              <a:prstGeom prst="rect">
                <a:avLst/>
              </a:prstGeom>
            </p:spPr>
          </p:pic>
        </p:grpSp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id="{085F6314-472A-5792-4E4C-3E877F08AB6B}"/>
              </a:ext>
            </a:extLst>
          </p:cNvPr>
          <p:cNvSpPr/>
          <p:nvPr/>
        </p:nvSpPr>
        <p:spPr>
          <a:xfrm>
            <a:off x="117987" y="97280"/>
            <a:ext cx="11956026" cy="461665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2400" b="1" u="sng">
                <a:solidFill>
                  <a:schemeClr val="bg1"/>
                </a:solidFill>
              </a:rPr>
              <a:t>Caratterizzazione pedologica e laboratorio di cartografia del suolo</a:t>
            </a:r>
            <a:endParaRPr lang="it-IT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CC39FD4-09DD-313D-2D40-1A9B8BB448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616" y="4941340"/>
            <a:ext cx="1640083" cy="18255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B9372A-E612-3DBE-DFF1-88D3BE96F7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36" y="1412460"/>
            <a:ext cx="4614081" cy="2399099"/>
          </a:xfrm>
          <a:prstGeom prst="rect">
            <a:avLst/>
          </a:prstGeom>
        </p:spPr>
      </p:pic>
      <p:pic>
        <p:nvPicPr>
          <p:cNvPr id="5" name="Immagine 4" descr="Immagine che contiene testo, mappa, atlante&#10;&#10;Descrizione generata automaticamente">
            <a:extLst>
              <a:ext uri="{FF2B5EF4-FFF2-40B4-BE49-F238E27FC236}">
                <a16:creationId xmlns:a16="http://schemas.microsoft.com/office/drawing/2014/main" id="{A61DD236-9D78-04A9-3442-6665DD1967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8532" y="4252817"/>
            <a:ext cx="5857998" cy="24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9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27C90101-E3DC-50C2-9DE2-60C4E18BD8DA}"/>
              </a:ext>
            </a:extLst>
          </p:cNvPr>
          <p:cNvSpPr txBox="1">
            <a:spLocks/>
          </p:cNvSpPr>
          <p:nvPr/>
        </p:nvSpPr>
        <p:spPr>
          <a:xfrm>
            <a:off x="103150" y="644744"/>
            <a:ext cx="5867293" cy="5361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>
                <a:latin typeface="Calibri"/>
                <a:cs typeface="Calibri"/>
              </a:rPr>
              <a:t>SVILIPPO E RICERCA SUI BIOINDICATORI DEL SUOLO </a:t>
            </a:r>
            <a:endParaRPr lang="it-IT" sz="1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>
                <a:latin typeface="Calibri"/>
                <a:cs typeface="Calibri"/>
              </a:rPr>
              <a:t>Analisi della comunità dei </a:t>
            </a:r>
            <a:r>
              <a:rPr lang="it-IT" sz="1600" err="1">
                <a:latin typeface="Calibri"/>
                <a:cs typeface="Calibri"/>
              </a:rPr>
              <a:t>microatropodi</a:t>
            </a:r>
            <a:r>
              <a:rPr lang="it-IT" sz="1600">
                <a:latin typeface="Calibri"/>
                <a:cs typeface="Calibri"/>
              </a:rPr>
              <a:t> del suolo, </a:t>
            </a:r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>
                <a:latin typeface="Calibri"/>
                <a:cs typeface="Calibri"/>
              </a:rPr>
              <a:t>Analisi dei gradi di adattamento ed applicazione degli indici di biodiversità’ (</a:t>
            </a:r>
            <a:r>
              <a:rPr lang="it-IT" sz="1600" err="1">
                <a:latin typeface="Calibri"/>
                <a:cs typeface="Calibri"/>
              </a:rPr>
              <a:t>e.g</a:t>
            </a:r>
            <a:r>
              <a:rPr lang="it-IT" sz="1600">
                <a:latin typeface="Calibri"/>
                <a:cs typeface="Calibri"/>
              </a:rPr>
              <a:t> QBS-</a:t>
            </a:r>
            <a:r>
              <a:rPr lang="it-IT" sz="1600" err="1">
                <a:latin typeface="Calibri"/>
                <a:cs typeface="Calibri"/>
              </a:rPr>
              <a:t>ar</a:t>
            </a:r>
            <a:r>
              <a:rPr lang="it-IT" sz="1600">
                <a:latin typeface="Calibri"/>
                <a:cs typeface="Calibri"/>
              </a:rPr>
              <a:t>); </a:t>
            </a:r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>
                <a:latin typeface="Calibri"/>
                <a:cs typeface="Calibri"/>
              </a:rPr>
              <a:t>Relazioni trofiche preda e </a:t>
            </a:r>
            <a:r>
              <a:rPr lang="it-IT" sz="1600" err="1">
                <a:latin typeface="Calibri"/>
                <a:cs typeface="Calibri"/>
              </a:rPr>
              <a:t>pradatori</a:t>
            </a:r>
            <a:r>
              <a:rPr lang="it-IT" sz="1600">
                <a:latin typeface="Calibri"/>
                <a:cs typeface="Calibri"/>
              </a:rPr>
              <a:t> nel suolo (es. Collemboli e funghi</a:t>
            </a:r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171A55E-9C8B-2548-974E-903A83E0D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23" y="2704167"/>
            <a:ext cx="2808589" cy="1678522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126EC8B0-4A96-D64E-A24A-9D8EF493B25F}"/>
              </a:ext>
            </a:extLst>
          </p:cNvPr>
          <p:cNvGrpSpPr/>
          <p:nvPr/>
        </p:nvGrpSpPr>
        <p:grpSpPr>
          <a:xfrm>
            <a:off x="3060512" y="2660298"/>
            <a:ext cx="2878368" cy="3196218"/>
            <a:chOff x="4690240" y="2341489"/>
            <a:chExt cx="2166231" cy="2463618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26096694-B5F3-D048-B6A6-0FB590498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0240" y="2375303"/>
              <a:ext cx="2166231" cy="2429804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4A4BF2B-ED70-7344-90D9-53158D97F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634"/>
            <a:stretch/>
          </p:blipFill>
          <p:spPr>
            <a:xfrm rot="10800000">
              <a:off x="5616008" y="2341489"/>
              <a:ext cx="1240463" cy="654487"/>
            </a:xfrm>
            <a:prstGeom prst="rect">
              <a:avLst/>
            </a:prstGeom>
          </p:spPr>
        </p:pic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3B7BFD8-19B2-4045-B65A-BD822572AD9F}"/>
              </a:ext>
            </a:extLst>
          </p:cNvPr>
          <p:cNvSpPr txBox="1"/>
          <p:nvPr/>
        </p:nvSpPr>
        <p:spPr>
          <a:xfrm>
            <a:off x="251923" y="4779298"/>
            <a:ext cx="2833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Strumentazione: 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Estrattori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Berlese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2 Stereomicroscopi (80x)- 1  con telecamera integrata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D6EBC52-99B3-6664-51A9-145C8FCDDE6E}"/>
              </a:ext>
            </a:extLst>
          </p:cNvPr>
          <p:cNvSpPr/>
          <p:nvPr/>
        </p:nvSpPr>
        <p:spPr>
          <a:xfrm>
            <a:off x="103150" y="83277"/>
            <a:ext cx="11955724" cy="461665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it-IT" sz="2400" b="1" u="sng" dirty="0">
                <a:solidFill>
                  <a:schemeClr val="bg1"/>
                </a:solidFill>
                <a:cs typeface="Consolas"/>
              </a:rPr>
              <a:t>Laboratorio di Qualità Biologica del </a:t>
            </a:r>
            <a:r>
              <a:rPr lang="it-IT" sz="2400" b="1" u="sng" dirty="0">
                <a:solidFill>
                  <a:schemeClr val="bg1"/>
                </a:solidFill>
              </a:rPr>
              <a:t>Suolo (Rif. A. Maienza)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B16E1C35-AFF2-58B7-D0D0-A0F0A9AC85B5}"/>
              </a:ext>
            </a:extLst>
          </p:cNvPr>
          <p:cNvSpPr txBox="1">
            <a:spLocks/>
          </p:cNvSpPr>
          <p:nvPr/>
        </p:nvSpPr>
        <p:spPr>
          <a:xfrm>
            <a:off x="6191581" y="644743"/>
            <a:ext cx="5867293" cy="5361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>
                <a:latin typeface="Calibri" panose="020F0502020204030204" pitchFamily="34" charset="0"/>
                <a:cs typeface="Calibri" panose="020F0502020204030204" pitchFamily="34" charset="0"/>
              </a:rPr>
              <a:t>ECOLOGIA FUNZIONALE DEL SUOLO</a:t>
            </a:r>
          </a:p>
          <a:p>
            <a:pPr algn="just"/>
            <a:r>
              <a:rPr lang="it-IT" sz="1600">
                <a:latin typeface="Calibri" panose="020F0502020204030204" pitchFamily="34" charset="0"/>
                <a:cs typeface="Calibri" panose="020F0502020204030204" pitchFamily="34" charset="0"/>
              </a:rPr>
              <a:t>Risposta dell’attività metabolica e funzionale della comunità microbica del suolo e rizosfera. </a:t>
            </a:r>
          </a:p>
          <a:p>
            <a:pPr algn="just"/>
            <a:r>
              <a:rPr lang="it-IT" sz="1600">
                <a:latin typeface="Calibri" panose="020F0502020204030204" pitchFamily="34" charset="0"/>
                <a:cs typeface="Calibri" panose="020F0502020204030204" pitchFamily="34" charset="0"/>
              </a:rPr>
              <a:t>Analisi dei cambiamenti spaziali e temporali della comunità  in relazione ai cambiamenti ambientali. </a:t>
            </a:r>
          </a:p>
          <a:p>
            <a:pPr algn="just"/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it-IT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DE9B8B-5698-4246-B7B4-A454F8D7A3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5654" y="2648004"/>
            <a:ext cx="3206883" cy="242369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A63F257-7EC6-6A48-91F9-ED47E5C1CC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6359" y="2655748"/>
            <a:ext cx="1813487" cy="2421717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18244A5-F5E8-3049-88C3-4E7595C45534}"/>
              </a:ext>
            </a:extLst>
          </p:cNvPr>
          <p:cNvSpPr txBox="1"/>
          <p:nvPr/>
        </p:nvSpPr>
        <p:spPr>
          <a:xfrm>
            <a:off x="6261870" y="5160361"/>
            <a:ext cx="59301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Strumentazione: 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Community-Level </a:t>
            </a: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Physiological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Profiling (CLPP) (BIOLOG); Respirazione del Suolo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3593A84-7533-8A40-5995-94DA7AAAD024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4" name="Google Shape;98;p2">
              <a:extLst>
                <a:ext uri="{FF2B5EF4-FFF2-40B4-BE49-F238E27FC236}">
                  <a16:creationId xmlns:a16="http://schemas.microsoft.com/office/drawing/2014/main" id="{1421FD8A-75C1-BBD7-F625-895B4DF32B20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 E SESTO FIORENTINO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" name="Google Shape;99;p2">
              <a:extLst>
                <a:ext uri="{FF2B5EF4-FFF2-40B4-BE49-F238E27FC236}">
                  <a16:creationId xmlns:a16="http://schemas.microsoft.com/office/drawing/2014/main" id="{1EEDC915-9D10-4D95-1094-9E612EB3F8D3}"/>
                </a:ext>
              </a:extLst>
            </p:cNvPr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60623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egnaposto contenuto 2">
            <a:extLst>
              <a:ext uri="{FF2B5EF4-FFF2-40B4-BE49-F238E27FC236}">
                <a16:creationId xmlns:a16="http://schemas.microsoft.com/office/drawing/2014/main" id="{04638A22-D9B5-48A4-DF32-DA6EEA06AC57}"/>
              </a:ext>
            </a:extLst>
          </p:cNvPr>
          <p:cNvSpPr txBox="1">
            <a:spLocks/>
          </p:cNvSpPr>
          <p:nvPr/>
        </p:nvSpPr>
        <p:spPr>
          <a:xfrm>
            <a:off x="5126397" y="629850"/>
            <a:ext cx="6891594" cy="2542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800">
              <a:cs typeface="Consolas"/>
            </a:endParaRP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C8766CD4-4214-5F94-3758-5EE0DEA5B3C9}"/>
              </a:ext>
            </a:extLst>
          </p:cNvPr>
          <p:cNvSpPr txBox="1">
            <a:spLocks/>
          </p:cNvSpPr>
          <p:nvPr/>
        </p:nvSpPr>
        <p:spPr>
          <a:xfrm>
            <a:off x="167149" y="3249841"/>
            <a:ext cx="4849520" cy="2748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800">
              <a:solidFill>
                <a:srgbClr val="FFFFFF"/>
              </a:solidFill>
              <a:cs typeface="Consolas"/>
            </a:endParaRP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ACF7C3C8-2579-254C-4223-7450389A4B78}"/>
              </a:ext>
            </a:extLst>
          </p:cNvPr>
          <p:cNvSpPr txBox="1">
            <a:spLocks/>
          </p:cNvSpPr>
          <p:nvPr/>
        </p:nvSpPr>
        <p:spPr>
          <a:xfrm>
            <a:off x="152681" y="619407"/>
            <a:ext cx="4860224" cy="2542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800">
              <a:cs typeface="Consolas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8D632D90-7A94-BFB8-60F0-F0351198914C}"/>
              </a:ext>
            </a:extLst>
          </p:cNvPr>
          <p:cNvGrpSpPr/>
          <p:nvPr/>
        </p:nvGrpSpPr>
        <p:grpSpPr>
          <a:xfrm>
            <a:off x="5188884" y="681567"/>
            <a:ext cx="6684780" cy="2412346"/>
            <a:chOff x="5169279" y="295531"/>
            <a:chExt cx="6736715" cy="2412346"/>
          </a:xfrm>
          <a:noFill/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C0A8644C-8A54-2988-EDA6-4A2A58E84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69"/>
            <a:stretch/>
          </p:blipFill>
          <p:spPr>
            <a:xfrm>
              <a:off x="9848983" y="1042669"/>
              <a:ext cx="2028386" cy="1665207"/>
            </a:xfrm>
            <a:prstGeom prst="rect">
              <a:avLst/>
            </a:prstGeom>
            <a:grpFill/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C804177-913D-C148-DF09-9392C8FC2DD6}"/>
                </a:ext>
              </a:extLst>
            </p:cNvPr>
            <p:cNvSpPr txBox="1"/>
            <p:nvPr/>
          </p:nvSpPr>
          <p:spPr>
            <a:xfrm>
              <a:off x="5169279" y="295531"/>
              <a:ext cx="6736715" cy="646331"/>
            </a:xfrm>
            <a:prstGeom prst="rect">
              <a:avLst/>
            </a:prstGeom>
            <a:grp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it-IT" b="1" dirty="0">
                  <a:latin typeface="Calibri"/>
                  <a:ea typeface="Calibri"/>
                  <a:cs typeface="Calibri"/>
                </a:rPr>
                <a:t>Ammendanti organici </a:t>
              </a:r>
              <a:r>
                <a:rPr lang="it-IT" dirty="0">
                  <a:latin typeface="Calibri"/>
                  <a:ea typeface="Calibri"/>
                  <a:cs typeface="Calibri"/>
                </a:rPr>
                <a:t>sulle proprietà idrologiche e chimiche del substrato e sulla pianta (</a:t>
              </a:r>
              <a:r>
                <a:rPr lang="it-IT" dirty="0" err="1">
                  <a:latin typeface="Calibri"/>
                  <a:ea typeface="Calibri"/>
                  <a:cs typeface="Calibri"/>
                </a:rPr>
                <a:t>prog</a:t>
              </a:r>
              <a:r>
                <a:rPr lang="it-IT" dirty="0">
                  <a:latin typeface="Calibri"/>
                  <a:ea typeface="Calibri"/>
                  <a:cs typeface="Calibri"/>
                </a:rPr>
                <a:t>. AGRITECH, MARLAINE)</a:t>
              </a:r>
            </a:p>
          </p:txBody>
        </p: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905B305D-F944-D1EA-28F4-565A2F45CACF}"/>
                </a:ext>
              </a:extLst>
            </p:cNvPr>
            <p:cNvGrpSpPr/>
            <p:nvPr/>
          </p:nvGrpSpPr>
          <p:grpSpPr>
            <a:xfrm>
              <a:off x="8022578" y="1021013"/>
              <a:ext cx="1712031" cy="1686864"/>
              <a:chOff x="8022578" y="683911"/>
              <a:chExt cx="1712031" cy="1686864"/>
            </a:xfrm>
            <a:grpFill/>
          </p:grpSpPr>
          <p:pic>
            <p:nvPicPr>
              <p:cNvPr id="18" name="Immagine 17" descr="Immagine che contiene pianta da appartamento, vaso da fiori, muro, pianta&#10;&#10;Descrizione generata automaticamente">
                <a:extLst>
                  <a:ext uri="{FF2B5EF4-FFF2-40B4-BE49-F238E27FC236}">
                    <a16:creationId xmlns:a16="http://schemas.microsoft.com/office/drawing/2014/main" id="{9AECAB9E-D7C2-AF04-6300-A8A8A6866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56845" y="683911"/>
                <a:ext cx="1677764" cy="1686864"/>
              </a:xfrm>
              <a:prstGeom prst="rect">
                <a:avLst/>
              </a:prstGeom>
              <a:grpFill/>
            </p:spPr>
          </p:pic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8F45A4E8-C2B2-7075-C60F-746CCC245122}"/>
                  </a:ext>
                </a:extLst>
              </p:cNvPr>
              <p:cNvSpPr txBox="1"/>
              <p:nvPr/>
            </p:nvSpPr>
            <p:spPr>
              <a:xfrm>
                <a:off x="8022578" y="820701"/>
                <a:ext cx="1677763" cy="2616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Scarti lavaggio lana</a:t>
                </a:r>
              </a:p>
            </p:txBody>
          </p:sp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DF848934-0AEA-56B5-F0D1-E8783BA06996}"/>
                </a:ext>
              </a:extLst>
            </p:cNvPr>
            <p:cNvGrpSpPr/>
            <p:nvPr/>
          </p:nvGrpSpPr>
          <p:grpSpPr>
            <a:xfrm>
              <a:off x="5169279" y="1013986"/>
              <a:ext cx="2773193" cy="1686863"/>
              <a:chOff x="5169279" y="676884"/>
              <a:chExt cx="2773193" cy="1686863"/>
            </a:xfrm>
            <a:grpFill/>
          </p:grpSpPr>
          <p:pic>
            <p:nvPicPr>
              <p:cNvPr id="22" name="Immagine 21" descr="Immagine che contiene testo, cibo, interno, vassoio&#10;&#10;Descrizione generata automaticamente">
                <a:extLst>
                  <a:ext uri="{FF2B5EF4-FFF2-40B4-BE49-F238E27FC236}">
                    <a16:creationId xmlns:a16="http://schemas.microsoft.com/office/drawing/2014/main" id="{2EFA9987-3CF9-3E07-BAC8-639F5AA1A3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5186412" y="676884"/>
                <a:ext cx="2756060" cy="1686863"/>
              </a:xfrm>
              <a:prstGeom prst="rect">
                <a:avLst/>
              </a:prstGeom>
              <a:grpFill/>
            </p:spPr>
          </p:pic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D3D539C4-F063-CED1-5A94-4F75ED987A8A}"/>
                  </a:ext>
                </a:extLst>
              </p:cNvPr>
              <p:cNvSpPr txBox="1"/>
              <p:nvPr/>
            </p:nvSpPr>
            <p:spPr>
              <a:xfrm>
                <a:off x="5169279" y="841366"/>
                <a:ext cx="2756060" cy="2616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Pellet con lana e segatura</a:t>
                </a:r>
              </a:p>
            </p:txBody>
          </p:sp>
        </p:grp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80DD023D-DB3D-02B0-DAB9-A36270C869EF}"/>
              </a:ext>
            </a:extLst>
          </p:cNvPr>
          <p:cNvGrpSpPr/>
          <p:nvPr/>
        </p:nvGrpSpPr>
        <p:grpSpPr>
          <a:xfrm>
            <a:off x="198986" y="619407"/>
            <a:ext cx="4783084" cy="2435663"/>
            <a:chOff x="193204" y="555485"/>
            <a:chExt cx="4783084" cy="2435663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9EA6B585-45A5-F2B5-FBE3-071326887987}"/>
                </a:ext>
              </a:extLst>
            </p:cNvPr>
            <p:cNvSpPr/>
            <p:nvPr/>
          </p:nvSpPr>
          <p:spPr>
            <a:xfrm>
              <a:off x="193204" y="555485"/>
              <a:ext cx="4783084" cy="646331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it-IT" b="1" dirty="0">
                  <a:latin typeface="Calibri"/>
                  <a:ea typeface="Calibri"/>
                  <a:cs typeface="Calibri"/>
                </a:rPr>
                <a:t>Condizioni ambientali nei sistemi agroforestali e </a:t>
              </a:r>
              <a:r>
                <a:rPr lang="it-IT" dirty="0" err="1">
                  <a:latin typeface="Calibri"/>
                  <a:ea typeface="Calibri"/>
                  <a:cs typeface="Calibri"/>
                </a:rPr>
                <a:t>ecofisiologia</a:t>
              </a:r>
              <a:r>
                <a:rPr lang="it-IT" dirty="0">
                  <a:latin typeface="Calibri"/>
                  <a:ea typeface="Calibri"/>
                  <a:cs typeface="Calibri"/>
                </a:rPr>
                <a:t> della coltura (</a:t>
              </a:r>
              <a:r>
                <a:rPr lang="it-IT" dirty="0" err="1">
                  <a:latin typeface="Calibri"/>
                  <a:ea typeface="Calibri"/>
                  <a:cs typeface="Calibri"/>
                </a:rPr>
                <a:t>prog</a:t>
              </a:r>
              <a:r>
                <a:rPr lang="it-IT" dirty="0">
                  <a:latin typeface="Calibri"/>
                  <a:ea typeface="Calibri"/>
                  <a:cs typeface="Calibri"/>
                </a:rPr>
                <a:t>. GO-Newton)</a:t>
              </a:r>
              <a:endParaRPr lang="it-IT" sz="1400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B4490B76-3158-E9AB-0BCC-2679D3D6A9F0}"/>
                </a:ext>
              </a:extLst>
            </p:cNvPr>
            <p:cNvGrpSpPr/>
            <p:nvPr/>
          </p:nvGrpSpPr>
          <p:grpSpPr>
            <a:xfrm>
              <a:off x="275814" y="1221724"/>
              <a:ext cx="2202236" cy="1769424"/>
              <a:chOff x="325450" y="2548160"/>
              <a:chExt cx="2202236" cy="1769424"/>
            </a:xfrm>
          </p:grpSpPr>
          <p:grpSp>
            <p:nvGrpSpPr>
              <p:cNvPr id="5" name="Gruppo 4">
                <a:extLst>
                  <a:ext uri="{FF2B5EF4-FFF2-40B4-BE49-F238E27FC236}">
                    <a16:creationId xmlns:a16="http://schemas.microsoft.com/office/drawing/2014/main" id="{A6C5B07B-FDE5-EE8D-F9EF-B599F1332D8D}"/>
                  </a:ext>
                </a:extLst>
              </p:cNvPr>
              <p:cNvGrpSpPr/>
              <p:nvPr/>
            </p:nvGrpSpPr>
            <p:grpSpPr>
              <a:xfrm>
                <a:off x="325450" y="2548160"/>
                <a:ext cx="2202236" cy="1769424"/>
                <a:chOff x="5165513" y="2303707"/>
                <a:chExt cx="2202236" cy="1769424"/>
              </a:xfrm>
            </p:grpSpPr>
            <p:pic>
              <p:nvPicPr>
                <p:cNvPr id="8" name="Immagine 7" descr="Immagine che contiene aria aperta, cielo, pianta, albero&#10;&#10;Descrizione generata automaticamente">
                  <a:extLst>
                    <a:ext uri="{FF2B5EF4-FFF2-40B4-BE49-F238E27FC236}">
                      <a16:creationId xmlns:a16="http://schemas.microsoft.com/office/drawing/2014/main" id="{FB26CB27-0925-6E5A-62A8-67FAA4F9F1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65513" y="2417014"/>
                  <a:ext cx="2202236" cy="1656117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95F6658C-A265-FDCE-3E5A-82C19C6294DB}"/>
                    </a:ext>
                  </a:extLst>
                </p:cNvPr>
                <p:cNvSpPr txBox="1"/>
                <p:nvPr/>
              </p:nvSpPr>
              <p:spPr>
                <a:xfrm>
                  <a:off x="5484619" y="2303707"/>
                  <a:ext cx="18473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endParaRPr lang="it-IT"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29339100-D932-7B94-224A-B920DF059739}"/>
                  </a:ext>
                </a:extLst>
              </p:cNvPr>
              <p:cNvSpPr txBox="1"/>
              <p:nvPr/>
            </p:nvSpPr>
            <p:spPr>
              <a:xfrm>
                <a:off x="337404" y="2712918"/>
                <a:ext cx="2175501" cy="261610"/>
              </a:xfrm>
              <a:prstGeom prst="rect">
                <a:avLst/>
              </a:prstGeom>
              <a:solidFill>
                <a:srgbClr val="33363C">
                  <a:alpha val="23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Agroforestazione</a:t>
                </a:r>
              </a:p>
            </p:txBody>
          </p:sp>
        </p:grpSp>
        <p:pic>
          <p:nvPicPr>
            <p:cNvPr id="26" name="image19.png">
              <a:extLst>
                <a:ext uri="{FF2B5EF4-FFF2-40B4-BE49-F238E27FC236}">
                  <a16:creationId xmlns:a16="http://schemas.microsoft.com/office/drawing/2014/main" id="{DF9B678C-8229-DAD8-3CDF-D79E7E3735EA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63185" y="1328891"/>
              <a:ext cx="1909603" cy="165611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3DF08A27-DB3D-5ED8-C358-934336905BA3}"/>
              </a:ext>
            </a:extLst>
          </p:cNvPr>
          <p:cNvGrpSpPr/>
          <p:nvPr/>
        </p:nvGrpSpPr>
        <p:grpSpPr>
          <a:xfrm>
            <a:off x="281975" y="3873093"/>
            <a:ext cx="2654712" cy="2024290"/>
            <a:chOff x="4882073" y="5145183"/>
            <a:chExt cx="2741484" cy="2112602"/>
          </a:xfrm>
        </p:grpSpPr>
        <p:pic>
          <p:nvPicPr>
            <p:cNvPr id="13" name="Immagine 12" descr="Immagine che contiene testo, funerale, tomba, blu&#10;&#10;Descrizione generata automaticamente">
              <a:extLst>
                <a:ext uri="{FF2B5EF4-FFF2-40B4-BE49-F238E27FC236}">
                  <a16:creationId xmlns:a16="http://schemas.microsoft.com/office/drawing/2014/main" id="{9C1050A7-9D6D-D194-52D4-04F10E9CD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6784" y="5145183"/>
              <a:ext cx="2736773" cy="2112602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3683C63-5C46-1CAF-5A1F-482B64E17AEF}"/>
                </a:ext>
              </a:extLst>
            </p:cNvPr>
            <p:cNvSpPr txBox="1"/>
            <p:nvPr/>
          </p:nvSpPr>
          <p:spPr>
            <a:xfrm>
              <a:off x="4882073" y="5166697"/>
              <a:ext cx="2693418" cy="263298"/>
            </a:xfrm>
            <a:prstGeom prst="rect">
              <a:avLst/>
            </a:prstGeom>
            <a:solidFill>
              <a:srgbClr val="33363C">
                <a:alpha val="23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100" b="1">
                  <a:solidFill>
                    <a:schemeClr val="bg1"/>
                  </a:solidFill>
                </a:defRPr>
              </a:lvl1pPr>
            </a:lstStyle>
            <a:p>
              <a:r>
                <a:rPr lang="it-IT"/>
                <a:t>Tessuti biostimolanti  e polifenoli</a:t>
              </a:r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31BBC71-92C2-F575-721C-7FB9CB2BF908}"/>
              </a:ext>
            </a:extLst>
          </p:cNvPr>
          <p:cNvSpPr txBox="1"/>
          <p:nvPr/>
        </p:nvSpPr>
        <p:spPr>
          <a:xfrm>
            <a:off x="160287" y="3209923"/>
            <a:ext cx="486022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b="1" dirty="0">
                <a:latin typeface="Calibri"/>
                <a:ea typeface="Calibri"/>
                <a:cs typeface="Calibri"/>
              </a:rPr>
              <a:t>Tessuti da scarti agricoli prodotti  con nanotecnologie </a:t>
            </a:r>
            <a:r>
              <a:rPr lang="it-IT" dirty="0">
                <a:latin typeface="Calibri"/>
                <a:ea typeface="Calibri"/>
                <a:cs typeface="Calibri"/>
              </a:rPr>
              <a:t>(</a:t>
            </a:r>
            <a:r>
              <a:rPr lang="it-IT" dirty="0" err="1">
                <a:latin typeface="Calibri"/>
                <a:ea typeface="Calibri"/>
                <a:cs typeface="Calibri"/>
              </a:rPr>
              <a:t>prog</a:t>
            </a:r>
            <a:r>
              <a:rPr lang="it-IT" dirty="0">
                <a:latin typeface="Calibri"/>
                <a:ea typeface="Calibri"/>
                <a:cs typeface="Calibri"/>
              </a:rPr>
              <a:t>. TERRE)</a:t>
            </a: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C1BFE16E-2A46-FA57-053B-F00A9484F287}"/>
              </a:ext>
            </a:extLst>
          </p:cNvPr>
          <p:cNvGrpSpPr/>
          <p:nvPr/>
        </p:nvGrpSpPr>
        <p:grpSpPr>
          <a:xfrm>
            <a:off x="5133257" y="3271214"/>
            <a:ext cx="6891594" cy="2748744"/>
            <a:chOff x="5010322" y="3477353"/>
            <a:chExt cx="6891594" cy="2679492"/>
          </a:xfrm>
          <a:noFill/>
        </p:grpSpPr>
        <p:sp>
          <p:nvSpPr>
            <p:cNvPr id="44" name="Segnaposto contenuto 2">
              <a:extLst>
                <a:ext uri="{FF2B5EF4-FFF2-40B4-BE49-F238E27FC236}">
                  <a16:creationId xmlns:a16="http://schemas.microsoft.com/office/drawing/2014/main" id="{37414FB7-B20B-D4B0-138F-B39EA96ECE20}"/>
                </a:ext>
              </a:extLst>
            </p:cNvPr>
            <p:cNvSpPr txBox="1">
              <a:spLocks/>
            </p:cNvSpPr>
            <p:nvPr/>
          </p:nvSpPr>
          <p:spPr>
            <a:xfrm>
              <a:off x="5010322" y="3477353"/>
              <a:ext cx="6891594" cy="267949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it-IT" sz="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7907C7E1-78B7-6A4E-7DAC-967E2D72B504}"/>
                </a:ext>
              </a:extLst>
            </p:cNvPr>
            <p:cNvSpPr txBox="1"/>
            <p:nvPr/>
          </p:nvSpPr>
          <p:spPr>
            <a:xfrm>
              <a:off x="5054209" y="3543059"/>
              <a:ext cx="6702697" cy="36002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Effetto di </a:t>
              </a:r>
              <a:r>
                <a:rPr lang="it-IT" b="1" dirty="0">
                  <a:latin typeface="Calibri" panose="020F0502020204030204" pitchFamily="34" charset="0"/>
                  <a:cs typeface="Calibri" panose="020F0502020204030204" pitchFamily="34" charset="0"/>
                </a:rPr>
                <a:t>regimi idrici controllati 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in produzioni agricole (</a:t>
              </a:r>
              <a:r>
                <a:rPr lang="it-IT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prog</a:t>
              </a:r>
              <a:r>
                <a:rPr lang="it-IT" dirty="0">
                  <a:latin typeface="Calibri" panose="020F0502020204030204" pitchFamily="34" charset="0"/>
                  <a:cs typeface="Calibri" panose="020F0502020204030204" pitchFamily="34" charset="0"/>
                </a:rPr>
                <a:t>. DATI)</a:t>
              </a:r>
            </a:p>
          </p:txBody>
        </p:sp>
        <p:pic>
          <p:nvPicPr>
            <p:cNvPr id="43" name="Immagine 42" descr="Immagine che contiene aria aperta, cielo, agricoltura, Coltivazione redditizia&#10;&#10;Descrizione generata automaticamente">
              <a:extLst>
                <a:ext uri="{FF2B5EF4-FFF2-40B4-BE49-F238E27FC236}">
                  <a16:creationId xmlns:a16="http://schemas.microsoft.com/office/drawing/2014/main" id="{729F4FF6-F328-CBFC-0F96-225904128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3833" y="4004843"/>
              <a:ext cx="2944692" cy="2061171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13B1E577-AEBE-EA64-A9B7-DC7090C8D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71271" y="4026690"/>
              <a:ext cx="2986823" cy="2061171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9F0E6EDD-07D1-5FB6-B3A5-689CFA25F048}"/>
                </a:ext>
              </a:extLst>
            </p:cNvPr>
            <p:cNvSpPr txBox="1"/>
            <p:nvPr/>
          </p:nvSpPr>
          <p:spPr>
            <a:xfrm>
              <a:off x="5313834" y="5689712"/>
              <a:ext cx="2940850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Agricoltura di precisione</a:t>
              </a:r>
            </a:p>
          </p:txBody>
        </p:sp>
      </p:grpSp>
      <p:sp>
        <p:nvSpPr>
          <p:cNvPr id="47" name="Rettangolo 46">
            <a:extLst>
              <a:ext uri="{FF2B5EF4-FFF2-40B4-BE49-F238E27FC236}">
                <a16:creationId xmlns:a16="http://schemas.microsoft.com/office/drawing/2014/main" id="{88197359-0643-C74B-43F4-67FE05F81EA8}"/>
              </a:ext>
            </a:extLst>
          </p:cNvPr>
          <p:cNvSpPr/>
          <p:nvPr/>
        </p:nvSpPr>
        <p:spPr>
          <a:xfrm>
            <a:off x="180932" y="114984"/>
            <a:ext cx="11843919" cy="461665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it-IT" sz="24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Relazioni suolo-pianta - Applicazioni di </a:t>
            </a:r>
            <a:r>
              <a:rPr lang="it-IT" sz="2400" b="1" u="sng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ecofisiologia</a:t>
            </a:r>
            <a:r>
              <a:rPr lang="it-IT" sz="24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vegetale</a:t>
            </a:r>
            <a:endParaRPr lang="it-IT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Immagine 48" descr="Immagine che contiene interno, muro, pianta, fiore&#10;&#10;Descrizione generata automaticamente">
            <a:extLst>
              <a:ext uri="{FF2B5EF4-FFF2-40B4-BE49-F238E27FC236}">
                <a16:creationId xmlns:a16="http://schemas.microsoft.com/office/drawing/2014/main" id="{1CBBBB50-47B7-EBAB-B998-69411F6D4D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335" y="3971415"/>
            <a:ext cx="1884686" cy="1958584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E04178B2-B506-0AE5-6D87-DC37F0178AC5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4" name="Google Shape;98;p2">
              <a:extLst>
                <a:ext uri="{FF2B5EF4-FFF2-40B4-BE49-F238E27FC236}">
                  <a16:creationId xmlns:a16="http://schemas.microsoft.com/office/drawing/2014/main" id="{39A608E9-6063-F3A7-93CC-D907893F1D44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 E SESTO FIORENTINO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9;p2">
              <a:extLst>
                <a:ext uri="{FF2B5EF4-FFF2-40B4-BE49-F238E27FC236}">
                  <a16:creationId xmlns:a16="http://schemas.microsoft.com/office/drawing/2014/main" id="{05CD47E8-FFFF-8219-1454-9CF66A6B6F1A}"/>
                </a:ext>
              </a:extLst>
            </p:cNvPr>
            <p:cNvPicPr preferRelativeResize="0"/>
            <p:nvPr/>
          </p:nvPicPr>
          <p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60388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>
            <a:extLst>
              <a:ext uri="{FF2B5EF4-FFF2-40B4-BE49-F238E27FC236}">
                <a16:creationId xmlns:a16="http://schemas.microsoft.com/office/drawing/2014/main" id="{C2209772-2D51-06B0-2744-7D76A5000C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36"/>
          <a:stretch/>
        </p:blipFill>
        <p:spPr>
          <a:xfrm>
            <a:off x="2908433" y="3951764"/>
            <a:ext cx="2722837" cy="2070778"/>
          </a:xfrm>
          <a:prstGeom prst="rect">
            <a:avLst/>
          </a:prstGeom>
        </p:spPr>
      </p:pic>
      <p:sp>
        <p:nvSpPr>
          <p:cNvPr id="41" name="Segnaposto contenuto 2">
            <a:extLst>
              <a:ext uri="{FF2B5EF4-FFF2-40B4-BE49-F238E27FC236}">
                <a16:creationId xmlns:a16="http://schemas.microsoft.com/office/drawing/2014/main" id="{04638A22-D9B5-48A4-DF32-DA6EEA06AC57}"/>
              </a:ext>
            </a:extLst>
          </p:cNvPr>
          <p:cNvSpPr txBox="1">
            <a:spLocks/>
          </p:cNvSpPr>
          <p:nvPr/>
        </p:nvSpPr>
        <p:spPr>
          <a:xfrm>
            <a:off x="6187439" y="688257"/>
            <a:ext cx="5730227" cy="25520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>
                <a:latin typeface="Calibri"/>
                <a:ea typeface="Calibri"/>
                <a:cs typeface="Calibri"/>
              </a:rPr>
              <a:t>Applicazioni del </a:t>
            </a:r>
            <a:r>
              <a:rPr lang="it-IT" sz="1800" b="1" dirty="0" err="1">
                <a:latin typeface="Calibri"/>
                <a:ea typeface="Calibri"/>
                <a:cs typeface="Calibri"/>
              </a:rPr>
              <a:t>biochar</a:t>
            </a:r>
            <a:r>
              <a:rPr lang="it-IT" sz="1800" b="1" dirty="0">
                <a:latin typeface="Calibri"/>
                <a:ea typeface="Calibri"/>
                <a:cs typeface="Calibri"/>
              </a:rPr>
              <a:t> </a:t>
            </a:r>
            <a:r>
              <a:rPr lang="it-IT" sz="1800" dirty="0">
                <a:latin typeface="Calibri"/>
                <a:ea typeface="Calibri"/>
                <a:cs typeface="Calibri"/>
              </a:rPr>
              <a:t>in long </a:t>
            </a:r>
            <a:r>
              <a:rPr lang="it-IT" sz="1800" dirty="0" err="1">
                <a:latin typeface="Calibri"/>
                <a:ea typeface="Calibri"/>
                <a:cs typeface="Calibri"/>
              </a:rPr>
              <a:t>term</a:t>
            </a:r>
            <a:r>
              <a:rPr lang="it-IT" sz="1800" dirty="0">
                <a:latin typeface="Calibri"/>
                <a:ea typeface="Calibri"/>
                <a:cs typeface="Calibri"/>
              </a:rPr>
              <a:t> </a:t>
            </a:r>
            <a:r>
              <a:rPr lang="it-IT" sz="1800" dirty="0" err="1">
                <a:latin typeface="Calibri"/>
                <a:ea typeface="Calibri"/>
                <a:cs typeface="Calibri"/>
              </a:rPr>
              <a:t>experiments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C8766CD4-4214-5F94-3758-5EE0DEA5B3C9}"/>
              </a:ext>
            </a:extLst>
          </p:cNvPr>
          <p:cNvSpPr txBox="1">
            <a:spLocks/>
          </p:cNvSpPr>
          <p:nvPr/>
        </p:nvSpPr>
        <p:spPr>
          <a:xfrm>
            <a:off x="180934" y="3319992"/>
            <a:ext cx="5812924" cy="27286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800">
              <a:solidFill>
                <a:srgbClr val="FFFFFF"/>
              </a:solidFill>
              <a:cs typeface="Consolas"/>
            </a:endParaRPr>
          </a:p>
        </p:txBody>
      </p:sp>
      <p:sp>
        <p:nvSpPr>
          <p:cNvPr id="39" name="Segnaposto contenuto 2">
            <a:extLst>
              <a:ext uri="{FF2B5EF4-FFF2-40B4-BE49-F238E27FC236}">
                <a16:creationId xmlns:a16="http://schemas.microsoft.com/office/drawing/2014/main" id="{ACF7C3C8-2579-254C-4223-7450389A4B78}"/>
              </a:ext>
            </a:extLst>
          </p:cNvPr>
          <p:cNvSpPr txBox="1">
            <a:spLocks/>
          </p:cNvSpPr>
          <p:nvPr/>
        </p:nvSpPr>
        <p:spPr>
          <a:xfrm>
            <a:off x="180933" y="688258"/>
            <a:ext cx="5823628" cy="25520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800">
              <a:solidFill>
                <a:srgbClr val="FFFFFF"/>
              </a:solidFill>
              <a:cs typeface="Consola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0933" y="114984"/>
            <a:ext cx="11701220" cy="461665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it-IT" sz="24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Relazioni suolo-pianta - Applicazioni di </a:t>
            </a:r>
            <a:r>
              <a:rPr lang="it-IT" sz="2400" b="1" u="sng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ecofisiologia</a:t>
            </a:r>
            <a:r>
              <a:rPr lang="it-IT" sz="24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vegetale</a:t>
            </a:r>
            <a:endParaRPr lang="it-IT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5F6658C-A265-FDCE-3E5A-82C19C6294DB}"/>
              </a:ext>
            </a:extLst>
          </p:cNvPr>
          <p:cNvSpPr txBox="1"/>
          <p:nvPr/>
        </p:nvSpPr>
        <p:spPr>
          <a:xfrm>
            <a:off x="628954" y="145850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400" b="1">
              <a:solidFill>
                <a:schemeClr val="bg1"/>
              </a:solidFill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31BBC71-92C2-F575-721C-7FB9CB2BF908}"/>
              </a:ext>
            </a:extLst>
          </p:cNvPr>
          <p:cNvSpPr txBox="1"/>
          <p:nvPr/>
        </p:nvSpPr>
        <p:spPr>
          <a:xfrm>
            <a:off x="180933" y="3338662"/>
            <a:ext cx="580222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b="1" dirty="0">
                <a:latin typeface="Calibri"/>
                <a:ea typeface="Calibri"/>
                <a:cs typeface="Calibri"/>
              </a:rPr>
              <a:t>Substrati </a:t>
            </a:r>
            <a:r>
              <a:rPr lang="it-IT" b="1" dirty="0" err="1">
                <a:latin typeface="Calibri"/>
                <a:ea typeface="Calibri"/>
                <a:cs typeface="Calibri"/>
              </a:rPr>
              <a:t>peat</a:t>
            </a:r>
            <a:r>
              <a:rPr lang="it-IT" b="1" dirty="0">
                <a:latin typeface="Calibri"/>
                <a:ea typeface="Calibri"/>
                <a:cs typeface="Calibri"/>
              </a:rPr>
              <a:t>-free</a:t>
            </a:r>
            <a:r>
              <a:rPr lang="it-IT" dirty="0">
                <a:latin typeface="Calibri"/>
                <a:ea typeface="Calibri"/>
                <a:cs typeface="Calibri"/>
              </a:rPr>
              <a:t> nel vivaismo con regimi idrici e fertilizzazioni controllate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E24358E-EF07-50AB-5ECB-FE5EC04D764C}"/>
              </a:ext>
            </a:extLst>
          </p:cNvPr>
          <p:cNvSpPr txBox="1"/>
          <p:nvPr/>
        </p:nvSpPr>
        <p:spPr>
          <a:xfrm>
            <a:off x="196665" y="688936"/>
            <a:ext cx="581292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b="1" dirty="0">
                <a:latin typeface="Calibri"/>
                <a:ea typeface="Calibri"/>
                <a:cs typeface="Calibri"/>
              </a:rPr>
              <a:t>Estratti acquosi da scarti vegetali prodotti da cavitazione idrodinamica</a:t>
            </a:r>
            <a:r>
              <a:rPr lang="it-IT" dirty="0">
                <a:latin typeface="Calibri"/>
                <a:ea typeface="Calibri"/>
                <a:cs typeface="Calibri"/>
              </a:rPr>
              <a:t> (</a:t>
            </a:r>
            <a:r>
              <a:rPr lang="it-IT" dirty="0" err="1">
                <a:latin typeface="Calibri"/>
                <a:ea typeface="Calibri"/>
                <a:cs typeface="Calibri"/>
              </a:rPr>
              <a:t>rif.</a:t>
            </a:r>
            <a:r>
              <a:rPr lang="it-IT" dirty="0">
                <a:latin typeface="Calibri"/>
                <a:ea typeface="Calibri"/>
                <a:cs typeface="Calibri"/>
              </a:rPr>
              <a:t> F. Meneguzzo) come </a:t>
            </a:r>
            <a:r>
              <a:rPr lang="it-IT" dirty="0" err="1">
                <a:latin typeface="Calibri"/>
                <a:ea typeface="Calibri"/>
                <a:cs typeface="Calibri"/>
              </a:rPr>
              <a:t>antigerminanti</a:t>
            </a:r>
            <a:r>
              <a:rPr lang="it-IT" dirty="0">
                <a:latin typeface="Calibri"/>
                <a:ea typeface="Calibri"/>
                <a:cs typeface="Calibri"/>
              </a:rPr>
              <a:t>/stimolanti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Immagine 43" descr="Immagine che contiene interno, bagno, muro, Rubinetterie&#10;&#10;Descrizione generata automaticamente">
            <a:extLst>
              <a:ext uri="{FF2B5EF4-FFF2-40B4-BE49-F238E27FC236}">
                <a16:creationId xmlns:a16="http://schemas.microsoft.com/office/drawing/2014/main" id="{DA194E98-A084-F54A-08A4-DA98780FDD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75799" y="1753470"/>
            <a:ext cx="1843419" cy="1434637"/>
          </a:xfrm>
          <a:prstGeom prst="rect">
            <a:avLst/>
          </a:prstGeom>
        </p:spPr>
      </p:pic>
      <p:pic>
        <p:nvPicPr>
          <p:cNvPr id="43" name="Immagine 42" descr="Immagine che contiene testo, collage, schermata, cibo&#10;&#10;Descrizione generata automaticamente">
            <a:extLst>
              <a:ext uri="{FF2B5EF4-FFF2-40B4-BE49-F238E27FC236}">
                <a16:creationId xmlns:a16="http://schemas.microsoft.com/office/drawing/2014/main" id="{10355068-F6A7-B70F-3D36-7195F6C22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37" y="1411966"/>
            <a:ext cx="3149645" cy="1781370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FE5A9176-DAD5-E5DB-6937-7B614095BE12}"/>
              </a:ext>
            </a:extLst>
          </p:cNvPr>
          <p:cNvSpPr txBox="1"/>
          <p:nvPr/>
        </p:nvSpPr>
        <p:spPr>
          <a:xfrm>
            <a:off x="422703" y="1798629"/>
            <a:ext cx="1896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bg1"/>
                </a:solidFill>
              </a:rPr>
              <a:t>Estratti di abete bianco, tannino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214EC0F4-FA92-7A5B-072A-4673E059C0FF}"/>
              </a:ext>
            </a:extLst>
          </p:cNvPr>
          <p:cNvSpPr txBox="1"/>
          <p:nvPr/>
        </p:nvSpPr>
        <p:spPr>
          <a:xfrm>
            <a:off x="2710642" y="1490412"/>
            <a:ext cx="31496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Estratti di pastazzo</a:t>
            </a: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A9310703-676B-55A9-BA7D-95605F67DAFB}"/>
              </a:ext>
            </a:extLst>
          </p:cNvPr>
          <p:cNvGrpSpPr/>
          <p:nvPr/>
        </p:nvGrpSpPr>
        <p:grpSpPr>
          <a:xfrm>
            <a:off x="1299960" y="3990304"/>
            <a:ext cx="1581688" cy="2032237"/>
            <a:chOff x="542950" y="4291531"/>
            <a:chExt cx="1676759" cy="2222909"/>
          </a:xfrm>
        </p:grpSpPr>
        <p:pic>
          <p:nvPicPr>
            <p:cNvPr id="57" name="Immagine 56" descr="Immagine che contiene aria aperta, terreno, pianta, marciapiede&#10;&#10;Descrizione generata automaticamente">
              <a:extLst>
                <a:ext uri="{FF2B5EF4-FFF2-40B4-BE49-F238E27FC236}">
                  <a16:creationId xmlns:a16="http://schemas.microsoft.com/office/drawing/2014/main" id="{78A11757-1D60-7CA3-07BB-2309CED40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5086" y="4569395"/>
              <a:ext cx="2222909" cy="1667182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03683C63-5C46-1CAF-5A1F-482B64E17AEF}"/>
                </a:ext>
              </a:extLst>
            </p:cNvPr>
            <p:cNvSpPr txBox="1"/>
            <p:nvPr/>
          </p:nvSpPr>
          <p:spPr>
            <a:xfrm>
              <a:off x="553199" y="4450492"/>
              <a:ext cx="16665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100" b="1">
                  <a:solidFill>
                    <a:schemeClr val="bg1"/>
                  </a:solidFill>
                </a:defRPr>
              </a:lvl1pPr>
            </a:lstStyle>
            <a:p>
              <a:r>
                <a:rPr lang="it-IT"/>
                <a:t>Fibra di cocco</a:t>
              </a:r>
            </a:p>
          </p:txBody>
        </p:sp>
      </p:grp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2C7EB52D-341E-8429-A4F6-895706DD89CC}"/>
              </a:ext>
            </a:extLst>
          </p:cNvPr>
          <p:cNvSpPr txBox="1"/>
          <p:nvPr/>
        </p:nvSpPr>
        <p:spPr>
          <a:xfrm>
            <a:off x="2881650" y="3968345"/>
            <a:ext cx="2740584" cy="26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Posidonia e sedimenti</a:t>
            </a:r>
          </a:p>
        </p:txBody>
      </p:sp>
      <p:grpSp>
        <p:nvGrpSpPr>
          <p:cNvPr id="66" name="Gruppo 65">
            <a:extLst>
              <a:ext uri="{FF2B5EF4-FFF2-40B4-BE49-F238E27FC236}">
                <a16:creationId xmlns:a16="http://schemas.microsoft.com/office/drawing/2014/main" id="{027C8614-B7B6-66F9-ED86-D7F731F64ECE}"/>
              </a:ext>
            </a:extLst>
          </p:cNvPr>
          <p:cNvGrpSpPr/>
          <p:nvPr/>
        </p:nvGrpSpPr>
        <p:grpSpPr>
          <a:xfrm>
            <a:off x="6187438" y="3319991"/>
            <a:ext cx="5740931" cy="2728671"/>
            <a:chOff x="6187439" y="3617670"/>
            <a:chExt cx="5740931" cy="2728671"/>
          </a:xfrm>
          <a:noFill/>
        </p:grpSpPr>
        <p:grpSp>
          <p:nvGrpSpPr>
            <p:cNvPr id="65" name="Gruppo 64">
              <a:extLst>
                <a:ext uri="{FF2B5EF4-FFF2-40B4-BE49-F238E27FC236}">
                  <a16:creationId xmlns:a16="http://schemas.microsoft.com/office/drawing/2014/main" id="{29770341-9D80-EEEC-84C9-721833D63415}"/>
                </a:ext>
              </a:extLst>
            </p:cNvPr>
            <p:cNvGrpSpPr/>
            <p:nvPr/>
          </p:nvGrpSpPr>
          <p:grpSpPr>
            <a:xfrm>
              <a:off x="6187439" y="3617670"/>
              <a:ext cx="5730227" cy="2728671"/>
              <a:chOff x="6187439" y="3617670"/>
              <a:chExt cx="5730227" cy="2728671"/>
            </a:xfrm>
            <a:grpFill/>
          </p:grpSpPr>
          <p:sp>
            <p:nvSpPr>
              <p:cNvPr id="51" name="Segnaposto contenuto 2">
                <a:extLst>
                  <a:ext uri="{FF2B5EF4-FFF2-40B4-BE49-F238E27FC236}">
                    <a16:creationId xmlns:a16="http://schemas.microsoft.com/office/drawing/2014/main" id="{B81B2524-9550-B947-96BA-3CA67FBB53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7439" y="3617670"/>
                <a:ext cx="5730227" cy="272867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it-IT" sz="800">
                  <a:solidFill>
                    <a:srgbClr val="FFFFFF"/>
                  </a:solidFill>
                  <a:cs typeface="Consolas"/>
                </a:endParaRPr>
              </a:p>
            </p:txBody>
          </p:sp>
          <p:pic>
            <p:nvPicPr>
              <p:cNvPr id="46" name="Immagine 45" descr="Immagine che contiene verdura, ginseng, testo&#10;&#10;Descrizione generata automaticamente">
                <a:extLst>
                  <a:ext uri="{FF2B5EF4-FFF2-40B4-BE49-F238E27FC236}">
                    <a16:creationId xmlns:a16="http://schemas.microsoft.com/office/drawing/2014/main" id="{B6E500C6-4D98-5D2E-B567-038F684E2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90277" y="4266800"/>
                <a:ext cx="2723243" cy="1997222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4" name="Immagine 63">
                <a:extLst>
                  <a:ext uri="{FF2B5EF4-FFF2-40B4-BE49-F238E27FC236}">
                    <a16:creationId xmlns:a16="http://schemas.microsoft.com/office/drawing/2014/main" id="{432926A5-82BF-9024-69F0-AF763CF0BB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29469" y="4277970"/>
                <a:ext cx="2750104" cy="1997221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5452FF84-85EF-CEF4-F8F5-0AAA2D5EF242}"/>
                </a:ext>
              </a:extLst>
            </p:cNvPr>
            <p:cNvSpPr txBox="1"/>
            <p:nvPr/>
          </p:nvSpPr>
          <p:spPr>
            <a:xfrm>
              <a:off x="6187439" y="3624655"/>
              <a:ext cx="5740931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it-IT" b="1" dirty="0">
                  <a:latin typeface="Calibri"/>
                  <a:ea typeface="Calibri"/>
                  <a:cs typeface="Calibri"/>
                </a:rPr>
                <a:t>Caratterizzazione </a:t>
              </a:r>
              <a:r>
                <a:rPr lang="it-IT" dirty="0">
                  <a:latin typeface="Calibri"/>
                  <a:ea typeface="Calibri"/>
                  <a:cs typeface="Calibri"/>
                </a:rPr>
                <a:t>delle risposte </a:t>
              </a:r>
              <a:r>
                <a:rPr lang="it-IT" dirty="0" err="1">
                  <a:latin typeface="Calibri"/>
                  <a:ea typeface="Calibri"/>
                  <a:cs typeface="Calibri"/>
                </a:rPr>
                <a:t>ecofisiologiche</a:t>
              </a:r>
              <a:r>
                <a:rPr lang="it-IT" dirty="0">
                  <a:latin typeface="Calibri"/>
                  <a:ea typeface="Calibri"/>
                  <a:cs typeface="Calibri"/>
                </a:rPr>
                <a:t> e di produttività di </a:t>
              </a:r>
              <a:r>
                <a:rPr lang="it-IT" b="1" dirty="0">
                  <a:latin typeface="Calibri"/>
                  <a:ea typeface="Calibri"/>
                  <a:cs typeface="Calibri"/>
                </a:rPr>
                <a:t>grani perenni</a:t>
              </a:r>
            </a:p>
          </p:txBody>
        </p:sp>
      </p:grpSp>
      <p:pic>
        <p:nvPicPr>
          <p:cNvPr id="68" name="Immagine 67">
            <a:extLst>
              <a:ext uri="{FF2B5EF4-FFF2-40B4-BE49-F238E27FC236}">
                <a16:creationId xmlns:a16="http://schemas.microsoft.com/office/drawing/2014/main" id="{46CFA0FF-1DDA-106E-33B7-EC8FE27B2E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7651" y="1150856"/>
            <a:ext cx="3179098" cy="1913876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064FF0DE-79A1-D7E0-F226-E2C989659C84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3" name="Google Shape;98;p2">
              <a:extLst>
                <a:ext uri="{FF2B5EF4-FFF2-40B4-BE49-F238E27FC236}">
                  <a16:creationId xmlns:a16="http://schemas.microsoft.com/office/drawing/2014/main" id="{A877A0E8-7992-AD47-53E8-D590505836FF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 E SESTO FIORENTINO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Google Shape;99;p2">
              <a:extLst>
                <a:ext uri="{FF2B5EF4-FFF2-40B4-BE49-F238E27FC236}">
                  <a16:creationId xmlns:a16="http://schemas.microsoft.com/office/drawing/2014/main" id="{3F7463A4-F00C-8433-F2EE-0DB95C68CFE2}"/>
                </a:ext>
              </a:extLst>
            </p:cNvPr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60221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egnaposto contenuto 2">
            <a:extLst>
              <a:ext uri="{FF2B5EF4-FFF2-40B4-BE49-F238E27FC236}">
                <a16:creationId xmlns:a16="http://schemas.microsoft.com/office/drawing/2014/main" id="{04638A22-D9B5-48A4-DF32-DA6EEA06AC57}"/>
              </a:ext>
            </a:extLst>
          </p:cNvPr>
          <p:cNvSpPr txBox="1">
            <a:spLocks/>
          </p:cNvSpPr>
          <p:nvPr/>
        </p:nvSpPr>
        <p:spPr>
          <a:xfrm>
            <a:off x="322952" y="739049"/>
            <a:ext cx="5726952" cy="3973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16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it-IT" sz="18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Pratiche </a:t>
            </a:r>
            <a:r>
              <a:rPr lang="it-IT" sz="1800" b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agroecologiche</a:t>
            </a:r>
            <a:r>
              <a:rPr lang="it-IT" sz="18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, </a:t>
            </a:r>
            <a:r>
              <a:rPr lang="it-IT" sz="18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pascolo rotazionale e </a:t>
            </a:r>
            <a:r>
              <a:rPr lang="it-IT" sz="18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ciclo del carbonio ed emissione di gas serra </a:t>
            </a:r>
            <a:endParaRPr lang="it-IT" sz="18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Raccolta campioni di gas con camere di accumulo e analisi dei principali gas serra CO2-CH4 e NO2 presso CREA-Agricoltura e Ambiente (</a:t>
            </a:r>
            <a:r>
              <a:rPr lang="it-IT" sz="18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prog</a:t>
            </a:r>
            <a:r>
              <a:rPr lang="it-IT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 </a:t>
            </a:r>
            <a:r>
              <a:rPr lang="it-IT" sz="18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Inversion</a:t>
            </a:r>
            <a:r>
              <a:rPr lang="it-IT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it-IT" sz="1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3995" indent="-213995"/>
            <a:endParaRPr lang="it-IT" sz="1100" b="1" dirty="0">
              <a:latin typeface="Aptos" panose="02110004020202020204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0932" y="114984"/>
            <a:ext cx="11863583" cy="461665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it-IT" sz="24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Pratiche </a:t>
            </a:r>
            <a:r>
              <a:rPr lang="it-IT" sz="2400" b="1" u="sng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agroecologiche</a:t>
            </a:r>
            <a:r>
              <a:rPr lang="it-IT" sz="24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400" b="1" u="sng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agroforestazione</a:t>
            </a:r>
            <a:r>
              <a:rPr lang="it-IT" sz="24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qualità del suolo</a:t>
            </a:r>
            <a:endParaRPr lang="it-IT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26C412-9A6E-6E34-AB5E-34F3B5AC8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310" y="2335513"/>
            <a:ext cx="3261193" cy="2222227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511E844D-A652-1E84-2972-D0A2D4F8C0FE}"/>
              </a:ext>
            </a:extLst>
          </p:cNvPr>
          <p:cNvSpPr txBox="1">
            <a:spLocks/>
          </p:cNvSpPr>
          <p:nvPr/>
        </p:nvSpPr>
        <p:spPr>
          <a:xfrm>
            <a:off x="6115109" y="739049"/>
            <a:ext cx="5938108" cy="39732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1800" b="1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it-IT" sz="1800" b="1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it-IT" sz="1800" b="1" dirty="0">
                <a:latin typeface="Calibri"/>
                <a:ea typeface="Calibri"/>
                <a:cs typeface="Calibri"/>
              </a:rPr>
              <a:t>Pascolamento e proprietà chimiche, fisiche e biologiche del suolo </a:t>
            </a:r>
            <a:endParaRPr lang="it-IT" sz="18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it-IT" sz="1800" dirty="0">
                <a:latin typeface="Calibri"/>
                <a:ea typeface="Calibri"/>
                <a:cs typeface="Calibri"/>
              </a:rPr>
              <a:t>Effetto sulla densità apparente, permeabilità idraulica e qualità biologica da parte del carico animale in sistema </a:t>
            </a:r>
            <a:r>
              <a:rPr lang="it-IT" sz="1800" dirty="0" err="1">
                <a:latin typeface="Calibri"/>
                <a:ea typeface="Calibri"/>
                <a:cs typeface="Calibri"/>
              </a:rPr>
              <a:t>silvopastorale</a:t>
            </a:r>
            <a:r>
              <a:rPr lang="it-IT" sz="1800" dirty="0">
                <a:latin typeface="Calibri"/>
                <a:ea typeface="Calibri"/>
                <a:cs typeface="Calibri"/>
              </a:rPr>
              <a:t>. (</a:t>
            </a:r>
            <a:r>
              <a:rPr lang="it-IT" sz="1800" dirty="0" err="1">
                <a:latin typeface="Calibri"/>
                <a:ea typeface="Calibri"/>
                <a:cs typeface="Calibri"/>
              </a:rPr>
              <a:t>prog</a:t>
            </a:r>
            <a:r>
              <a:rPr lang="it-IT" sz="1800" dirty="0">
                <a:latin typeface="Calibri"/>
                <a:ea typeface="Calibri"/>
                <a:cs typeface="Calibri"/>
              </a:rPr>
              <a:t>. GO </a:t>
            </a:r>
            <a:r>
              <a:rPr lang="it-IT" sz="1800" dirty="0" err="1">
                <a:latin typeface="Calibri"/>
                <a:ea typeface="Calibri"/>
                <a:cs typeface="Calibri"/>
              </a:rPr>
              <a:t>Netwon</a:t>
            </a:r>
            <a:r>
              <a:rPr lang="it-IT" sz="1800" dirty="0">
                <a:latin typeface="Calibri"/>
                <a:ea typeface="Calibri"/>
                <a:cs typeface="Calibri"/>
              </a:rPr>
              <a:t>)</a:t>
            </a:r>
          </a:p>
          <a:p>
            <a:pPr marL="0" indent="0">
              <a:buNone/>
            </a:pPr>
            <a:endParaRPr lang="it-IT" sz="1800" dirty="0">
              <a:latin typeface="Calibri"/>
              <a:ea typeface="Calibri"/>
              <a:cs typeface="Calibri"/>
            </a:endParaRPr>
          </a:p>
          <a:p>
            <a:pPr marL="213995" indent="-213995"/>
            <a:endParaRPr lang="it-IT" sz="1800" b="1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it-IT" sz="18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it-IT" sz="18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it-IT" sz="18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it-IT" sz="18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it-IT" sz="18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it-IT" sz="180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2C2337DB-8430-F953-7645-EB8D8798E88A}"/>
              </a:ext>
            </a:extLst>
          </p:cNvPr>
          <p:cNvGrpSpPr/>
          <p:nvPr/>
        </p:nvGrpSpPr>
        <p:grpSpPr>
          <a:xfrm>
            <a:off x="7130785" y="2455195"/>
            <a:ext cx="3490912" cy="2148036"/>
            <a:chOff x="6341806" y="5232062"/>
            <a:chExt cx="2167916" cy="1625937"/>
          </a:xfrm>
          <a:noFill/>
        </p:grpSpPr>
        <p:pic>
          <p:nvPicPr>
            <p:cNvPr id="13" name="Immagine 12" descr="Immagine che contiene aria aperta, erba, albero, bestiame&#10;&#10;Descrizione generata automaticamente">
              <a:extLst>
                <a:ext uri="{FF2B5EF4-FFF2-40B4-BE49-F238E27FC236}">
                  <a16:creationId xmlns:a16="http://schemas.microsoft.com/office/drawing/2014/main" id="{18D4C51A-DD19-387C-6D86-DD9C815D9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1806" y="5232062"/>
              <a:ext cx="2167916" cy="1625937"/>
            </a:xfrm>
            <a:prstGeom prst="rect">
              <a:avLst/>
            </a:prstGeom>
            <a:grpFill/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4AB9593-30A6-AD83-8E11-9F6069994F64}"/>
                </a:ext>
              </a:extLst>
            </p:cNvPr>
            <p:cNvSpPr txBox="1"/>
            <p:nvPr/>
          </p:nvSpPr>
          <p:spPr>
            <a:xfrm>
              <a:off x="6341806" y="6644229"/>
              <a:ext cx="2167916" cy="1763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/>
                  </a:solidFill>
                </a:rPr>
                <a:t>Sistemi agroforestali</a:t>
              </a: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4EE88B9-7831-9506-F1F4-D7B1E1C5A2B8}"/>
              </a:ext>
            </a:extLst>
          </p:cNvPr>
          <p:cNvSpPr txBox="1"/>
          <p:nvPr/>
        </p:nvSpPr>
        <p:spPr>
          <a:xfrm>
            <a:off x="2984679" y="2354376"/>
            <a:ext cx="1557824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200" b="1">
                <a:solidFill>
                  <a:schemeClr val="bg1"/>
                </a:solidFill>
              </a:rPr>
              <a:t>Pascolo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F15C8F-156F-3878-407A-F913DBC63439}"/>
              </a:ext>
            </a:extLst>
          </p:cNvPr>
          <p:cNvSpPr txBox="1"/>
          <p:nvPr/>
        </p:nvSpPr>
        <p:spPr>
          <a:xfrm>
            <a:off x="317652" y="4963100"/>
            <a:ext cx="11740309" cy="923330"/>
          </a:xfrm>
          <a:prstGeom prst="rect">
            <a:avLst/>
          </a:prstGeom>
          <a:noFill/>
          <a:ln>
            <a:solidFill>
              <a:srgbClr val="33363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b="1" dirty="0">
                <a:latin typeface="Calibri"/>
                <a:ea typeface="Calibri"/>
                <a:cs typeface="Calibri"/>
              </a:rPr>
              <a:t>Pratiche </a:t>
            </a:r>
            <a:r>
              <a:rPr lang="it-IT" b="1" dirty="0" err="1">
                <a:latin typeface="Calibri"/>
                <a:ea typeface="Calibri"/>
                <a:cs typeface="Calibri"/>
              </a:rPr>
              <a:t>agroecologiche</a:t>
            </a:r>
            <a:r>
              <a:rPr lang="it-IT" b="1" dirty="0">
                <a:latin typeface="Calibri"/>
                <a:ea typeface="Calibri"/>
                <a:cs typeface="Calibri"/>
              </a:rPr>
              <a:t>, conservazione del suolo, biodiversità e sostenibilità aziendale</a:t>
            </a:r>
            <a:r>
              <a:rPr lang="it-IT" dirty="0">
                <a:latin typeface="Calibri"/>
                <a:ea typeface="Calibri"/>
                <a:cs typeface="Calibri"/>
              </a:rPr>
              <a:t>​</a:t>
            </a:r>
          </a:p>
          <a:p>
            <a:pPr algn="just"/>
            <a:r>
              <a:rPr lang="it-IT" dirty="0">
                <a:latin typeface="Calibri"/>
                <a:ea typeface="Calibri"/>
                <a:cs typeface="Calibri"/>
              </a:rPr>
              <a:t>Applicazione di un set definito di indicatori di qualità del suolo e  valutazione del loro uso combinato per la stima della </a:t>
            </a:r>
          </a:p>
          <a:p>
            <a:pPr algn="just"/>
            <a:r>
              <a:rPr lang="it-IT" dirty="0">
                <a:latin typeface="Calibri"/>
                <a:ea typeface="Calibri"/>
                <a:cs typeface="Calibri"/>
              </a:rPr>
              <a:t>sostenibilità aziendale ​(</a:t>
            </a:r>
            <a:r>
              <a:rPr lang="it-IT" dirty="0" err="1">
                <a:latin typeface="Calibri"/>
                <a:ea typeface="Calibri"/>
                <a:cs typeface="Calibri"/>
              </a:rPr>
              <a:t>prog</a:t>
            </a:r>
            <a:r>
              <a:rPr lang="it-IT" dirty="0">
                <a:latin typeface="Calibri"/>
                <a:ea typeface="Calibri"/>
                <a:cs typeface="Calibri"/>
              </a:rPr>
              <a:t>. IESS)​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25049A9-F1E9-798D-B5A9-6BD5D7898C29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6" name="Google Shape;98;p2">
              <a:extLst>
                <a:ext uri="{FF2B5EF4-FFF2-40B4-BE49-F238E27FC236}">
                  <a16:creationId xmlns:a16="http://schemas.microsoft.com/office/drawing/2014/main" id="{C85A2647-04A4-B161-57C3-0A2D81C20C6D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 E SESTO FIORENTINO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99;p2">
              <a:extLst>
                <a:ext uri="{FF2B5EF4-FFF2-40B4-BE49-F238E27FC236}">
                  <a16:creationId xmlns:a16="http://schemas.microsoft.com/office/drawing/2014/main" id="{93858248-DFA1-ABEA-F553-CBAF24C563AF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61248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0932" y="114984"/>
            <a:ext cx="11863583" cy="461665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400" b="1" u="sng">
                <a:solidFill>
                  <a:schemeClr val="bg1"/>
                </a:solidFill>
                <a:latin typeface="Calibri"/>
                <a:cs typeface="Calibri"/>
              </a:rPr>
              <a:t>Ambiente urbano : pratiche di ripristino del verde e relazioni pianta suolo</a:t>
            </a:r>
            <a:endParaRPr lang="it-IT" sz="2400" b="1" u="sng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 descr="Immagine che contiene casa, aria aperta, edificio, scala&#10;&#10;Descrizione generata automaticamente">
            <a:extLst>
              <a:ext uri="{FF2B5EF4-FFF2-40B4-BE49-F238E27FC236}">
                <a16:creationId xmlns:a16="http://schemas.microsoft.com/office/drawing/2014/main" id="{6A2DA82C-D136-D759-5AFB-1F9F07319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37" y="2494215"/>
            <a:ext cx="3028224" cy="2336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7FB27B-FF47-8939-E40C-0B48278F00B3}"/>
              </a:ext>
            </a:extLst>
          </p:cNvPr>
          <p:cNvSpPr txBox="1"/>
          <p:nvPr/>
        </p:nvSpPr>
        <p:spPr>
          <a:xfrm>
            <a:off x="285134" y="788094"/>
            <a:ext cx="327080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just"/>
            <a:r>
              <a:rPr lang="it-IT" sz="1800" dirty="0"/>
              <a:t>Monitoraggio dell'uso di suolo deasfaltato come substrato di crescita alle piante e della sua evoluzione biologica (</a:t>
            </a:r>
            <a:r>
              <a:rPr lang="it-IT" sz="1800" dirty="0" err="1"/>
              <a:t>prog</a:t>
            </a:r>
            <a:r>
              <a:rPr lang="it-IT" sz="1800" dirty="0"/>
              <a:t>. SOS4LIFE e </a:t>
            </a:r>
            <a:r>
              <a:rPr lang="it-IT" sz="1800" dirty="0" err="1"/>
              <a:t>prog</a:t>
            </a:r>
            <a:r>
              <a:rPr lang="it-IT" sz="1800" dirty="0"/>
              <a:t>. Monitoraggio comune di Prato)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F44B8FD-7C7A-14EC-6A6B-703E67DB8B76}"/>
              </a:ext>
            </a:extLst>
          </p:cNvPr>
          <p:cNvSpPr txBox="1"/>
          <p:nvPr/>
        </p:nvSpPr>
        <p:spPr>
          <a:xfrm>
            <a:off x="4072134" y="788094"/>
            <a:ext cx="357323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Relazione tra biodiversità del suolo e del verde nei parchi urbani e relazione con la salute dei cittadini (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Urbio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Park)</a:t>
            </a:r>
          </a:p>
        </p:txBody>
      </p:sp>
      <p:pic>
        <p:nvPicPr>
          <p:cNvPr id="10" name="Immagine 9" descr="Brescia, parco Gallo è un tempio dello spaccio - QuiBrescia">
            <a:extLst>
              <a:ext uri="{FF2B5EF4-FFF2-40B4-BE49-F238E27FC236}">
                <a16:creationId xmlns:a16="http://schemas.microsoft.com/office/drawing/2014/main" id="{C57A47D4-C85D-7825-5268-81A95B4D3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134" y="2507293"/>
            <a:ext cx="3770061" cy="230453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2BA337-2782-A0F1-419F-D1260C124B99}"/>
              </a:ext>
            </a:extLst>
          </p:cNvPr>
          <p:cNvSpPr txBox="1"/>
          <p:nvPr/>
        </p:nvSpPr>
        <p:spPr>
          <a:xfrm>
            <a:off x="8504292" y="752967"/>
            <a:ext cx="349045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just"/>
            <a:r>
              <a:rPr lang="it-IT" dirty="0"/>
              <a:t>Rilevamento e cartografia dei suoli urbani, valutazione dei loro servizi ecosistemici al fine della redazione dei PUG (SOS4Life;  Convenzione Comune di Forlì, </a:t>
            </a:r>
            <a:r>
              <a:rPr lang="it-IT" dirty="0" err="1"/>
              <a:t>ref</a:t>
            </a:r>
            <a:r>
              <a:rPr lang="it-IT" dirty="0"/>
              <a:t>. IBE-BO e FI Sesto)</a:t>
            </a:r>
          </a:p>
        </p:txBody>
      </p:sp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42B4C25-EA85-9EFC-B9BB-4301C1EC9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628" y="2813335"/>
            <a:ext cx="1577149" cy="1470271"/>
          </a:xfrm>
          <a:prstGeom prst="rect">
            <a:avLst/>
          </a:prstGeom>
        </p:spPr>
      </p:pic>
      <p:pic>
        <p:nvPicPr>
          <p:cNvPr id="7" name="Immagine 6" descr="Immagine che contiene aria aperta, terreno, testo, suolo&#10;&#10;Descrizione generata automaticamente">
            <a:extLst>
              <a:ext uri="{FF2B5EF4-FFF2-40B4-BE49-F238E27FC236}">
                <a16:creationId xmlns:a16="http://schemas.microsoft.com/office/drawing/2014/main" id="{6068611F-1C65-93F2-592B-1605A45AE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453" y="2719326"/>
            <a:ext cx="1038175" cy="1697470"/>
          </a:xfrm>
          <a:prstGeom prst="rect">
            <a:avLst/>
          </a:prstGeom>
        </p:spPr>
      </p:pic>
      <p:pic>
        <p:nvPicPr>
          <p:cNvPr id="8" name="Immagine 7" descr="Immagine che contiene aria aperta, albero, terreno, trasporto&#10;&#10;Descrizione generata automaticamente">
            <a:extLst>
              <a:ext uri="{FF2B5EF4-FFF2-40B4-BE49-F238E27FC236}">
                <a16:creationId xmlns:a16="http://schemas.microsoft.com/office/drawing/2014/main" id="{4EFB97D6-DEC5-0FB6-B66F-CDCD98B93E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4900" y="2704853"/>
            <a:ext cx="1073255" cy="1578753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16ABB52-79DB-70A5-1EA2-CC0DDE0EB6A9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12" name="Google Shape;98;p2">
              <a:extLst>
                <a:ext uri="{FF2B5EF4-FFF2-40B4-BE49-F238E27FC236}">
                  <a16:creationId xmlns:a16="http://schemas.microsoft.com/office/drawing/2014/main" id="{CABDCDDE-A308-25C1-0546-302E59D45FEF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 E SESTO FIORENTINO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99;p2">
              <a:extLst>
                <a:ext uri="{FF2B5EF4-FFF2-40B4-BE49-F238E27FC236}">
                  <a16:creationId xmlns:a16="http://schemas.microsoft.com/office/drawing/2014/main" id="{E286EACE-B03E-2711-2679-DBAA2BA38120}"/>
                </a:ext>
              </a:extLst>
            </p:cNvPr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5519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90F4F919-0A5D-236F-22B3-82766CB4DF45}"/>
              </a:ext>
            </a:extLst>
          </p:cNvPr>
          <p:cNvGrpSpPr/>
          <p:nvPr/>
        </p:nvGrpSpPr>
        <p:grpSpPr>
          <a:xfrm>
            <a:off x="4919660" y="573575"/>
            <a:ext cx="2359781" cy="3105499"/>
            <a:chOff x="317799" y="3307796"/>
            <a:chExt cx="1900061" cy="3216877"/>
          </a:xfrm>
          <a:noFill/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B4B822B1-1403-4053-EB76-A1F66AED8089}"/>
                </a:ext>
              </a:extLst>
            </p:cNvPr>
            <p:cNvSpPr/>
            <p:nvPr/>
          </p:nvSpPr>
          <p:spPr>
            <a:xfrm>
              <a:off x="317800" y="3307796"/>
              <a:ext cx="1900060" cy="321687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69AAB80E-E0B1-DD08-4DC9-E2BDEC4D65BF}"/>
                </a:ext>
              </a:extLst>
            </p:cNvPr>
            <p:cNvSpPr txBox="1"/>
            <p:nvPr/>
          </p:nvSpPr>
          <p:spPr>
            <a:xfrm>
              <a:off x="317799" y="3311639"/>
              <a:ext cx="1871785" cy="122249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Camera a pressione </a:t>
              </a:r>
              <a:r>
                <a:rPr lang="it-IT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Scholander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PMS Instruments) 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-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stato idrico</a:t>
              </a:r>
            </a:p>
          </p:txBody>
        </p:sp>
        <p:pic>
          <p:nvPicPr>
            <p:cNvPr id="30" name="Immagine 29" descr="Immagine che contiene persona, vestiti, aria aperta&#10;&#10;Descrizione generata automaticamente">
              <a:extLst>
                <a:ext uri="{FF2B5EF4-FFF2-40B4-BE49-F238E27FC236}">
                  <a16:creationId xmlns:a16="http://schemas.microsoft.com/office/drawing/2014/main" id="{97CB3D2B-2269-CEB4-278C-D2D27F420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443" y="4456166"/>
              <a:ext cx="1502496" cy="187807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2D57CD45-18FF-0B14-E577-5346E7E4F11B}"/>
              </a:ext>
            </a:extLst>
          </p:cNvPr>
          <p:cNvGrpSpPr/>
          <p:nvPr/>
        </p:nvGrpSpPr>
        <p:grpSpPr>
          <a:xfrm>
            <a:off x="7393789" y="555881"/>
            <a:ext cx="2626412" cy="3118788"/>
            <a:chOff x="2123292" y="3294506"/>
            <a:chExt cx="2626412" cy="3118788"/>
          </a:xfrm>
          <a:noFill/>
        </p:grpSpPr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8507C418-37CD-38F3-1D3D-D1B38A765232}"/>
                </a:ext>
              </a:extLst>
            </p:cNvPr>
            <p:cNvSpPr/>
            <p:nvPr/>
          </p:nvSpPr>
          <p:spPr>
            <a:xfrm>
              <a:off x="2132147" y="3307795"/>
              <a:ext cx="2617557" cy="31054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70833081-AD85-4891-2D0A-C857BF4F8527}"/>
                </a:ext>
              </a:extLst>
            </p:cNvPr>
            <p:cNvSpPr txBox="1"/>
            <p:nvPr/>
          </p:nvSpPr>
          <p:spPr>
            <a:xfrm>
              <a:off x="2123292" y="3294506"/>
              <a:ext cx="2617557" cy="107721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Dualex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it-IT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Spad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- Contenuto pigmenti (clorofille, antociani, flavonoli, </a:t>
              </a:r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Nitrogen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Balance Index) non distruttivi</a:t>
              </a:r>
            </a:p>
          </p:txBody>
        </p:sp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C60D0ED1-D1A8-8EFD-0FBE-4F0841A9D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2186" y="4496079"/>
              <a:ext cx="2257478" cy="1723433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E3F85038-827A-375A-6FAF-4BA4EFE291BE}"/>
              </a:ext>
            </a:extLst>
          </p:cNvPr>
          <p:cNvGrpSpPr/>
          <p:nvPr/>
        </p:nvGrpSpPr>
        <p:grpSpPr>
          <a:xfrm>
            <a:off x="250798" y="551541"/>
            <a:ext cx="4554515" cy="3105499"/>
            <a:chOff x="320044" y="318582"/>
            <a:chExt cx="4554515" cy="2840316"/>
          </a:xfrm>
          <a:noFill/>
        </p:grpSpPr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43F19F46-C3F7-B494-99F0-58ED88212BEF}"/>
                </a:ext>
              </a:extLst>
            </p:cNvPr>
            <p:cNvSpPr/>
            <p:nvPr/>
          </p:nvSpPr>
          <p:spPr>
            <a:xfrm>
              <a:off x="320044" y="318582"/>
              <a:ext cx="4554515" cy="284031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315AE200-93C4-9CA2-9CDB-98D46DC32F1F}"/>
                </a:ext>
              </a:extLst>
            </p:cNvPr>
            <p:cNvSpPr txBox="1"/>
            <p:nvPr/>
          </p:nvSpPr>
          <p:spPr>
            <a:xfrm>
              <a:off x="320045" y="333326"/>
              <a:ext cx="4465442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cs typeface="Consolas"/>
                </a:rPr>
                <a:t>CIRAS-2 (</a:t>
              </a:r>
              <a:r>
                <a:rPr lang="it-IT" sz="1600" b="1" dirty="0" err="1">
                  <a:cs typeface="Consolas"/>
                </a:rPr>
                <a:t>PPSystem</a:t>
              </a:r>
              <a:r>
                <a:rPr lang="it-IT" sz="1600" b="1" dirty="0">
                  <a:cs typeface="Consolas"/>
                </a:rPr>
                <a:t>) </a:t>
              </a:r>
              <a:r>
                <a:rPr lang="it-IT" sz="1600" dirty="0">
                  <a:cs typeface="Consolas"/>
                </a:rPr>
                <a:t>- Scambi gassosi fogliari: fotosintesi, traspirazione, conduttanza stomatica </a:t>
              </a:r>
            </a:p>
          </p:txBody>
        </p:sp>
        <p:pic>
          <p:nvPicPr>
            <p:cNvPr id="14" name="Immagine 13" descr="Immagine che contiene aria aperta, moto, Ricambio auto, strumento&#10;&#10;Descrizione generata automaticamente">
              <a:extLst>
                <a:ext uri="{FF2B5EF4-FFF2-40B4-BE49-F238E27FC236}">
                  <a16:creationId xmlns:a16="http://schemas.microsoft.com/office/drawing/2014/main" id="{5DBB50DE-BF53-701B-7451-9A20F84B6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7237" y="1016142"/>
              <a:ext cx="2409216" cy="2054322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2" name="Immagine 41" descr="Immagine che contiene aria aperta, terreno, pianta, giardino&#10;&#10;Descrizione generata automaticamente">
              <a:extLst>
                <a:ext uri="{FF2B5EF4-FFF2-40B4-BE49-F238E27FC236}">
                  <a16:creationId xmlns:a16="http://schemas.microsoft.com/office/drawing/2014/main" id="{6019458A-F21E-CF2F-266F-7CD2AA011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71292" y="1263531"/>
              <a:ext cx="2031153" cy="15648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88DCDD27-A63F-A283-F3F2-51059EC5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01" y="81405"/>
            <a:ext cx="11848346" cy="397479"/>
          </a:xfrm>
          <a:solidFill>
            <a:srgbClr val="33363C"/>
          </a:solidFill>
        </p:spPr>
        <p:txBody>
          <a:bodyPr>
            <a:noAutofit/>
          </a:bodyPr>
          <a:lstStyle/>
          <a:p>
            <a:r>
              <a:rPr lang="it-IT" sz="2000" b="1" u="sng">
                <a:solidFill>
                  <a:srgbClr val="FFFFFF"/>
                </a:solidFill>
              </a:rPr>
              <a:t>STRUMENTAZIONI</a:t>
            </a:r>
            <a:endParaRPr lang="it-IT" sz="200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F61985A-629A-67C5-A929-B8F09FC9BB1D}"/>
              </a:ext>
            </a:extLst>
          </p:cNvPr>
          <p:cNvGrpSpPr/>
          <p:nvPr/>
        </p:nvGrpSpPr>
        <p:grpSpPr>
          <a:xfrm>
            <a:off x="5676116" y="3808379"/>
            <a:ext cx="2857059" cy="2203004"/>
            <a:chOff x="5083492" y="345102"/>
            <a:chExt cx="2857059" cy="2198565"/>
          </a:xfrm>
          <a:noFill/>
        </p:grpSpPr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2F2C5E04-A4B2-E139-2D57-25A835F6E5DC}"/>
                </a:ext>
              </a:extLst>
            </p:cNvPr>
            <p:cNvSpPr/>
            <p:nvPr/>
          </p:nvSpPr>
          <p:spPr>
            <a:xfrm>
              <a:off x="5096423" y="345102"/>
              <a:ext cx="2844128" cy="219856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7F2BDFF0-2E4E-6B1A-0B38-967D9D6B536D}"/>
                </a:ext>
              </a:extLst>
            </p:cNvPr>
            <p:cNvSpPr txBox="1"/>
            <p:nvPr/>
          </p:nvSpPr>
          <p:spPr>
            <a:xfrm>
              <a:off x="5083492" y="389755"/>
              <a:ext cx="2844128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HandyPEA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,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Hansatech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– Fluorescenza fogliare per l’efficienza del </a:t>
              </a:r>
              <a:r>
                <a:rPr lang="it-IT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fotosistema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II</a:t>
              </a:r>
            </a:p>
          </p:txBody>
        </p:sp>
        <p:pic>
          <p:nvPicPr>
            <p:cNvPr id="3" name="Immagine 2" descr="Immagine che contiene testo, elettronica, interno, verde&#10;&#10;Descrizione generata automaticamente">
              <a:extLst>
                <a:ext uri="{FF2B5EF4-FFF2-40B4-BE49-F238E27FC236}">
                  <a16:creationId xmlns:a16="http://schemas.microsoft.com/office/drawing/2014/main" id="{2CAC621A-57F6-136F-2420-25B4DCA9F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9371" y="1275322"/>
              <a:ext cx="2177544" cy="1183313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C24885B1-6ED5-8F8A-DD41-544530527BE9}"/>
              </a:ext>
            </a:extLst>
          </p:cNvPr>
          <p:cNvGrpSpPr/>
          <p:nvPr/>
        </p:nvGrpSpPr>
        <p:grpSpPr>
          <a:xfrm>
            <a:off x="250798" y="3808380"/>
            <a:ext cx="5331620" cy="2200683"/>
            <a:chOff x="239768" y="4260334"/>
            <a:chExt cx="4979293" cy="1920181"/>
          </a:xfrm>
          <a:noFill/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553FAB6A-2AFA-B7F1-511C-4E6D1F565761}"/>
                </a:ext>
              </a:extLst>
            </p:cNvPr>
            <p:cNvSpPr/>
            <p:nvPr/>
          </p:nvSpPr>
          <p:spPr>
            <a:xfrm>
              <a:off x="239768" y="4260334"/>
              <a:ext cx="4979293" cy="1920181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9F54CCB-3CF2-823D-4065-D474D092A682}"/>
                </a:ext>
              </a:extLst>
            </p:cNvPr>
            <p:cNvSpPr txBox="1"/>
            <p:nvPr/>
          </p:nvSpPr>
          <p:spPr>
            <a:xfrm>
              <a:off x="322766" y="4266320"/>
              <a:ext cx="4813297" cy="51023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16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Rhizobox</a:t>
              </a:r>
              <a:r>
                <a:rPr lang="it-IT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per l’osservazione e misura delle radici con analisi di immagini</a:t>
              </a:r>
            </a:p>
          </p:txBody>
        </p:sp>
        <p:pic>
          <p:nvPicPr>
            <p:cNvPr id="16" name="Immagine 15" descr="Immagine che contiene testo, funerale, tomba, blu&#10;&#10;Descrizione generata automaticamente">
              <a:extLst>
                <a:ext uri="{FF2B5EF4-FFF2-40B4-BE49-F238E27FC236}">
                  <a16:creationId xmlns:a16="http://schemas.microsoft.com/office/drawing/2014/main" id="{F5DB4DFF-D6F9-3DF5-52A0-D58EFCAE0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5777" y="4786370"/>
              <a:ext cx="1670052" cy="1275652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9" name="Immagine 18" descr="Immagine che contiene interno, muro, pianta, fiore&#10;&#10;Descrizione generata automaticamente">
              <a:extLst>
                <a:ext uri="{FF2B5EF4-FFF2-40B4-BE49-F238E27FC236}">
                  <a16:creationId xmlns:a16="http://schemas.microsoft.com/office/drawing/2014/main" id="{0D963602-6435-C739-7F18-9A531CB70C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9358" y="4570383"/>
              <a:ext cx="2153176" cy="150841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287382C-8DB2-B304-7CE9-4349B0E26B9B}"/>
              </a:ext>
            </a:extLst>
          </p:cNvPr>
          <p:cNvSpPr txBox="1"/>
          <p:nvPr/>
        </p:nvSpPr>
        <p:spPr>
          <a:xfrm>
            <a:off x="8646589" y="3799024"/>
            <a:ext cx="3350840" cy="1846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800" b="1" dirty="0">
                <a:cs typeface="Consolas"/>
              </a:rPr>
              <a:t>Altri strumenti: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cs typeface="Consolas"/>
              </a:rPr>
              <a:t>Planimetro da banco per misura area fogliare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cs typeface="Consolas"/>
              </a:rPr>
              <a:t>Misuratore del </a:t>
            </a:r>
            <a:r>
              <a:rPr lang="it-IT" sz="1600" dirty="0" err="1">
                <a:cs typeface="Consolas"/>
              </a:rPr>
              <a:t>Leaf</a:t>
            </a:r>
            <a:r>
              <a:rPr lang="it-IT" sz="1600" dirty="0">
                <a:cs typeface="Consolas"/>
              </a:rPr>
              <a:t> Area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cs typeface="Consolas"/>
              </a:rPr>
              <a:t>Sistema per la conducibilità idraulica degli steli/rametti fino a 1 cm di diametro</a:t>
            </a:r>
            <a:endParaRPr lang="it-IT" sz="1800" b="1" dirty="0">
              <a:cs typeface="Consolas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D040153-21FE-D455-E7BC-26AFE2FF35AE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6" name="Google Shape;98;p2">
              <a:extLst>
                <a:ext uri="{FF2B5EF4-FFF2-40B4-BE49-F238E27FC236}">
                  <a16:creationId xmlns:a16="http://schemas.microsoft.com/office/drawing/2014/main" id="{7ED0BAEB-A81A-2D2A-CC2D-C81C197707C3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 E SESTO FIORENTINO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" name="Google Shape;99;p2">
              <a:extLst>
                <a:ext uri="{FF2B5EF4-FFF2-40B4-BE49-F238E27FC236}">
                  <a16:creationId xmlns:a16="http://schemas.microsoft.com/office/drawing/2014/main" id="{B94FDC1C-CEF7-140B-B16C-6DB6836AC0E3}"/>
                </a:ext>
              </a:extLst>
            </p:cNvPr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684387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1274</Words>
  <Application>Microsoft Office PowerPoint</Application>
  <PresentationFormat>Widescreen</PresentationFormat>
  <Paragraphs>221</Paragraphs>
  <Slides>11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ＭＳ Ｐゴシック</vt:lpstr>
      <vt:lpstr>Aptos</vt:lpstr>
      <vt:lpstr>Aptos Display</vt:lpstr>
      <vt:lpstr>Arial</vt:lpstr>
      <vt:lpstr>Calibri</vt:lpstr>
      <vt:lpstr>Consolas</vt:lpstr>
      <vt:lpstr>Tema di Office</vt:lpstr>
      <vt:lpstr>Suolo, piante e loro relazioni: strumenti e competenze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STRUMENTAZIONI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Suolo, piante e loro relazioni: strumenti e competenze </dc:title>
  <dc:creator>Francesca Ugolini</dc:creator>
  <cp:lastModifiedBy>Francesca Ugolini</cp:lastModifiedBy>
  <cp:revision>11</cp:revision>
  <dcterms:created xsi:type="dcterms:W3CDTF">2024-04-08T10:01:23Z</dcterms:created>
  <dcterms:modified xsi:type="dcterms:W3CDTF">2024-04-09T16:50:20Z</dcterms:modified>
</cp:coreProperties>
</file>