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8" r:id="rId3"/>
    <p:sldId id="265" r:id="rId4"/>
    <p:sldId id="266" r:id="rId5"/>
    <p:sldId id="267" r:id="rId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9E8DA7-526D-2C35-A5FB-5C3BA63F4A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FCA8EFC-4484-020A-4612-FA31D6383C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66C44AC-F9A8-BED1-183A-C96145E5E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FEDCF-6D9A-47E6-BAFE-D995C5B81386}" type="datetimeFigureOut">
              <a:rPr lang="it-IT" smtClean="0"/>
              <a:t>10/04/2024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8D131A0-DDE3-7B96-D373-B24DC62ED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19B3775-CA90-2430-DC45-695149DA7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C51E8-AA33-438F-8417-97CF8AC84E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1718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0FC1D1-D726-F562-AF04-FFEC4FE93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5C58D2D-0470-DA71-75CD-789234C6C4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4711D55-E3A2-B403-A37C-50D469DEB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FEDCF-6D9A-47E6-BAFE-D995C5B81386}" type="datetimeFigureOut">
              <a:rPr lang="it-IT" smtClean="0"/>
              <a:t>10/04/2024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8FEBD4B-755E-807A-DC46-5FBECBA54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F3FE28C-700B-6274-C8B0-08B534280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C51E8-AA33-438F-8417-97CF8AC84E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432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5A39627-0448-6C42-7003-8EA013B7A9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969E6E3-AE1A-E39B-EF71-033916EC7E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8C4C227-2099-2960-D0AA-69C2C906B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FEDCF-6D9A-47E6-BAFE-D995C5B81386}" type="datetimeFigureOut">
              <a:rPr lang="it-IT" smtClean="0"/>
              <a:t>10/04/2024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20A72DE-81E0-748E-3E5F-5CD68D79C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8FA79F0-9152-68BA-053E-A20A93389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C51E8-AA33-438F-8417-97CF8AC84E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413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3A76DE-FA78-4AC5-49D5-73ACD302C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2D38B4B-A2B3-2821-ED58-B0ECCB8D38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0E940CC-FD75-9B74-2180-1C386293D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FEDCF-6D9A-47E6-BAFE-D995C5B81386}" type="datetimeFigureOut">
              <a:rPr lang="it-IT" smtClean="0"/>
              <a:t>10/04/2024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4724FD2-2A13-E298-8D62-717B924A7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CFAC5EE-D3C8-E6D9-621E-D5EAAD9A8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C51E8-AA33-438F-8417-97CF8AC84E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051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E4AF71-906F-84EA-591E-65C0345B0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1F41616-E766-ABB1-7C29-56D6E2226A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C7C0F72-80D5-17C3-D5D3-0A9CB8C92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FEDCF-6D9A-47E6-BAFE-D995C5B81386}" type="datetimeFigureOut">
              <a:rPr lang="it-IT" smtClean="0"/>
              <a:t>10/04/2024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5BD2D68-D21E-31FA-7382-B1E853985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2A02EBC-7F26-274A-38FE-0C180B42D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C51E8-AA33-438F-8417-97CF8AC84E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2849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A87E15-DBE7-ADE9-ED9C-B680FC24B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A6017E7-0C6E-0CC4-8729-592817244C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6EA3217-A154-A434-5D90-D629E1E266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F934B2D-1704-7DBD-4B35-7F05275A6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FEDCF-6D9A-47E6-BAFE-D995C5B81386}" type="datetimeFigureOut">
              <a:rPr lang="it-IT" smtClean="0"/>
              <a:t>10/04/2024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469E086-9E92-708E-EB3D-4B0DA3C60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A5BB0C0-8138-6B17-D5A0-BBC75DC14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C51E8-AA33-438F-8417-97CF8AC84E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0461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A54641-7A1B-AFB5-0D37-2ED84196A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F74C9CF-283A-226C-AA12-54B361FC04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505D2B0-1FB6-6A80-85A0-4EBF9DB195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0B5FA0F-123C-77C5-7E46-92F08F7248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8DD6F06-F16E-9558-0F19-D5EE97C1C9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1BA0CC2-0D7D-9420-2C75-E09F38C8C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FEDCF-6D9A-47E6-BAFE-D995C5B81386}" type="datetimeFigureOut">
              <a:rPr lang="it-IT" smtClean="0"/>
              <a:t>10/04/2024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8225159B-271F-C80F-674B-8F1A03CC7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09B6608-2734-5D8E-B655-26BABFFAA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C51E8-AA33-438F-8417-97CF8AC84E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6296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184810-38D5-1BD0-12D4-31609DF0E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062EA3A-2499-4994-FE5C-CBAB17A06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FEDCF-6D9A-47E6-BAFE-D995C5B81386}" type="datetimeFigureOut">
              <a:rPr lang="it-IT" smtClean="0"/>
              <a:t>10/04/2024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F0174CF-BD2C-F38F-5E1B-0455014BB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1705063-1EC3-DA95-1775-1F40DCA62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C51E8-AA33-438F-8417-97CF8AC84E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223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401989D-694F-D127-2876-3E0DAEEFA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FEDCF-6D9A-47E6-BAFE-D995C5B81386}" type="datetimeFigureOut">
              <a:rPr lang="it-IT" smtClean="0"/>
              <a:t>10/04/2024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4628D75-1E1F-EEC8-3EE3-29074AFC2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0F994A2-31C2-1397-9A80-BE2AD8288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C51E8-AA33-438F-8417-97CF8AC84E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3153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9C33D3-BE3B-987D-F8C9-ED04817CE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47C86DF-B449-6297-DF44-64FF45604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8C519F2-01CE-9BE3-9D9F-C1A80BD493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3049CF9-EB99-0021-CBD1-340501C4C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FEDCF-6D9A-47E6-BAFE-D995C5B81386}" type="datetimeFigureOut">
              <a:rPr lang="it-IT" smtClean="0"/>
              <a:t>10/04/2024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EBCD3B5-DF17-62CE-171B-000FE5DDC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773F23F-6460-8EE7-C367-07E3D416D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C51E8-AA33-438F-8417-97CF8AC84E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1459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B81374-AF3F-963A-4F7D-6DDEA0AC5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6D6022C-63AB-A521-2F02-041D117DEA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196ACA7-8E69-2DD1-7462-2FD131C166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3D6B923-2B3C-17EB-1C2E-BEB6C7534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FEDCF-6D9A-47E6-BAFE-D995C5B81386}" type="datetimeFigureOut">
              <a:rPr lang="it-IT" smtClean="0"/>
              <a:t>10/04/2024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E77AC38-3A24-BC4A-0F57-634055DAE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BD5ABAD-DBE3-78E3-54F2-87441A50A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C51E8-AA33-438F-8417-97CF8AC84E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2600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D607500-F30F-2FF5-3C47-8DB1ADEAA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C8E96E9-AACF-ECF7-405D-EEB4E15B4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F4CC8DF-87E7-E2E3-A4EE-F74A7C7842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4BFEDCF-6D9A-47E6-BAFE-D995C5B81386}" type="datetimeFigureOut">
              <a:rPr lang="it-IT" smtClean="0"/>
              <a:t>10/04/2024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C2621D6-504D-45C4-A4DD-C1E5EECF0B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08453A9-6C1F-718F-3946-860F458F22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8C51E8-AA33-438F-8417-97CF8AC84E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4666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JP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o 8">
            <a:extLst>
              <a:ext uri="{FF2B5EF4-FFF2-40B4-BE49-F238E27FC236}">
                <a16:creationId xmlns:a16="http://schemas.microsoft.com/office/drawing/2014/main" id="{7DED5518-5CF2-7FF2-8A28-A23FD4DB7901}"/>
              </a:ext>
            </a:extLst>
          </p:cNvPr>
          <p:cNvGrpSpPr/>
          <p:nvPr/>
        </p:nvGrpSpPr>
        <p:grpSpPr>
          <a:xfrm>
            <a:off x="0" y="6105752"/>
            <a:ext cx="12192000" cy="752248"/>
            <a:chOff x="0" y="6105752"/>
            <a:chExt cx="12192000" cy="752248"/>
          </a:xfrm>
        </p:grpSpPr>
        <p:sp>
          <p:nvSpPr>
            <p:cNvPr id="5" name="Google Shape;98;p2"/>
            <p:cNvSpPr/>
            <p:nvPr/>
          </p:nvSpPr>
          <p:spPr>
            <a:xfrm>
              <a:off x="0" y="6105752"/>
              <a:ext cx="12192000" cy="752248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28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SEDE FIRENZE</a:t>
              </a:r>
              <a:endParaRPr sz="2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" name="Google Shape;99;p2"/>
            <p:cNvPicPr preferRelativeResize="0"/>
            <p:nvPr/>
          </p:nvPicPr>
          <p:blipFill rotWithShape="1">
            <a:blip r:embed="rId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33340" y="6139799"/>
              <a:ext cx="2364089" cy="6841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B34485D7-4279-BD5F-2A41-6BAE2F9610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9817"/>
            <a:ext cx="8940800" cy="1492779"/>
          </a:xfrm>
        </p:spPr>
        <p:txBody>
          <a:bodyPr>
            <a:normAutofit/>
          </a:bodyPr>
          <a:lstStyle/>
          <a:p>
            <a:r>
              <a:rPr lang="it-IT" sz="4000" dirty="0">
                <a:solidFill>
                  <a:srgbClr val="FF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Biochar </a:t>
            </a:r>
            <a:r>
              <a:rPr lang="it-IT" sz="4000" dirty="0" err="1">
                <a:solidFill>
                  <a:srgbClr val="FF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Experiments</a:t>
            </a:r>
            <a:br>
              <a:rPr lang="it-IT" sz="4000" dirty="0">
                <a:solidFill>
                  <a:srgbClr val="FF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endParaRPr lang="it-IT" sz="40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Sottotitolo 9">
            <a:extLst>
              <a:ext uri="{FF2B5EF4-FFF2-40B4-BE49-F238E27FC236}">
                <a16:creationId xmlns:a16="http://schemas.microsoft.com/office/drawing/2014/main" id="{4818EE41-AAA0-8B16-D1EF-413E1DB0FF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1384" y="5146298"/>
            <a:ext cx="9144000" cy="752248"/>
          </a:xfrm>
        </p:spPr>
        <p:txBody>
          <a:bodyPr/>
          <a:lstStyle/>
          <a:p>
            <a:r>
              <a:rPr lang="it-IT" dirty="0">
                <a:solidFill>
                  <a:srgbClr val="FF000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Siti sperimentali a lungo termine per lo studio degli effetti agronomici e ambientali del Biochar</a:t>
            </a:r>
            <a:endParaRPr lang="it-IT" dirty="0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09B12CE1-777D-42CD-9880-DD0980DE7A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30414"/>
            <a:ext cx="8727096" cy="401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1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4458"/>
    </mc:Choice>
    <mc:Fallback xmlns="">
      <p:transition advClick="0" advTm="34458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B857B3-DA81-49BF-B9BB-314874CB1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8624" y="1777286"/>
            <a:ext cx="8041640" cy="1483995"/>
          </a:xfrm>
        </p:spPr>
        <p:txBody>
          <a:bodyPr>
            <a:normAutofit/>
          </a:bodyPr>
          <a:lstStyle/>
          <a:p>
            <a:r>
              <a:rPr lang="it-IT" sz="1800" b="1" dirty="0">
                <a:solidFill>
                  <a:schemeClr val="accent6">
                    <a:lumMod val="75000"/>
                  </a:schemeClr>
                </a:solidFill>
              </a:rPr>
              <a:t>IBE è tra i fondatori dell’Associazione Italiana Biochar (Ichar)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F1CF129-F26B-43A5-9E4A-0B95E50891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8" y="712311"/>
            <a:ext cx="3622252" cy="2716689"/>
          </a:xfr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B5A06EBB-FCB3-4597-AFA8-F54411E0261E}"/>
              </a:ext>
            </a:extLst>
          </p:cNvPr>
          <p:cNvSpPr/>
          <p:nvPr/>
        </p:nvSpPr>
        <p:spPr>
          <a:xfrm>
            <a:off x="75988" y="3611960"/>
            <a:ext cx="117273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i="1" dirty="0"/>
              <a:t>L’Associazione Italiana Biochar (ICHAR), fondata nel 2009 ha lo scopo di promuovere soluzioni, tecnologie, studi avanzati, attività dimostrative e progetti educativi legati a produzione ed uso di biochar per la generazione di energia, per il sequestro di CO2 atmosferica nel suolo e per il miglioramento della fertilità dei terreni agricoli.</a:t>
            </a:r>
          </a:p>
          <a:p>
            <a:endParaRPr lang="it-IT" dirty="0"/>
          </a:p>
          <a:p>
            <a:endParaRPr lang="it-IT" dirty="0"/>
          </a:p>
          <a:p>
            <a:pPr algn="ctr"/>
            <a:r>
              <a:rPr lang="it-IT" dirty="0"/>
              <a:t>Nel 2012 presenta al Ministero dell’Agricoltura l’istanza per l’annessione del biochar nella lista degli ammendanti ammessi (DL 75 del 29/04/2010).</a:t>
            </a:r>
          </a:p>
          <a:p>
            <a:pPr algn="ctr"/>
            <a:endParaRPr lang="it-IT" dirty="0"/>
          </a:p>
          <a:p>
            <a:pPr algn="ctr"/>
            <a:r>
              <a:rPr lang="it-IT" dirty="0"/>
              <a:t>Ichar e IBE organizzano dal 2016 ad oggi ogni anno la «</a:t>
            </a:r>
            <a:r>
              <a:rPr lang="it-IT" b="1" u="sng" dirty="0"/>
              <a:t>Biochar School»</a:t>
            </a:r>
          </a:p>
          <a:p>
            <a:pPr algn="ctr"/>
            <a:r>
              <a:rPr lang="it-IT" b="1" u="sng" dirty="0"/>
              <a:t> Prossima Scuola 14-15 Ottobre a Firenze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4423F31-EE5C-42CB-9990-1DCA101F18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960" y="628914"/>
            <a:ext cx="2942484" cy="144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087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98F381E5-CC74-4378-97C5-FC6EA13EEDCF}"/>
              </a:ext>
            </a:extLst>
          </p:cNvPr>
          <p:cNvSpPr/>
          <p:nvPr/>
        </p:nvSpPr>
        <p:spPr>
          <a:xfrm>
            <a:off x="4103884" y="43934"/>
            <a:ext cx="39842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/>
              <a:t>15 anni di ricerche sul biochar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205EA22A-2293-4005-8CA4-F69C618B686D}"/>
              </a:ext>
            </a:extLst>
          </p:cNvPr>
          <p:cNvSpPr/>
          <p:nvPr/>
        </p:nvSpPr>
        <p:spPr>
          <a:xfrm>
            <a:off x="0" y="626933"/>
            <a:ext cx="42773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/>
              <a:t>2009-in corso</a:t>
            </a:r>
          </a:p>
          <a:p>
            <a:pPr algn="ctr"/>
            <a:r>
              <a:rPr lang="it-IT" i="1" dirty="0"/>
              <a:t>Esperimento di lungo termine più rappresentativo a livello europeo</a:t>
            </a:r>
          </a:p>
          <a:p>
            <a:pPr algn="ctr"/>
            <a:endParaRPr lang="it-IT" i="1" dirty="0"/>
          </a:p>
          <a:p>
            <a:pPr algn="ctr"/>
            <a:r>
              <a:rPr lang="it-IT" i="1" dirty="0"/>
              <a:t>Az. </a:t>
            </a:r>
            <a:r>
              <a:rPr lang="it-IT" i="1" dirty="0" err="1"/>
              <a:t>Agr</a:t>
            </a:r>
            <a:r>
              <a:rPr lang="it-IT" i="1" dirty="0"/>
              <a:t>. Antinori «Tenuta la Braccesca», Cortona- AR</a:t>
            </a:r>
          </a:p>
          <a:p>
            <a:pPr algn="ctr"/>
            <a:r>
              <a:rPr lang="it-IT" i="1" dirty="0"/>
              <a:t>Vigneto: cv Merlot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6A6785B-70CF-4CC6-A733-8D12B81B2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38" y="2710549"/>
            <a:ext cx="4103884" cy="399974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C983209-81A3-41C0-8ECA-A06D3660D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8420" y="1998649"/>
            <a:ext cx="2805110" cy="1615161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A4FF602-6F76-492A-8643-58F6F52958A7}"/>
              </a:ext>
            </a:extLst>
          </p:cNvPr>
          <p:cNvSpPr txBox="1"/>
          <p:nvPr/>
        </p:nvSpPr>
        <p:spPr>
          <a:xfrm>
            <a:off x="6932003" y="779556"/>
            <a:ext cx="3088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/>
              <a:t>2019- in corso</a:t>
            </a:r>
          </a:p>
          <a:p>
            <a:pPr algn="ctr"/>
            <a:r>
              <a:rPr lang="it-IT" b="1" dirty="0"/>
              <a:t>oliveto in Toscana- Frescobaldi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747E7442-EF45-46B9-98A6-DD1BA0C12D05}"/>
              </a:ext>
            </a:extLst>
          </p:cNvPr>
          <p:cNvSpPr txBox="1"/>
          <p:nvPr/>
        </p:nvSpPr>
        <p:spPr>
          <a:xfrm>
            <a:off x="6208580" y="3635025"/>
            <a:ext cx="50847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/>
              <a:t>2019- in corso</a:t>
            </a:r>
          </a:p>
          <a:p>
            <a:pPr algn="ctr"/>
            <a:r>
              <a:rPr lang="it-IT" b="1" dirty="0"/>
              <a:t>1 esperimento con Biochar all’impianto in vigneto</a:t>
            </a:r>
          </a:p>
          <a:p>
            <a:pPr algn="ctr"/>
            <a:r>
              <a:rPr lang="it-IT" b="1" dirty="0"/>
              <a:t>DEMO-Farm- </a:t>
            </a:r>
            <a:r>
              <a:rPr lang="it-IT" b="1" dirty="0" err="1"/>
              <a:t>CESA-</a:t>
            </a:r>
            <a:r>
              <a:rPr lang="it-IT" dirty="0" err="1"/>
              <a:t>dell'Ente</a:t>
            </a:r>
            <a:r>
              <a:rPr lang="it-IT" dirty="0"/>
              <a:t> Terre Regionali Toscane</a:t>
            </a:r>
            <a:endParaRPr lang="it-IT" b="1" dirty="0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3C8FD935-874A-4F0B-AEBE-45DE986D1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9995" y="4867272"/>
            <a:ext cx="2015991" cy="1502484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476EDC49-40DD-4272-B0F5-28C0D23184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8116" y="4512226"/>
            <a:ext cx="1656460" cy="2188342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97ABF053-C553-4995-95BE-D3E0B263B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93370" y="3968762"/>
            <a:ext cx="775504" cy="543464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FE7A34DB-993C-4641-887A-1BF0C8C755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59743" y="4808100"/>
            <a:ext cx="2245519" cy="168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852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BA631B4-03AC-4F34-BFBD-5F3EA7DD7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435" y="1217207"/>
            <a:ext cx="3676622" cy="232896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67B2626-3FB2-4BB7-8A9F-C22D413848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796" y="1219200"/>
            <a:ext cx="3474720" cy="231648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A04F0CE-8CBB-4587-A825-8B5671B149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43" y="1219200"/>
            <a:ext cx="3474722" cy="231648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612318DA-C3EC-4AB1-9315-DC28FF846C25}"/>
              </a:ext>
            </a:extLst>
          </p:cNvPr>
          <p:cNvSpPr txBox="1"/>
          <p:nvPr/>
        </p:nvSpPr>
        <p:spPr>
          <a:xfrm>
            <a:off x="3919699" y="77022"/>
            <a:ext cx="38131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/>
              <a:t>2023- in corso</a:t>
            </a:r>
          </a:p>
          <a:p>
            <a:pPr algn="ctr"/>
            <a:r>
              <a:rPr lang="it-IT" b="1" dirty="0"/>
              <a:t>3 nuovi Esperimenti a scala di 1 ettaro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57C8EF7-A6AB-47D3-96BE-84754F25798F}"/>
              </a:ext>
            </a:extLst>
          </p:cNvPr>
          <p:cNvSpPr txBox="1"/>
          <p:nvPr/>
        </p:nvSpPr>
        <p:spPr>
          <a:xfrm>
            <a:off x="4722900" y="723353"/>
            <a:ext cx="2206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Zona: Chianti Classico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EF38B31-A6C6-404B-AACD-28EE98E5CB07}"/>
              </a:ext>
            </a:extLst>
          </p:cNvPr>
          <p:cNvSpPr txBox="1"/>
          <p:nvPr/>
        </p:nvSpPr>
        <p:spPr>
          <a:xfrm>
            <a:off x="394943" y="1219200"/>
            <a:ext cx="3415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Corzano e Paterno- San </a:t>
            </a:r>
            <a:r>
              <a:rPr lang="it-IT" dirty="0" err="1">
                <a:solidFill>
                  <a:schemeClr val="bg1"/>
                </a:solidFill>
              </a:rPr>
              <a:t>CascianoFI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CC3348B-4105-4942-B8C4-55EBB4988CB2}"/>
              </a:ext>
            </a:extLst>
          </p:cNvPr>
          <p:cNvSpPr txBox="1"/>
          <p:nvPr/>
        </p:nvSpPr>
        <p:spPr>
          <a:xfrm>
            <a:off x="4233061" y="1219200"/>
            <a:ext cx="3523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</a:rPr>
              <a:t>Felsina</a:t>
            </a:r>
            <a:r>
              <a:rPr lang="it-IT" dirty="0">
                <a:solidFill>
                  <a:schemeClr val="bg1"/>
                </a:solidFill>
              </a:rPr>
              <a:t>- Castelnuovo Berardenga- SI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76356FD-F7E6-4659-B01D-AB1ADF3CE59F}"/>
              </a:ext>
            </a:extLst>
          </p:cNvPr>
          <p:cNvSpPr txBox="1"/>
          <p:nvPr/>
        </p:nvSpPr>
        <p:spPr>
          <a:xfrm>
            <a:off x="8038619" y="3176841"/>
            <a:ext cx="4153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Tenuta di </a:t>
            </a:r>
            <a:r>
              <a:rPr lang="it-IT" dirty="0" err="1">
                <a:solidFill>
                  <a:schemeClr val="bg1"/>
                </a:solidFill>
              </a:rPr>
              <a:t>Contibuono</a:t>
            </a:r>
            <a:r>
              <a:rPr lang="it-IT" dirty="0">
                <a:solidFill>
                  <a:schemeClr val="bg1"/>
                </a:solidFill>
              </a:rPr>
              <a:t>- Gaiole in Chianti SI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86B7ADB-8FAC-49CE-B60E-A3529C6AFB81}"/>
              </a:ext>
            </a:extLst>
          </p:cNvPr>
          <p:cNvSpPr txBox="1"/>
          <p:nvPr/>
        </p:nvSpPr>
        <p:spPr>
          <a:xfrm>
            <a:off x="4064650" y="4876800"/>
            <a:ext cx="4055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Correlazione tra misure </a:t>
            </a:r>
            <a:r>
              <a:rPr lang="it-IT" dirty="0" err="1"/>
              <a:t>Ecofisiologiche</a:t>
            </a:r>
            <a:r>
              <a:rPr lang="it-IT" dirty="0"/>
              <a:t> a terra e Misure da Drone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D8FB6F71-B875-4429-8326-DA2770846F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47" r="10825" b="23774"/>
          <a:stretch/>
        </p:blipFill>
        <p:spPr>
          <a:xfrm>
            <a:off x="8603816" y="4465012"/>
            <a:ext cx="3303313" cy="222973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2E0C33ED-8708-4A65-91C6-8186AF69917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184" b="12370"/>
          <a:stretch/>
        </p:blipFill>
        <p:spPr>
          <a:xfrm>
            <a:off x="84604" y="4389120"/>
            <a:ext cx="3415743" cy="2305627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DEACF484-53E5-4C88-BB97-71D04FE83382}"/>
              </a:ext>
            </a:extLst>
          </p:cNvPr>
          <p:cNvSpPr/>
          <p:nvPr/>
        </p:nvSpPr>
        <p:spPr>
          <a:xfrm>
            <a:off x="11043761" y="4465012"/>
            <a:ext cx="863368" cy="646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sz="2000" b="1" dirty="0">
                <a:solidFill>
                  <a:schemeClr val="tx1"/>
                </a:solidFill>
              </a:rPr>
              <a:t>LIDAR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DD493066-B103-4383-A532-90FA972576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4859" y="4308197"/>
            <a:ext cx="1036410" cy="640135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6B317AA6-763C-45AA-9003-E594A2564A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63178" y="2881607"/>
            <a:ext cx="757536" cy="341036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2BCA1218-13DA-411B-B390-CCDEFC77AD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33061" y="1577870"/>
            <a:ext cx="1147893" cy="274353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77EFA78F-E527-499E-962B-DC2BD75993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9982" y="1526157"/>
            <a:ext cx="1466252" cy="37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18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BD8F6D6-0538-468C-B9C2-A3DC32BBCA24}"/>
              </a:ext>
            </a:extLst>
          </p:cNvPr>
          <p:cNvSpPr txBox="1"/>
          <p:nvPr/>
        </p:nvSpPr>
        <p:spPr>
          <a:xfrm>
            <a:off x="2986190" y="215314"/>
            <a:ext cx="5041060" cy="2308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b="1" dirty="0"/>
              <a:t>Progetti attivi su Biochar:</a:t>
            </a:r>
          </a:p>
          <a:p>
            <a:endParaRPr lang="it-IT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PRIN 2022- </a:t>
            </a:r>
            <a:r>
              <a:rPr lang="it-IT" dirty="0" err="1"/>
              <a:t>BioCVite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Bando Cariplo-</a:t>
            </a:r>
            <a:r>
              <a:rPr lang="en-US" dirty="0"/>
              <a:t>e-Biochar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PSR Toscana </a:t>
            </a:r>
            <a:r>
              <a:rPr lang="it-IT" dirty="0"/>
              <a:t>B-Wine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Progetto </a:t>
            </a:r>
            <a:r>
              <a:rPr lang="it-IT" b="1" dirty="0" err="1"/>
              <a:t>Yanmar</a:t>
            </a:r>
            <a:endParaRPr lang="it-IT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Progetto Regione Toscana Giovani sì- </a:t>
            </a:r>
            <a:r>
              <a:rPr lang="it-IT" dirty="0"/>
              <a:t>RECUPERO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PNRR-</a:t>
            </a:r>
            <a:r>
              <a:rPr lang="it-IT" b="1" dirty="0" err="1"/>
              <a:t>Agritech</a:t>
            </a:r>
            <a:r>
              <a:rPr lang="it-IT" dirty="0"/>
              <a:t>- </a:t>
            </a:r>
            <a:r>
              <a:rPr lang="it-IT" dirty="0" err="1"/>
              <a:t>Spoke</a:t>
            </a:r>
            <a:r>
              <a:rPr lang="it-IT" dirty="0"/>
              <a:t> 8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675A17E-219E-46A3-9269-CA9C2A1086A8}"/>
              </a:ext>
            </a:extLst>
          </p:cNvPr>
          <p:cNvSpPr txBox="1"/>
          <p:nvPr/>
        </p:nvSpPr>
        <p:spPr>
          <a:xfrm>
            <a:off x="723900" y="1587302"/>
            <a:ext cx="179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Gruppo di lavoro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858BF8F-8C6C-4DFF-8258-A2391CFDE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64188"/>
            <a:ext cx="1457732" cy="163576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5F2171C-8EEE-4F60-B879-20C576941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1891" y="3916681"/>
            <a:ext cx="1447801" cy="130706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B827F24-024D-46BA-B4E1-BDF9F6B93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3142" y="5330428"/>
            <a:ext cx="1447801" cy="144780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1358627-7420-418D-A9B3-EF73941618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330428"/>
            <a:ext cx="1447800" cy="14478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0747C68-A91A-4D61-BC62-25BD5EA87C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7085" y="5330428"/>
            <a:ext cx="1277938" cy="14478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87447F5-2435-42B0-BD29-4064D2F149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5676" y="3916681"/>
            <a:ext cx="1739371" cy="130452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61AE4F7-5C10-4CD1-9266-EB595703CA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263" y="1909366"/>
            <a:ext cx="2126827" cy="159512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DDBF969-43BE-427C-A783-3AFCA3E2EBF7}"/>
              </a:ext>
            </a:extLst>
          </p:cNvPr>
          <p:cNvSpPr txBox="1"/>
          <p:nvPr/>
        </p:nvSpPr>
        <p:spPr>
          <a:xfrm>
            <a:off x="773446" y="3094236"/>
            <a:ext cx="1738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Franco Miglietta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410CB74-F73A-499A-9C15-BFCBA15CC326}"/>
              </a:ext>
            </a:extLst>
          </p:cNvPr>
          <p:cNvSpPr txBox="1"/>
          <p:nvPr/>
        </p:nvSpPr>
        <p:spPr>
          <a:xfrm>
            <a:off x="209465" y="4973489"/>
            <a:ext cx="10261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schemeClr val="bg1"/>
                </a:solidFill>
              </a:rPr>
              <a:t>Silvia Baronti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F209076-A253-4D4E-AE85-B4C34D441ED6}"/>
              </a:ext>
            </a:extLst>
          </p:cNvPr>
          <p:cNvSpPr txBox="1"/>
          <p:nvPr/>
        </p:nvSpPr>
        <p:spPr>
          <a:xfrm>
            <a:off x="1834614" y="4927323"/>
            <a:ext cx="12414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schemeClr val="bg1"/>
                </a:solidFill>
              </a:rPr>
              <a:t>Lorenzo Genesio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8D26A30-F8C9-4246-BDD0-506CED07FD61}"/>
              </a:ext>
            </a:extLst>
          </p:cNvPr>
          <p:cNvSpPr txBox="1"/>
          <p:nvPr/>
        </p:nvSpPr>
        <p:spPr>
          <a:xfrm>
            <a:off x="3519787" y="4973488"/>
            <a:ext cx="13028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schemeClr val="bg1"/>
                </a:solidFill>
              </a:rPr>
              <a:t>Francesco Vaccari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19BA938-2830-4022-8920-FD5028423368}"/>
              </a:ext>
            </a:extLst>
          </p:cNvPr>
          <p:cNvSpPr txBox="1"/>
          <p:nvPr/>
        </p:nvSpPr>
        <p:spPr>
          <a:xfrm>
            <a:off x="170255" y="6470749"/>
            <a:ext cx="11045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schemeClr val="bg1"/>
                </a:solidFill>
              </a:rPr>
              <a:t>Anita </a:t>
            </a:r>
            <a:r>
              <a:rPr lang="it-IT" sz="1200" b="1" dirty="0" err="1">
                <a:solidFill>
                  <a:schemeClr val="bg1"/>
                </a:solidFill>
              </a:rPr>
              <a:t>Maienza</a:t>
            </a:r>
            <a:endParaRPr lang="it-IT" sz="1200" b="1" dirty="0">
              <a:solidFill>
                <a:schemeClr val="bg1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7C5F8F2-C964-4E60-8E03-3CBDF54C7FE1}"/>
              </a:ext>
            </a:extLst>
          </p:cNvPr>
          <p:cNvSpPr txBox="1"/>
          <p:nvPr/>
        </p:nvSpPr>
        <p:spPr>
          <a:xfrm>
            <a:off x="3462333" y="6501229"/>
            <a:ext cx="11874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schemeClr val="bg1"/>
                </a:solidFill>
              </a:rPr>
              <a:t>Fabrizio Ungaro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9D0E8CF-CFA6-4C9F-ABDC-5D3516D2FF6B}"/>
              </a:ext>
            </a:extLst>
          </p:cNvPr>
          <p:cNvSpPr txBox="1"/>
          <p:nvPr/>
        </p:nvSpPr>
        <p:spPr>
          <a:xfrm>
            <a:off x="1776512" y="6470749"/>
            <a:ext cx="12961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schemeClr val="bg1"/>
                </a:solidFill>
              </a:rPr>
              <a:t>Francesca Ugolini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B1AD71E-F549-46C0-B757-1631BE7EB175}"/>
              </a:ext>
            </a:extLst>
          </p:cNvPr>
          <p:cNvSpPr txBox="1"/>
          <p:nvPr/>
        </p:nvSpPr>
        <p:spPr>
          <a:xfrm>
            <a:off x="9427605" y="1402636"/>
            <a:ext cx="1543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Collaborazioni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BD057531-7B38-4DB6-B98A-496F92F58F2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666" r="29635"/>
          <a:stretch/>
        </p:blipFill>
        <p:spPr>
          <a:xfrm>
            <a:off x="4822643" y="5330427"/>
            <a:ext cx="1382141" cy="1447801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A619386F-6A8F-4287-9F83-B7CBEC89CFF8}"/>
              </a:ext>
            </a:extLst>
          </p:cNvPr>
          <p:cNvSpPr txBox="1"/>
          <p:nvPr/>
        </p:nvSpPr>
        <p:spPr>
          <a:xfrm>
            <a:off x="4786639" y="6516300"/>
            <a:ext cx="14155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schemeClr val="bg1"/>
                </a:solidFill>
              </a:rPr>
              <a:t>Filippo Di Gennaro 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0BF2BDFE-2394-4F8B-9807-516B08C5BD0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789" t="15703" r="8250" b="22275"/>
          <a:stretch/>
        </p:blipFill>
        <p:spPr>
          <a:xfrm>
            <a:off x="7758818" y="2906008"/>
            <a:ext cx="4301461" cy="1876741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BD8FA86-2F7A-4252-AD3A-4EFEF0626931}"/>
              </a:ext>
            </a:extLst>
          </p:cNvPr>
          <p:cNvSpPr txBox="1"/>
          <p:nvPr/>
        </p:nvSpPr>
        <p:spPr>
          <a:xfrm>
            <a:off x="8480892" y="1909366"/>
            <a:ext cx="3637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u="sng"/>
              <a:t>IBE- San </a:t>
            </a:r>
            <a:r>
              <a:rPr lang="it-IT" b="1" u="sng" dirty="0"/>
              <a:t>Michele all’Adige</a:t>
            </a:r>
          </a:p>
          <a:p>
            <a:pPr algn="ctr"/>
            <a:r>
              <a:rPr lang="it-IT" dirty="0"/>
              <a:t>Martino Negri e il «suo» pirolizzatore</a:t>
            </a:r>
          </a:p>
        </p:txBody>
      </p:sp>
      <p:sp>
        <p:nvSpPr>
          <p:cNvPr id="24" name="AutoShape 2" descr="Immagine che contiene persona, Viso umano, aria aperta, vestiti&#10;&#10;Descrizione generata automaticamente">
            <a:extLst>
              <a:ext uri="{FF2B5EF4-FFF2-40B4-BE49-F238E27FC236}">
                <a16:creationId xmlns:a16="http://schemas.microsoft.com/office/drawing/2014/main" id="{4BA9CF9C-C9C0-484D-8421-A95F33F214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7350B01F-69EA-4A87-83C8-2CB2751DB78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401"/>
          <a:stretch/>
        </p:blipFill>
        <p:spPr>
          <a:xfrm>
            <a:off x="5004492" y="3963770"/>
            <a:ext cx="1533425" cy="1300312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F85CA009-DB95-41DE-9611-EAFE15E6D61D}"/>
              </a:ext>
            </a:extLst>
          </p:cNvPr>
          <p:cNvSpPr txBox="1"/>
          <p:nvPr/>
        </p:nvSpPr>
        <p:spPr>
          <a:xfrm>
            <a:off x="5138163" y="4973488"/>
            <a:ext cx="9909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schemeClr val="bg1"/>
                </a:solidFill>
              </a:rPr>
              <a:t>Mario Lanini</a:t>
            </a:r>
          </a:p>
        </p:txBody>
      </p:sp>
      <p:pic>
        <p:nvPicPr>
          <p:cNvPr id="1026" name="Picture 2" descr="https://media.licdn.com/dms/image/C5603AQFH1eP6kvZSmA/profile-displayphoto-shrink_800_800/0/1616751817284?e=2147483647&amp;v=beta&amp;t=PxWgIOKZ17Kwh2EK3CjN0TIabqBASOn823nhOteu7L8">
            <a:extLst>
              <a:ext uri="{FF2B5EF4-FFF2-40B4-BE49-F238E27FC236}">
                <a16:creationId xmlns:a16="http://schemas.microsoft.com/office/drawing/2014/main" id="{7F83172D-5363-4CE4-B531-3D686055D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159" y="5345498"/>
            <a:ext cx="1447801" cy="144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CE65F928-7C74-4594-A642-08A107B9623A}"/>
              </a:ext>
            </a:extLst>
          </p:cNvPr>
          <p:cNvSpPr txBox="1"/>
          <p:nvPr/>
        </p:nvSpPr>
        <p:spPr>
          <a:xfrm>
            <a:off x="6613968" y="6516300"/>
            <a:ext cx="1105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schemeClr val="bg1"/>
                </a:solidFill>
              </a:rPr>
              <a:t>Fabio Castaldi </a:t>
            </a:r>
          </a:p>
        </p:txBody>
      </p:sp>
    </p:spTree>
    <p:extLst>
      <p:ext uri="{BB962C8B-B14F-4D97-AF65-F5344CB8AC3E}">
        <p14:creationId xmlns:p14="http://schemas.microsoft.com/office/powerpoint/2010/main" val="358743489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291</Words>
  <Application>Microsoft Office PowerPoint</Application>
  <PresentationFormat>Widescreen</PresentationFormat>
  <Paragraphs>52</Paragraphs>
  <Slides>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11" baseType="lpstr">
      <vt:lpstr>Aptos</vt:lpstr>
      <vt:lpstr>Aptos Display</vt:lpstr>
      <vt:lpstr>Arial</vt:lpstr>
      <vt:lpstr>Calibri</vt:lpstr>
      <vt:lpstr>Microsoft Sans Serif</vt:lpstr>
      <vt:lpstr>Tema di Office</vt:lpstr>
      <vt:lpstr>Biochar Experiments </vt:lpstr>
      <vt:lpstr>IBE è tra i fondatori dell’Associazione Italiana Biochar (Ichar)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AMBIENTE URBANO</dc:title>
  <dc:creator>Luciano M Stone</dc:creator>
  <cp:lastModifiedBy>Silvia</cp:lastModifiedBy>
  <cp:revision>34</cp:revision>
  <dcterms:created xsi:type="dcterms:W3CDTF">2024-04-06T12:49:29Z</dcterms:created>
  <dcterms:modified xsi:type="dcterms:W3CDTF">2024-04-10T08:07:48Z</dcterms:modified>
</cp:coreProperties>
</file>