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65" r:id="rId2"/>
    <p:sldId id="263" r:id="rId3"/>
    <p:sldId id="262" r:id="rId4"/>
    <p:sldId id="259" r:id="rId5"/>
    <p:sldId id="256" r:id="rId6"/>
    <p:sldId id="264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4937F"/>
    <a:srgbClr val="75C8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A0E513F-2C97-4C68-A7AC-AC4660D0A21D}" v="22" dt="2024-04-09T13:00:17.673"/>
    <p1510:client id="{7F4DD9E5-7623-480D-ABCE-A86B2F68A841}" v="1" dt="2024-04-10T05:48:14.24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677" autoAdjust="0"/>
    <p:restoredTop sz="90844" autoAdjust="0"/>
  </p:normalViewPr>
  <p:slideViewPr>
    <p:cSldViewPr snapToGrid="0">
      <p:cViewPr varScale="1">
        <p:scale>
          <a:sx n="100" d="100"/>
          <a:sy n="100" d="100"/>
        </p:scale>
        <p:origin x="78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F6A361-06CE-441B-913B-09CEC9B240F3}" type="datetimeFigureOut">
              <a:rPr lang="it-IT" smtClean="0"/>
              <a:t>10/04/2024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0F7FA2-4D18-4ECE-BBF9-3C5A6C07B96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859049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0F7FA2-4D18-4ECE-BBF9-3C5A6C07B966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743415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C79EA2-CA22-D597-1CA4-284A2192A6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337206-ADA7-6346-2F93-EA125FD39D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1EFCCB-B2A8-7F31-05F8-A82DDFFA0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59648-490F-2F4F-99F4-B4FA18C7962A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5BF93D-522F-1DE2-489E-75B02147F2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9549BD-DE0B-C5E7-862B-B12E4006C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91254-5C51-B341-B55C-CBE74973B4D1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6798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F60FD2-12AB-2287-3C02-11EF3D884E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EB7876-E7CA-98AA-7490-5718E561A1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8FADB7-33A8-F211-DD0E-1DD988086D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59648-490F-2F4F-99F4-B4FA18C7962A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9C4E5A-987E-E7C1-22E6-58BFBF809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03BB9E-7A19-DFA4-1725-F1F8EC1B3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91254-5C51-B341-B55C-CBE74973B4D1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1692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87C20A1-8464-71E4-B13E-D2FE5F202B2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1AE3CC-6D44-922F-D733-7E5E4A52B1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14B755-B335-1F4F-81ED-148186EA4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59648-490F-2F4F-99F4-B4FA18C7962A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F1A459-1C00-82AB-AA3C-03805F8A40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70BA06-53CB-6468-6781-F7A48A2D0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91254-5C51-B341-B55C-CBE74973B4D1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696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1B16CE-2F19-A64E-B370-ED74CE0BF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467910-97CB-2AD6-674B-1B6C1BD177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B8A4EF-E7FB-C41E-AB38-D3D68031F4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59648-490F-2F4F-99F4-B4FA18C7962A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0F13C5-357F-8019-5D8D-147FE054DC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B962B4-6A79-C245-B2B2-2E9C6981A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91254-5C51-B341-B55C-CBE74973B4D1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4277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B94CE1-1943-3A5B-4777-EFCAE0D4B0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3C0F4B-54E8-1A3D-E69D-C0C9556E2C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633C75-BCC3-7F10-0048-99AF6F878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59648-490F-2F4F-99F4-B4FA18C7962A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F398B5-C5E1-9D7A-64BC-397AAC2D3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6980BB-67BA-46C2-FB37-0A9A4AAA02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91254-5C51-B341-B55C-CBE74973B4D1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662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22F7D5-7175-F9E5-6B69-526AD6F9F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24B7EC-C7FF-1A77-7990-33C9AC8410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B9C2AF-8C3C-6279-8877-EDD96974A3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42A7B8-B93F-5A78-821A-C5341DFB1B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59648-490F-2F4F-99F4-B4FA18C7962A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C79B30-7D01-B98B-62B7-FF18CF8D8B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95C086-94C2-8936-867A-5DD02F4E3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91254-5C51-B341-B55C-CBE74973B4D1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83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67B2D0-D297-9587-A575-D7032B925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790510-DE03-8527-B7BF-FB442B8802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AEE32D-6AE0-B6FA-EB7D-F4D498B4AF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3F4A88-1FDB-B9EC-55F5-F677583AD0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7A5D86F-D4E6-4BEF-99D9-28EAD2382F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45815B1-1CD8-070D-5911-1840A888CF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59648-490F-2F4F-99F4-B4FA18C7962A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643EE6B-93A7-C80E-0B0E-FA853193F9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7F56D23-80D1-7EC7-55FA-9B6060F486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91254-5C51-B341-B55C-CBE74973B4D1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0193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B5CCCA-4E51-C360-8674-72146647E6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289452A-83F1-93E0-B47B-B47615D90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59648-490F-2F4F-99F4-B4FA18C7962A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7FB2A3-3657-EE5B-AB17-2A4038E010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4B6AED-D8A3-143A-4FD8-20382AAE35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91254-5C51-B341-B55C-CBE74973B4D1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5696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98D33D0-C82B-8A20-DFC8-3915A9EA08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59648-490F-2F4F-99F4-B4FA18C7962A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F75B4D-F5F0-5DBA-3D12-FCA419FE1A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9B03AB-76B7-BA74-53A1-4D232EC97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91254-5C51-B341-B55C-CBE74973B4D1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603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D138CF-7205-93C2-01B0-E1F40CE207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ACBA84-531A-1108-F882-799AB52296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329879-D71E-B21F-6C1B-AFE60C7FCB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288CAD-FB21-606B-2D68-8802517D68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59648-490F-2F4F-99F4-B4FA18C7962A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793F12-398A-55DF-C51F-8A925740D1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99B0A6-2DAE-6018-B368-6A85F1F179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91254-5C51-B341-B55C-CBE74973B4D1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622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22F502-94EE-BFCA-EC98-3CD95F2C36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092037B-B151-49AA-901C-02A5D0513B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8D92DA-8237-4AA0-0887-BE0BA8FAEC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EF2469-820C-14E3-8F3D-5A017F44BA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59648-490F-2F4F-99F4-B4FA18C7962A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CBB3EA-79BE-457B-D0C1-5F5BC82D3A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607801-FC30-3BC5-B8A0-711B994003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91254-5C51-B341-B55C-CBE74973B4D1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708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821BE3-DA10-B8DE-AC78-5CCA095061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0443C0-0D24-F9DD-BBD6-F7802055D8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905013-9CBE-342C-ADD1-9A91D7319C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2C59648-490F-2F4F-99F4-B4FA18C7962A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39092-18E8-E67B-F07E-E9202E2B53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781DF5-B1B2-362A-EABF-3F78417893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2D91254-5C51-B341-B55C-CBE74973B4D1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921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grosat.it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2.jpeg"/><Relationship Id="rId4" Type="http://schemas.openxmlformats.org/officeDocument/2006/relationships/image" Target="../media/image10.emf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po 8">
            <a:extLst>
              <a:ext uri="{FF2B5EF4-FFF2-40B4-BE49-F238E27FC236}">
                <a16:creationId xmlns:a16="http://schemas.microsoft.com/office/drawing/2014/main" id="{7DED5518-5CF2-7FF2-8A28-A23FD4DB7901}"/>
              </a:ext>
            </a:extLst>
          </p:cNvPr>
          <p:cNvGrpSpPr/>
          <p:nvPr/>
        </p:nvGrpSpPr>
        <p:grpSpPr>
          <a:xfrm>
            <a:off x="0" y="6105752"/>
            <a:ext cx="12192000" cy="752248"/>
            <a:chOff x="0" y="6105752"/>
            <a:chExt cx="12192000" cy="752248"/>
          </a:xfrm>
        </p:grpSpPr>
        <p:sp>
          <p:nvSpPr>
            <p:cNvPr id="5" name="Google Shape;98;p2"/>
            <p:cNvSpPr/>
            <p:nvPr/>
          </p:nvSpPr>
          <p:spPr>
            <a:xfrm>
              <a:off x="0" y="6105752"/>
              <a:ext cx="12192000" cy="752248"/>
            </a:xfrm>
            <a:prstGeom prst="rect">
              <a:avLst/>
            </a:prstGeom>
            <a:solidFill>
              <a:schemeClr val="tx2">
                <a:lumMod val="75000"/>
                <a:lumOff val="25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28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SEDE FIRENZE</a:t>
              </a:r>
              <a:endParaRPr sz="2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6" name="Google Shape;99;p2"/>
            <p:cNvPicPr preferRelativeResize="0"/>
            <p:nvPr/>
          </p:nvPicPr>
          <p:blipFill rotWithShape="1">
            <a:blip r:embed="rId2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633340" y="6139799"/>
              <a:ext cx="2364089" cy="68415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8279C7DC-DEA1-7BB1-CD12-209F5B2E93DB}"/>
              </a:ext>
            </a:extLst>
          </p:cNvPr>
          <p:cNvSpPr txBox="1"/>
          <p:nvPr/>
        </p:nvSpPr>
        <p:spPr>
          <a:xfrm>
            <a:off x="925883" y="3970025"/>
            <a:ext cx="424661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/>
              <a:t>Infrastruttura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/>
              <a:t>Progetti «infrastrutturali»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/>
              <a:t>Attività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8EFA3EC8-73C6-7459-EF76-34C1C9B82AD0}"/>
              </a:ext>
            </a:extLst>
          </p:cNvPr>
          <p:cNvSpPr txBox="1"/>
          <p:nvPr/>
        </p:nvSpPr>
        <p:spPr>
          <a:xfrm>
            <a:off x="783040" y="1784699"/>
            <a:ext cx="10988153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pc="10" dirty="0">
                <a:solidFill>
                  <a:srgbClr val="000000"/>
                </a:solidFill>
                <a:highlight>
                  <a:srgbClr val="FFFFFF"/>
                </a:highlight>
                <a:latin typeface="Roboto" panose="02000000000000000000" pitchFamily="2" charset="0"/>
              </a:rPr>
              <a:t>1980… Istituto di Analisi Ambientale e Telerilevamento Applicati all'Agricoltura (IATA)</a:t>
            </a:r>
          </a:p>
          <a:p>
            <a:endParaRPr lang="it-IT" spc="10" dirty="0">
              <a:solidFill>
                <a:srgbClr val="000000"/>
              </a:solidFill>
              <a:highlight>
                <a:srgbClr val="FFFFFF"/>
              </a:highlight>
              <a:latin typeface="Roboto" panose="02000000000000000000" pitchFamily="2" charset="0"/>
            </a:endParaRPr>
          </a:p>
          <a:p>
            <a:pPr algn="l"/>
            <a:r>
              <a:rPr lang="it-IT" spc="10" dirty="0">
                <a:solidFill>
                  <a:srgbClr val="000000"/>
                </a:solidFill>
                <a:highlight>
                  <a:srgbClr val="FFFFFF"/>
                </a:highlight>
                <a:latin typeface="Roboto" panose="02000000000000000000" pitchFamily="2" charset="0"/>
              </a:rPr>
              <a:t>1990… Istituto per l’Agrometeorologia e l’Analisi Ambientale applicata all’Agricoltura (IATA)</a:t>
            </a:r>
          </a:p>
          <a:p>
            <a:pPr algn="l"/>
            <a:endParaRPr lang="it-IT" spc="10" dirty="0">
              <a:solidFill>
                <a:srgbClr val="000000"/>
              </a:solidFill>
              <a:highlight>
                <a:srgbClr val="FFFFFF"/>
              </a:highlight>
              <a:latin typeface="Roboto" panose="02000000000000000000" pitchFamily="2" charset="0"/>
            </a:endParaRPr>
          </a:p>
          <a:p>
            <a:r>
              <a:rPr lang="it-IT" spc="10" dirty="0">
                <a:solidFill>
                  <a:srgbClr val="000000"/>
                </a:solidFill>
                <a:highlight>
                  <a:srgbClr val="FFFFFF"/>
                </a:highlight>
                <a:latin typeface="Roboto" panose="02000000000000000000" pitchFamily="2" charset="0"/>
              </a:rPr>
              <a:t>2000… Istituto di Biometeorologia (IBIMET)</a:t>
            </a:r>
          </a:p>
          <a:p>
            <a:r>
              <a:rPr lang="it-IT" spc="10" dirty="0">
                <a:solidFill>
                  <a:srgbClr val="000000"/>
                </a:solidFill>
                <a:highlight>
                  <a:srgbClr val="FFFFFF"/>
                </a:highlight>
                <a:latin typeface="Roboto" panose="02000000000000000000" pitchFamily="2" charset="0"/>
              </a:rPr>
              <a:t> </a:t>
            </a:r>
          </a:p>
          <a:p>
            <a:r>
              <a:rPr lang="it-IT" spc="10" dirty="0">
                <a:solidFill>
                  <a:srgbClr val="000000"/>
                </a:solidFill>
                <a:highlight>
                  <a:srgbClr val="FFFFFF"/>
                </a:highlight>
                <a:latin typeface="Roboto" panose="02000000000000000000" pitchFamily="2" charset="0"/>
              </a:rPr>
              <a:t> 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DCDBA8F7-AB27-79FA-D36E-743EF7F42C28}"/>
              </a:ext>
            </a:extLst>
          </p:cNvPr>
          <p:cNvSpPr txBox="1"/>
          <p:nvPr/>
        </p:nvSpPr>
        <p:spPr>
          <a:xfrm>
            <a:off x="3161480" y="381606"/>
            <a:ext cx="56440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400" dirty="0"/>
              <a:t>Telerilevamento</a:t>
            </a:r>
          </a:p>
        </p:txBody>
      </p:sp>
    </p:spTree>
    <p:extLst>
      <p:ext uri="{BB962C8B-B14F-4D97-AF65-F5344CB8AC3E}">
        <p14:creationId xmlns:p14="http://schemas.microsoft.com/office/powerpoint/2010/main" val="1993912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34458"/>
    </mc:Choice>
    <mc:Fallback xmlns="">
      <p:transition advClick="0" advTm="34458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4AEBC322-302D-EB1A-29B5-19841340EB59}"/>
              </a:ext>
            </a:extLst>
          </p:cNvPr>
          <p:cNvSpPr txBox="1"/>
          <p:nvPr/>
        </p:nvSpPr>
        <p:spPr>
          <a:xfrm>
            <a:off x="918180" y="1351508"/>
            <a:ext cx="1017821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Infrastruttura RS-</a:t>
            </a:r>
            <a:r>
              <a:rPr lang="it-IT" sz="2400" dirty="0" err="1"/>
              <a:t>AeroLab</a:t>
            </a:r>
            <a:r>
              <a:rPr lang="it-IT" sz="2400" dirty="0"/>
              <a:t> (composta da più gruppi e finanziata da più progetti nel tempo):</a:t>
            </a:r>
          </a:p>
          <a:p>
            <a:endParaRPr lang="it-IT" sz="2400" dirty="0"/>
          </a:p>
          <a:p>
            <a:pPr marL="285750" indent="-285750">
              <a:buFontTx/>
              <a:buChar char="-"/>
            </a:pPr>
            <a:r>
              <a:rPr lang="it-IT" sz="2400" dirty="0"/>
              <a:t>UAV </a:t>
            </a:r>
            <a:r>
              <a:rPr lang="it-IT" sz="2400" dirty="0" err="1"/>
              <a:t>hyperspectral</a:t>
            </a:r>
            <a:endParaRPr lang="it-IT" sz="2400" dirty="0"/>
          </a:p>
          <a:p>
            <a:pPr marL="285750" indent="-285750">
              <a:buFontTx/>
              <a:buChar char="-"/>
            </a:pPr>
            <a:r>
              <a:rPr lang="it-IT" sz="2400" dirty="0"/>
              <a:t>UAV Lidar</a:t>
            </a:r>
          </a:p>
          <a:p>
            <a:pPr marL="285750" indent="-285750">
              <a:buFontTx/>
              <a:buChar char="-"/>
            </a:pPr>
            <a:r>
              <a:rPr lang="it-IT" sz="2400" dirty="0"/>
              <a:t>Ground </a:t>
            </a:r>
            <a:r>
              <a:rPr lang="it-IT" sz="2400" dirty="0" err="1"/>
              <a:t>spectrometer</a:t>
            </a:r>
            <a:endParaRPr lang="it-IT" sz="2400" dirty="0"/>
          </a:p>
          <a:p>
            <a:pPr marL="285750" indent="-285750">
              <a:buFontTx/>
              <a:buChar char="-"/>
            </a:pPr>
            <a:r>
              <a:rPr lang="it-IT" sz="2400" dirty="0"/>
              <a:t>Single </a:t>
            </a:r>
            <a:r>
              <a:rPr lang="it-IT" sz="2400" dirty="0" err="1"/>
              <a:t>Photon</a:t>
            </a:r>
            <a:r>
              <a:rPr lang="it-IT" sz="2400" dirty="0"/>
              <a:t> camera</a:t>
            </a:r>
          </a:p>
          <a:p>
            <a:pPr marL="285750" indent="-285750">
              <a:buFontTx/>
              <a:buChar char="-"/>
            </a:pPr>
            <a:r>
              <a:rPr lang="it-IT" sz="2400" dirty="0" err="1"/>
              <a:t>Ancillary</a:t>
            </a:r>
            <a:r>
              <a:rPr lang="it-IT" sz="2400" dirty="0"/>
              <a:t> </a:t>
            </a:r>
            <a:r>
              <a:rPr lang="it-IT" sz="2400" dirty="0" err="1"/>
              <a:t>sensors</a:t>
            </a:r>
            <a:endParaRPr lang="it-IT" sz="2400" dirty="0"/>
          </a:p>
          <a:p>
            <a:endParaRPr lang="it-IT" sz="2400" dirty="0"/>
          </a:p>
          <a:p>
            <a:r>
              <a:rPr lang="it-IT" sz="2400" dirty="0"/>
              <a:t>Piattaforma AGROSAT: </a:t>
            </a:r>
            <a:r>
              <a:rPr lang="it-IT" sz="2400" dirty="0">
                <a:hlinkClick r:id="rId3"/>
              </a:rPr>
              <a:t>www.agrosat.it</a:t>
            </a:r>
            <a:endParaRPr lang="it-IT" sz="2400" dirty="0"/>
          </a:p>
          <a:p>
            <a:endParaRPr lang="it-IT" sz="2400" dirty="0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2D98745E-6FF7-D163-5694-9EC8765CA35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75" t="12357" r="41415" b="53382"/>
          <a:stretch/>
        </p:blipFill>
        <p:spPr>
          <a:xfrm>
            <a:off x="6765736" y="2417773"/>
            <a:ext cx="1963520" cy="1411407"/>
          </a:xfrm>
          <a:prstGeom prst="rect">
            <a:avLst/>
          </a:prstGeom>
        </p:spPr>
      </p:pic>
      <p:pic>
        <p:nvPicPr>
          <p:cNvPr id="1026" name="Picture 2" descr="Photon-Counting qCMOS Camera | ORCA-Quest">
            <a:extLst>
              <a:ext uri="{FF2B5EF4-FFF2-40B4-BE49-F238E27FC236}">
                <a16:creationId xmlns:a16="http://schemas.microsoft.com/office/drawing/2014/main" id="{3BCAD159-7B60-4838-2A1A-CC21238128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4581" y="2571773"/>
            <a:ext cx="1594725" cy="1594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298BC4C8-2878-83D3-B314-FB6CEED7B03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64279" y="4205704"/>
            <a:ext cx="2300675" cy="1411407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F17DD59B-FB65-CA6F-AB2E-C31E7F5B8B07}"/>
              </a:ext>
            </a:extLst>
          </p:cNvPr>
          <p:cNvSpPr txBox="1"/>
          <p:nvPr/>
        </p:nvSpPr>
        <p:spPr>
          <a:xfrm>
            <a:off x="4713597" y="316889"/>
            <a:ext cx="461464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3600" dirty="0"/>
              <a:t>Infrastruttura</a:t>
            </a:r>
          </a:p>
        </p:txBody>
      </p:sp>
    </p:spTree>
    <p:extLst>
      <p:ext uri="{BB962C8B-B14F-4D97-AF65-F5344CB8AC3E}">
        <p14:creationId xmlns:p14="http://schemas.microsoft.com/office/powerpoint/2010/main" val="35970469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6F1911ED-AD6B-6468-D66A-2A36BCC93E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0311"/>
          <a:stretch/>
        </p:blipFill>
        <p:spPr>
          <a:xfrm>
            <a:off x="1320725" y="1271782"/>
            <a:ext cx="9168414" cy="2071919"/>
          </a:xfrm>
          <a:prstGeom prst="rect">
            <a:avLst/>
          </a:prstGeom>
        </p:spPr>
      </p:pic>
      <p:sp>
        <p:nvSpPr>
          <p:cNvPr id="7" name="Titolo 1">
            <a:extLst>
              <a:ext uri="{FF2B5EF4-FFF2-40B4-BE49-F238E27FC236}">
                <a16:creationId xmlns:a16="http://schemas.microsoft.com/office/drawing/2014/main" id="{9D012060-2BB0-BFE4-702A-6E095700E688}"/>
              </a:ext>
            </a:extLst>
          </p:cNvPr>
          <p:cNvSpPr txBox="1">
            <a:spLocks/>
          </p:cNvSpPr>
          <p:nvPr/>
        </p:nvSpPr>
        <p:spPr>
          <a:xfrm>
            <a:off x="817728" y="278347"/>
            <a:ext cx="10556543" cy="775071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600" dirty="0">
                <a:latin typeface="+mn-lt"/>
              </a:rPr>
              <a:t>ITINERIS – PNRR </a:t>
            </a:r>
            <a:r>
              <a:rPr lang="it-IT" sz="3600" dirty="0">
                <a:latin typeface="+mn-lt"/>
                <a:sym typeface="Wingdings" panose="05000000000000000000" pitchFamily="2" charset="2"/>
              </a:rPr>
              <a:t> </a:t>
            </a:r>
            <a:r>
              <a:rPr lang="it-IT" sz="3600" dirty="0">
                <a:latin typeface="+mn-lt"/>
              </a:rPr>
              <a:t>Infrastrutture di ricerca (RI) ESFRI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C9BEA1BA-D6E6-A405-F3C2-518C46633DC4}"/>
              </a:ext>
            </a:extLst>
          </p:cNvPr>
          <p:cNvSpPr txBox="1"/>
          <p:nvPr/>
        </p:nvSpPr>
        <p:spPr>
          <a:xfrm>
            <a:off x="935945" y="3896098"/>
            <a:ext cx="38992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it-IT" dirty="0"/>
              <a:t>Potenziamento RI, servizi cross-RI</a:t>
            </a:r>
          </a:p>
          <a:p>
            <a:pPr marL="285750" indent="-285750">
              <a:buFontTx/>
              <a:buChar char="-"/>
            </a:pPr>
            <a:endParaRPr lang="it-IT" dirty="0"/>
          </a:p>
          <a:p>
            <a:pPr marL="285750" indent="-285750">
              <a:buFontTx/>
              <a:buChar char="-"/>
            </a:pPr>
            <a:r>
              <a:rPr lang="it-IT" dirty="0"/>
              <a:t>Sviluppare prodotti basati su siti RI (</a:t>
            </a:r>
            <a:r>
              <a:rPr lang="it-IT" dirty="0" err="1"/>
              <a:t>e.g</a:t>
            </a:r>
            <a:r>
              <a:rPr lang="it-IT" dirty="0"/>
              <a:t> </a:t>
            </a:r>
            <a:r>
              <a:rPr lang="it-IT" dirty="0" err="1"/>
              <a:t>plant</a:t>
            </a:r>
            <a:r>
              <a:rPr lang="it-IT" dirty="0"/>
              <a:t> traits…)</a:t>
            </a:r>
          </a:p>
        </p:txBody>
      </p:sp>
      <p:pic>
        <p:nvPicPr>
          <p:cNvPr id="27" name="Immagine 26">
            <a:extLst>
              <a:ext uri="{FF2B5EF4-FFF2-40B4-BE49-F238E27FC236}">
                <a16:creationId xmlns:a16="http://schemas.microsoft.com/office/drawing/2014/main" id="{4E99C904-E83C-2142-2C19-757CE8371F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1935" y="3574098"/>
            <a:ext cx="3097304" cy="2562650"/>
          </a:xfrm>
          <a:prstGeom prst="rect">
            <a:avLst/>
          </a:prstGeom>
        </p:spPr>
      </p:pic>
      <p:pic>
        <p:nvPicPr>
          <p:cNvPr id="30" name="Immagine 29">
            <a:extLst>
              <a:ext uri="{FF2B5EF4-FFF2-40B4-BE49-F238E27FC236}">
                <a16:creationId xmlns:a16="http://schemas.microsoft.com/office/drawing/2014/main" id="{4980D8F0-930E-7B42-945F-98C03C426B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94421" y="4342584"/>
            <a:ext cx="2864875" cy="1794164"/>
          </a:xfrm>
          <a:prstGeom prst="rect">
            <a:avLst/>
          </a:prstGeom>
        </p:spPr>
      </p:pic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D50DF079-2C23-47EE-96A3-83DDC9A05C68}"/>
              </a:ext>
            </a:extLst>
          </p:cNvPr>
          <p:cNvSpPr txBox="1"/>
          <p:nvPr/>
        </p:nvSpPr>
        <p:spPr>
          <a:xfrm>
            <a:off x="8520230" y="6136748"/>
            <a:ext cx="338082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i="1" dirty="0"/>
              <a:t>PRISMA </a:t>
            </a:r>
            <a:r>
              <a:rPr lang="it-IT" sz="1400" i="1" dirty="0" err="1"/>
              <a:t>scenes</a:t>
            </a:r>
            <a:r>
              <a:rPr lang="it-IT" sz="1400" i="1" dirty="0"/>
              <a:t> </a:t>
            </a:r>
            <a:r>
              <a:rPr lang="it-IT" sz="1400" i="1" dirty="0" err="1"/>
              <a:t>at</a:t>
            </a:r>
            <a:r>
              <a:rPr lang="it-IT" sz="1400" i="1" dirty="0"/>
              <a:t> ICOS </a:t>
            </a:r>
            <a:r>
              <a:rPr lang="it-IT" sz="1400" i="1" dirty="0" err="1"/>
              <a:t>forest</a:t>
            </a:r>
            <a:r>
              <a:rPr lang="it-IT" sz="1400" i="1" dirty="0"/>
              <a:t> </a:t>
            </a:r>
            <a:r>
              <a:rPr lang="it-IT" sz="1400" i="1" dirty="0" err="1"/>
              <a:t>sites</a:t>
            </a:r>
            <a:endParaRPr lang="it-IT" sz="1400" i="1" dirty="0"/>
          </a:p>
        </p:txBody>
      </p:sp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BEED2107-712F-9565-172A-88C4ABA49843}"/>
              </a:ext>
            </a:extLst>
          </p:cNvPr>
          <p:cNvSpPr txBox="1"/>
          <p:nvPr/>
        </p:nvSpPr>
        <p:spPr>
          <a:xfrm>
            <a:off x="5396030" y="6136748"/>
            <a:ext cx="338082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i="1" dirty="0"/>
              <a:t>Airborne + PRISMA mapping</a:t>
            </a:r>
          </a:p>
        </p:txBody>
      </p:sp>
    </p:spTree>
    <p:extLst>
      <p:ext uri="{BB962C8B-B14F-4D97-AF65-F5344CB8AC3E}">
        <p14:creationId xmlns:p14="http://schemas.microsoft.com/office/powerpoint/2010/main" val="38261737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1A82CBD-AA9E-70D5-6149-2293369A9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2774" y="36952"/>
            <a:ext cx="6784882" cy="775071"/>
          </a:xfrm>
        </p:spPr>
        <p:txBody>
          <a:bodyPr>
            <a:normAutofit/>
          </a:bodyPr>
          <a:lstStyle/>
          <a:p>
            <a:r>
              <a:rPr lang="it-IT" sz="3600" dirty="0">
                <a:latin typeface="+mn-lt"/>
              </a:rPr>
              <a:t>PRISCAV CAL/VAL - ASI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1EC6112E-3274-5367-D8FE-827313825A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80" y="6301610"/>
            <a:ext cx="635583" cy="556389"/>
          </a:xfrm>
          <a:prstGeom prst="rect">
            <a:avLst/>
          </a:prstGeom>
        </p:spPr>
      </p:pic>
      <p:pic>
        <p:nvPicPr>
          <p:cNvPr id="5" name="Immagine 16">
            <a:extLst>
              <a:ext uri="{FF2B5EF4-FFF2-40B4-BE49-F238E27FC236}">
                <a16:creationId xmlns:a16="http://schemas.microsoft.com/office/drawing/2014/main" id="{6157C69A-37D6-5509-72F7-848CEBFB7C28}"/>
              </a:ext>
            </a:extLst>
          </p:cNvPr>
          <p:cNvPicPr/>
          <p:nvPr/>
        </p:nvPicPr>
        <p:blipFill>
          <a:blip r:embed="rId3"/>
          <a:srcRect l="836" t="11931" r="86309" b="9569"/>
          <a:stretch/>
        </p:blipFill>
        <p:spPr>
          <a:xfrm>
            <a:off x="775470" y="6301610"/>
            <a:ext cx="606910" cy="511177"/>
          </a:xfrm>
          <a:prstGeom prst="rect">
            <a:avLst/>
          </a:prstGeom>
          <a:ln>
            <a:noFill/>
          </a:ln>
        </p:spPr>
      </p:pic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598287EE-62E6-1FDF-F9BD-F43C8BA39573}"/>
              </a:ext>
            </a:extLst>
          </p:cNvPr>
          <p:cNvSpPr/>
          <p:nvPr/>
        </p:nvSpPr>
        <p:spPr>
          <a:xfrm>
            <a:off x="6160213" y="948025"/>
            <a:ext cx="2332383" cy="51683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MISURE IN CONTINUO</a:t>
            </a: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A879ECA2-268E-3E97-C8C5-748B36500E26}"/>
              </a:ext>
            </a:extLst>
          </p:cNvPr>
          <p:cNvSpPr/>
          <p:nvPr/>
        </p:nvSpPr>
        <p:spPr>
          <a:xfrm>
            <a:off x="9326813" y="948025"/>
            <a:ext cx="2332383" cy="51683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CAMPAGNE DI MISURA</a:t>
            </a:r>
          </a:p>
        </p:txBody>
      </p:sp>
      <p:pic>
        <p:nvPicPr>
          <p:cNvPr id="36" name="Picture 29">
            <a:extLst>
              <a:ext uri="{FF2B5EF4-FFF2-40B4-BE49-F238E27FC236}">
                <a16:creationId xmlns:a16="http://schemas.microsoft.com/office/drawing/2014/main" id="{4080A3BB-343E-E8F1-53F6-36FCA84F8FC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7239"/>
          <a:stretch/>
        </p:blipFill>
        <p:spPr>
          <a:xfrm>
            <a:off x="6292592" y="1541279"/>
            <a:ext cx="2191091" cy="1887722"/>
          </a:xfrm>
          <a:prstGeom prst="rect">
            <a:avLst/>
          </a:prstGeom>
        </p:spPr>
      </p:pic>
      <p:pic>
        <p:nvPicPr>
          <p:cNvPr id="22" name="Picture 21" descr="A group of people standing next to a plane&#10;&#10;Description automatically generated">
            <a:extLst>
              <a:ext uri="{FF2B5EF4-FFF2-40B4-BE49-F238E27FC236}">
                <a16:creationId xmlns:a16="http://schemas.microsoft.com/office/drawing/2014/main" id="{99503D92-E4C3-C2CB-EC41-9E7DF43072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02091" y="2296234"/>
            <a:ext cx="2781825" cy="1132765"/>
          </a:xfrm>
          <a:prstGeom prst="rect">
            <a:avLst/>
          </a:prstGeom>
        </p:spPr>
      </p:pic>
      <p:pic>
        <p:nvPicPr>
          <p:cNvPr id="25" name="Immagine 8">
            <a:extLst>
              <a:ext uri="{FF2B5EF4-FFF2-40B4-BE49-F238E27FC236}">
                <a16:creationId xmlns:a16="http://schemas.microsoft.com/office/drawing/2014/main" id="{B23CB743-AAC7-A7A1-007A-CD57A9BDC92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23601" r="6024"/>
          <a:stretch/>
        </p:blipFill>
        <p:spPr>
          <a:xfrm>
            <a:off x="6279693" y="3502050"/>
            <a:ext cx="1459262" cy="2087226"/>
          </a:xfrm>
          <a:prstGeom prst="rect">
            <a:avLst/>
          </a:prstGeom>
        </p:spPr>
      </p:pic>
      <p:pic>
        <p:nvPicPr>
          <p:cNvPr id="23" name="Immagine 8">
            <a:extLst>
              <a:ext uri="{FF2B5EF4-FFF2-40B4-BE49-F238E27FC236}">
                <a16:creationId xmlns:a16="http://schemas.microsoft.com/office/drawing/2014/main" id="{D5E1AB0F-CBB8-0B2D-592A-77C3BF85FDCB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764" t="3121" r="51486"/>
          <a:stretch/>
        </p:blipFill>
        <p:spPr>
          <a:xfrm>
            <a:off x="7264709" y="4691222"/>
            <a:ext cx="1432801" cy="2104774"/>
          </a:xfrm>
          <a:prstGeom prst="rect">
            <a:avLst/>
          </a:prstGeom>
        </p:spPr>
      </p:pic>
      <p:sp>
        <p:nvSpPr>
          <p:cNvPr id="26" name="Straight Connector 25">
            <a:extLst>
              <a:ext uri="{FF2B5EF4-FFF2-40B4-BE49-F238E27FC236}">
                <a16:creationId xmlns:a16="http://schemas.microsoft.com/office/drawing/2014/main" id="{100D65A9-0EF0-F88E-A84B-C8BEE52D51D2}"/>
              </a:ext>
            </a:extLst>
          </p:cNvPr>
          <p:cNvSpPr/>
          <p:nvPr/>
        </p:nvSpPr>
        <p:spPr>
          <a:xfrm flipH="1">
            <a:off x="8868135" y="946404"/>
            <a:ext cx="9516" cy="4965191"/>
          </a:xfrm>
          <a:prstGeom prst="line">
            <a:avLst/>
          </a:prstGeom>
          <a:ln w="22225" cmpd="sng">
            <a:solidFill>
              <a:srgbClr val="0070C0"/>
            </a:solidFill>
          </a:ln>
        </p:spPr>
        <p:style>
          <a:lnRef idx="2">
            <a:scrgbClr r="0" g="0" b="0"/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pic>
        <p:nvPicPr>
          <p:cNvPr id="1026" name="Picture 2" descr="Si avvicina il lancio della missione PRISMA dell'ASI. Il ruolo di Telespazio">
            <a:extLst>
              <a:ext uri="{FF2B5EF4-FFF2-40B4-BE49-F238E27FC236}">
                <a16:creationId xmlns:a16="http://schemas.microsoft.com/office/drawing/2014/main" id="{9709486E-7B38-B68B-4F3B-6CA519BAB4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16572" y="-856566"/>
            <a:ext cx="3503270" cy="3536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itolo 1">
            <a:extLst>
              <a:ext uri="{FF2B5EF4-FFF2-40B4-BE49-F238E27FC236}">
                <a16:creationId xmlns:a16="http://schemas.microsoft.com/office/drawing/2014/main" id="{8F8A8DE9-FD40-FFEE-1256-02EAAA3CE9E6}"/>
              </a:ext>
            </a:extLst>
          </p:cNvPr>
          <p:cNvSpPr txBox="1">
            <a:spLocks/>
          </p:cNvSpPr>
          <p:nvPr/>
        </p:nvSpPr>
        <p:spPr>
          <a:xfrm>
            <a:off x="1665367" y="1308215"/>
            <a:ext cx="4683098" cy="7750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400" dirty="0">
                <a:latin typeface="+mn-lt"/>
              </a:rPr>
              <a:t>PRISCAV Network</a:t>
            </a:r>
          </a:p>
        </p:txBody>
      </p:sp>
      <p:pic>
        <p:nvPicPr>
          <p:cNvPr id="30" name="Immagine 29">
            <a:extLst>
              <a:ext uri="{FF2B5EF4-FFF2-40B4-BE49-F238E27FC236}">
                <a16:creationId xmlns:a16="http://schemas.microsoft.com/office/drawing/2014/main" id="{ED367C13-93F5-D913-2281-FDB6183AF37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24408" y="2680271"/>
            <a:ext cx="4053760" cy="3444074"/>
          </a:xfrm>
          <a:prstGeom prst="rect">
            <a:avLst/>
          </a:prstGeom>
        </p:spPr>
      </p:pic>
      <p:pic>
        <p:nvPicPr>
          <p:cNvPr id="31" name="Immagine 30">
            <a:extLst>
              <a:ext uri="{FF2B5EF4-FFF2-40B4-BE49-F238E27FC236}">
                <a16:creationId xmlns:a16="http://schemas.microsoft.com/office/drawing/2014/main" id="{572767B3-F9B2-B55F-18F6-C9B99873E789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75" t="17578" r="41415" b="57909"/>
          <a:stretch/>
        </p:blipFill>
        <p:spPr>
          <a:xfrm>
            <a:off x="9117424" y="3634211"/>
            <a:ext cx="2766492" cy="1422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4902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everal images of a field&#10;&#10;Description automatically generated">
            <a:extLst>
              <a:ext uri="{FF2B5EF4-FFF2-40B4-BE49-F238E27FC236}">
                <a16:creationId xmlns:a16="http://schemas.microsoft.com/office/drawing/2014/main" id="{743051D5-0671-2596-DAB9-52391279AD2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205"/>
          <a:stretch/>
        </p:blipFill>
        <p:spPr>
          <a:xfrm>
            <a:off x="-142755" y="2520347"/>
            <a:ext cx="10252426" cy="3240729"/>
          </a:xfrm>
          <a:prstGeom prst="rect">
            <a:avLst/>
          </a:prstGeom>
        </p:spPr>
      </p:pic>
      <p:pic>
        <p:nvPicPr>
          <p:cNvPr id="15" name="Picture 14" descr="A field of green plants with a solar panel&#10;&#10;Description automatically generated">
            <a:extLst>
              <a:ext uri="{FF2B5EF4-FFF2-40B4-BE49-F238E27FC236}">
                <a16:creationId xmlns:a16="http://schemas.microsoft.com/office/drawing/2014/main" id="{41603D65-9A3A-26FB-D4D0-6FA0B49F18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32897" y="4577978"/>
            <a:ext cx="1446549" cy="108491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4FC5622-0123-2E0A-6A6F-B9506239BC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65946" y="232012"/>
            <a:ext cx="9144000" cy="1022824"/>
          </a:xfrm>
        </p:spPr>
        <p:txBody>
          <a:bodyPr>
            <a:noAutofit/>
          </a:bodyPr>
          <a:lstStyle/>
          <a:p>
            <a:r>
              <a:rPr lang="en-US" sz="4000" dirty="0"/>
              <a:t>FLEX - Fluorescence Explorer (ESA)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95F604-E1F2-89ED-B258-2F9AE0B672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60548" y="1229705"/>
            <a:ext cx="4572000" cy="642416"/>
          </a:xfrm>
        </p:spPr>
        <p:txBody>
          <a:bodyPr/>
          <a:lstStyle/>
          <a:p>
            <a:r>
              <a:rPr lang="en-US" dirty="0"/>
              <a:t>Preparatory Activities</a:t>
            </a:r>
          </a:p>
        </p:txBody>
      </p:sp>
      <p:pic>
        <p:nvPicPr>
          <p:cNvPr id="3074" name="Picture 2" descr="ESA - FLEX">
            <a:extLst>
              <a:ext uri="{FF2B5EF4-FFF2-40B4-BE49-F238E27FC236}">
                <a16:creationId xmlns:a16="http://schemas.microsoft.com/office/drawing/2014/main" id="{A31AD104-C57C-2AC5-0D24-A5CC5845A7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94" y="-11100"/>
            <a:ext cx="2378560" cy="2367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2DE70AE-69AF-9448-B014-A8B4B2303FE2}"/>
              </a:ext>
            </a:extLst>
          </p:cNvPr>
          <p:cNvSpPr txBox="1"/>
          <p:nvPr/>
        </p:nvSpPr>
        <p:spPr>
          <a:xfrm>
            <a:off x="8990047" y="5526966"/>
            <a:ext cx="10690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Atmoflex</a:t>
            </a:r>
            <a:endParaRPr lang="en-US" dirty="0"/>
          </a:p>
        </p:txBody>
      </p:sp>
      <p:pic>
        <p:nvPicPr>
          <p:cNvPr id="10" name="Picture 9" descr="A diagram of a machine&#10;&#10;Description automatically generated">
            <a:extLst>
              <a:ext uri="{FF2B5EF4-FFF2-40B4-BE49-F238E27FC236}">
                <a16:creationId xmlns:a16="http://schemas.microsoft.com/office/drawing/2014/main" id="{367A66D5-8756-D114-FBE0-4F9872ACF7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93539" y="2576310"/>
            <a:ext cx="2074517" cy="1271725"/>
          </a:xfrm>
          <a:prstGeom prst="rect">
            <a:avLst/>
          </a:prstGeom>
        </p:spPr>
      </p:pic>
      <p:pic>
        <p:nvPicPr>
          <p:cNvPr id="11" name="Picture 10" descr="Several images of a field&#10;&#10;Description automatically generated">
            <a:extLst>
              <a:ext uri="{FF2B5EF4-FFF2-40B4-BE49-F238E27FC236}">
                <a16:creationId xmlns:a16="http://schemas.microsoft.com/office/drawing/2014/main" id="{C490C554-784F-A9C4-4ED6-8DA7C5E192B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6375"/>
          <a:stretch/>
        </p:blipFill>
        <p:spPr>
          <a:xfrm>
            <a:off x="-647082" y="6111941"/>
            <a:ext cx="13808756" cy="7013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6E2D80A-C721-CA7D-664A-4EA698015DCB}"/>
              </a:ext>
            </a:extLst>
          </p:cNvPr>
          <p:cNvSpPr txBox="1"/>
          <p:nvPr/>
        </p:nvSpPr>
        <p:spPr>
          <a:xfrm>
            <a:off x="10527235" y="2432289"/>
            <a:ext cx="8718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DeFlox</a:t>
            </a:r>
            <a:endParaRPr lang="en-US" dirty="0"/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id="{6DFC9CA3-36BD-58E0-76AD-A01C207106FC}"/>
              </a:ext>
            </a:extLst>
          </p:cNvPr>
          <p:cNvSpPr/>
          <p:nvPr/>
        </p:nvSpPr>
        <p:spPr>
          <a:xfrm>
            <a:off x="9518238" y="3912570"/>
            <a:ext cx="2410405" cy="369331"/>
          </a:xfrm>
          <a:prstGeom prst="rightArrow">
            <a:avLst/>
          </a:prstGeom>
          <a:solidFill>
            <a:srgbClr val="75C8AE"/>
          </a:solidFill>
          <a:ln>
            <a:solidFill>
              <a:srgbClr val="54937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39B32A1-04B1-5CB7-B434-F2CA0EAD3178}"/>
              </a:ext>
            </a:extLst>
          </p:cNvPr>
          <p:cNvSpPr txBox="1"/>
          <p:nvPr/>
        </p:nvSpPr>
        <p:spPr>
          <a:xfrm>
            <a:off x="11059881" y="3938429"/>
            <a:ext cx="6783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2022</a:t>
            </a:r>
          </a:p>
        </p:txBody>
      </p:sp>
      <p:pic>
        <p:nvPicPr>
          <p:cNvPr id="17" name="Picture 16" descr="A red plane on a runway&#10;&#10;Description automatically generated">
            <a:extLst>
              <a:ext uri="{FF2B5EF4-FFF2-40B4-BE49-F238E27FC236}">
                <a16:creationId xmlns:a16="http://schemas.microsoft.com/office/drawing/2014/main" id="{ECDD30D0-10BF-8A41-3A74-822E1292BD7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24890" y="4515513"/>
            <a:ext cx="1515602" cy="113670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A99C9FC-2033-B033-CF99-2CC2E2F82507}"/>
              </a:ext>
            </a:extLst>
          </p:cNvPr>
          <p:cNvSpPr txBox="1"/>
          <p:nvPr/>
        </p:nvSpPr>
        <p:spPr>
          <a:xfrm>
            <a:off x="10374277" y="5458386"/>
            <a:ext cx="1177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Flexsense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05159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47E3FAFA-89C3-A663-AA26-5C31BE364D2D}"/>
              </a:ext>
            </a:extLst>
          </p:cNvPr>
          <p:cNvSpPr txBox="1"/>
          <p:nvPr/>
        </p:nvSpPr>
        <p:spPr>
          <a:xfrm>
            <a:off x="811871" y="1022579"/>
            <a:ext cx="510426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/>
              <a:t>Attività:</a:t>
            </a:r>
          </a:p>
          <a:p>
            <a:endParaRPr lang="it-IT" sz="3200" dirty="0"/>
          </a:p>
          <a:p>
            <a:pPr marL="285750" indent="-285750">
              <a:buFontTx/>
              <a:buChar char="-"/>
            </a:pPr>
            <a:r>
              <a:rPr lang="it-IT" sz="3200" dirty="0" err="1"/>
              <a:t>Photosynthesis</a:t>
            </a:r>
            <a:endParaRPr lang="it-IT" sz="3200" dirty="0"/>
          </a:p>
          <a:p>
            <a:pPr marL="285750" indent="-285750">
              <a:buFontTx/>
              <a:buChar char="-"/>
            </a:pPr>
            <a:r>
              <a:rPr lang="it-IT" sz="3200" dirty="0"/>
              <a:t>Productivity and Carbon</a:t>
            </a:r>
          </a:p>
          <a:p>
            <a:pPr marL="285750" indent="-285750">
              <a:buFontTx/>
              <a:buChar char="-"/>
            </a:pPr>
            <a:r>
              <a:rPr lang="it-IT" sz="3200" dirty="0"/>
              <a:t>Precision </a:t>
            </a:r>
            <a:r>
              <a:rPr lang="it-IT" sz="3200" dirty="0" err="1"/>
              <a:t>Agriculture</a:t>
            </a:r>
            <a:endParaRPr lang="it-IT" sz="3200" dirty="0"/>
          </a:p>
          <a:p>
            <a:pPr marL="285750" indent="-285750">
              <a:buFontTx/>
              <a:buChar char="-"/>
            </a:pPr>
            <a:r>
              <a:rPr lang="it-IT" sz="3200" dirty="0" err="1"/>
              <a:t>Soil</a:t>
            </a:r>
            <a:r>
              <a:rPr lang="it-IT" sz="3200" dirty="0"/>
              <a:t> Mapping</a:t>
            </a:r>
          </a:p>
          <a:p>
            <a:pPr marL="285750" indent="-285750">
              <a:buFontTx/>
              <a:buChar char="-"/>
            </a:pPr>
            <a:r>
              <a:rPr lang="it-IT" sz="3200" dirty="0"/>
              <a:t>Plant traits </a:t>
            </a:r>
            <a:r>
              <a:rPr lang="it-IT" sz="3200" dirty="0" err="1"/>
              <a:t>retrieval</a:t>
            </a:r>
            <a:endParaRPr lang="it-IT" sz="3200" dirty="0"/>
          </a:p>
          <a:p>
            <a:pPr marL="285750" indent="-285750">
              <a:buFontTx/>
              <a:buChar char="-"/>
            </a:pPr>
            <a:r>
              <a:rPr lang="it-IT" sz="3200" dirty="0" err="1"/>
              <a:t>Phenotyping</a:t>
            </a:r>
            <a:endParaRPr lang="it-IT" sz="3200" dirty="0"/>
          </a:p>
          <a:p>
            <a:pPr marL="285750" indent="-285750">
              <a:buFontTx/>
              <a:buChar char="-"/>
            </a:pPr>
            <a:r>
              <a:rPr lang="it-IT" sz="3200" dirty="0"/>
              <a:t>Urban Analysis</a:t>
            </a:r>
          </a:p>
          <a:p>
            <a:endParaRPr lang="it-IT" sz="3200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97237519-39CC-59BD-B87A-36A5ABBC6B7A}"/>
              </a:ext>
            </a:extLst>
          </p:cNvPr>
          <p:cNvSpPr txBox="1"/>
          <p:nvPr/>
        </p:nvSpPr>
        <p:spPr>
          <a:xfrm>
            <a:off x="6546533" y="1022579"/>
            <a:ext cx="3969067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3200" dirty="0"/>
              <a:t>Connections with:</a:t>
            </a:r>
          </a:p>
          <a:p>
            <a:endParaRPr lang="it-IT" sz="3200" dirty="0"/>
          </a:p>
          <a:p>
            <a:pPr marL="285750" indent="-285750">
              <a:buFontTx/>
              <a:buChar char="-"/>
            </a:pPr>
            <a:r>
              <a:rPr lang="it-IT" sz="3200" dirty="0"/>
              <a:t>SMA</a:t>
            </a:r>
          </a:p>
          <a:p>
            <a:pPr marL="285750" indent="-285750">
              <a:buFontTx/>
              <a:buChar char="-"/>
            </a:pPr>
            <a:r>
              <a:rPr lang="it-IT" sz="3200" dirty="0"/>
              <a:t>BO</a:t>
            </a:r>
          </a:p>
          <a:p>
            <a:pPr marL="285750" indent="-285750">
              <a:buFontTx/>
              <a:buChar char="-"/>
            </a:pPr>
            <a:r>
              <a:rPr lang="it-IT" sz="3200" dirty="0"/>
              <a:t>CT</a:t>
            </a:r>
          </a:p>
        </p:txBody>
      </p:sp>
    </p:spTree>
    <p:extLst>
      <p:ext uri="{BB962C8B-B14F-4D97-AF65-F5344CB8AC3E}">
        <p14:creationId xmlns:p14="http://schemas.microsoft.com/office/powerpoint/2010/main" val="35569168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169</Words>
  <Application>Microsoft Office PowerPoint</Application>
  <PresentationFormat>Widescreen</PresentationFormat>
  <Paragraphs>55</Paragraphs>
  <Slides>6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12" baseType="lpstr">
      <vt:lpstr>Aptos</vt:lpstr>
      <vt:lpstr>Aptos Display</vt:lpstr>
      <vt:lpstr>Arial</vt:lpstr>
      <vt:lpstr>Calibri</vt:lpstr>
      <vt:lpstr>Roboto</vt:lpstr>
      <vt:lpstr>Office Theme</vt:lpstr>
      <vt:lpstr>Presentazione standard di PowerPoint</vt:lpstr>
      <vt:lpstr>Presentazione standard di PowerPoint</vt:lpstr>
      <vt:lpstr>Presentazione standard di PowerPoint</vt:lpstr>
      <vt:lpstr>PRISCAV CAL/VAL - ASI</vt:lpstr>
      <vt:lpstr>FLEX - Fluorescence Explorer (ESA)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PRISCAV CAL/VAL strategy</dc:title>
  <dc:creator>LORENZO GENESIO</dc:creator>
  <cp:lastModifiedBy>ALESSANDRO ZALDEI</cp:lastModifiedBy>
  <cp:revision>3</cp:revision>
  <dcterms:created xsi:type="dcterms:W3CDTF">2024-04-05T15:32:53Z</dcterms:created>
  <dcterms:modified xsi:type="dcterms:W3CDTF">2024-04-10T07:28:08Z</dcterms:modified>
</cp:coreProperties>
</file>