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5" r:id="rId4"/>
    <p:sldId id="262" r:id="rId5"/>
    <p:sldId id="272" r:id="rId6"/>
    <p:sldId id="273" r:id="rId7"/>
    <p:sldId id="274" r:id="rId8"/>
    <p:sldId id="283" r:id="rId9"/>
    <p:sldId id="508" r:id="rId10"/>
    <p:sldId id="260" r:id="rId11"/>
    <p:sldId id="261" r:id="rId12"/>
    <p:sldId id="919" r:id="rId13"/>
    <p:sldId id="917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326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232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7742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64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58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B0950C-3C91-C1ED-5867-2707590B9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38125" y="6356350"/>
            <a:ext cx="2743200" cy="365125"/>
          </a:xfrm>
        </p:spPr>
        <p:txBody>
          <a:bodyPr/>
          <a:lstStyle>
            <a:lvl1pPr>
              <a:defRPr>
                <a:latin typeface="DIN 2014" panose="020B0504020202020204" pitchFamily="34" charset="0"/>
                <a:ea typeface="DIN 2014" panose="020B0504020202020204" pitchFamily="34" charset="0"/>
              </a:defRPr>
            </a:lvl1pPr>
          </a:lstStyle>
          <a:p>
            <a:r>
              <a:rPr lang="it-IT" dirty="0"/>
              <a:t>data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5AB4C9-D00A-3478-15B7-97C733CC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356350"/>
            <a:ext cx="2743200" cy="365125"/>
          </a:xfrm>
        </p:spPr>
        <p:txBody>
          <a:bodyPr/>
          <a:lstStyle>
            <a:lvl1pPr>
              <a:defRPr>
                <a:latin typeface="DIN 2014" panose="020B0504020202020204" pitchFamily="34" charset="0"/>
                <a:ea typeface="DIN 2014" panose="020B0504020202020204" pitchFamily="34" charset="0"/>
              </a:defRPr>
            </a:lvl1pPr>
          </a:lstStyle>
          <a:p>
            <a:fld id="{24CBD154-4F38-403B-98DE-FF7F880170E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E75D118-CB4C-7350-AAB8-1EF106F899B0}"/>
              </a:ext>
            </a:extLst>
          </p:cNvPr>
          <p:cNvSpPr/>
          <p:nvPr userDrawn="1"/>
        </p:nvSpPr>
        <p:spPr>
          <a:xfrm>
            <a:off x="1" y="0"/>
            <a:ext cx="12192000" cy="1200150"/>
          </a:xfrm>
          <a:prstGeom prst="rect">
            <a:avLst/>
          </a:prstGeom>
          <a:solidFill>
            <a:srgbClr val="CA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A7682D3-EB0B-AFEB-B06F-90C02DB7C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0" r="28663"/>
          <a:stretch/>
        </p:blipFill>
        <p:spPr>
          <a:xfrm>
            <a:off x="10028822" y="106775"/>
            <a:ext cx="1925053" cy="10294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D945A5-AF1A-3E16-F9C5-42FC418C03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75" y="33564"/>
            <a:ext cx="10515600" cy="995136"/>
          </a:xfrm>
        </p:spPr>
        <p:txBody>
          <a:bodyPr anchor="b">
            <a:normAutofit/>
          </a:bodyPr>
          <a:lstStyle>
            <a:lvl1pPr>
              <a:defRPr sz="4000">
                <a:solidFill>
                  <a:srgbClr val="164277"/>
                </a:solidFill>
                <a:latin typeface="DIN 2014 Bold" panose="020B0704020202020204" pitchFamily="34" charset="0"/>
                <a:ea typeface="DIN 2014 Bold" panose="020B0704020202020204" pitchFamily="34" charset="0"/>
              </a:defRPr>
            </a:lvl1pPr>
          </a:lstStyle>
          <a:p>
            <a:r>
              <a:rPr lang="it-IT" dirty="0"/>
              <a:t>FARE CLIC PER INSERIRE TITOLO</a:t>
            </a:r>
          </a:p>
        </p:txBody>
      </p:sp>
    </p:spTree>
    <p:extLst>
      <p:ext uri="{BB962C8B-B14F-4D97-AF65-F5344CB8AC3E}">
        <p14:creationId xmlns:p14="http://schemas.microsoft.com/office/powerpoint/2010/main" val="38637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25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950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98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28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92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935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3C676-7D08-466E-B70E-C1AE8A24C040}" type="datetimeFigureOut">
              <a:rPr lang="it-IT" smtClean="0"/>
              <a:t>10/04/2024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50111-FBC7-42B3-B658-59D9837B12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920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2850" y="931605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Istituzione IBE e quadro strategico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698" y="2396774"/>
            <a:ext cx="5992094" cy="4351338"/>
          </a:xfrm>
        </p:spPr>
        <p:txBody>
          <a:bodyPr>
            <a:noAutofit/>
          </a:bodyPr>
          <a:lstStyle/>
          <a:p>
            <a:r>
              <a:rPr lang="it-IT" sz="2100" u="sng" dirty="0"/>
              <a:t>2018: aggiornamento della Strategia europea della </a:t>
            </a:r>
            <a:r>
              <a:rPr lang="it-IT" sz="2100" u="sng" dirty="0" err="1"/>
              <a:t>Bioeconomia</a:t>
            </a:r>
            <a:r>
              <a:rPr lang="it-IT" sz="2100" u="sng" dirty="0"/>
              <a:t> </a:t>
            </a:r>
            <a:r>
              <a:rPr lang="it-IT" sz="2100" dirty="0"/>
              <a:t>( (COM(2018) 673 </a:t>
            </a:r>
            <a:r>
              <a:rPr lang="it-IT" sz="2100" dirty="0" err="1"/>
              <a:t>final</a:t>
            </a:r>
            <a:r>
              <a:rPr lang="it-IT" sz="2100" dirty="0"/>
              <a:t>) </a:t>
            </a:r>
            <a:r>
              <a:rPr lang="it-IT" sz="2100" u="sng" dirty="0"/>
              <a:t>14 azioni concrete da avviare a partire dal 2019.</a:t>
            </a:r>
          </a:p>
          <a:p>
            <a:r>
              <a:rPr lang="it-IT" sz="2100" u="sng" dirty="0"/>
              <a:t>Maggio 2019</a:t>
            </a:r>
            <a:r>
              <a:rPr lang="it-IT" sz="2100" dirty="0"/>
              <a:t>: presentazione della Strategia nazionale  per la </a:t>
            </a:r>
            <a:r>
              <a:rPr lang="it-IT" sz="2100" dirty="0" err="1"/>
              <a:t>bioeconomia</a:t>
            </a:r>
            <a:endParaRPr lang="it-IT" sz="2100" dirty="0"/>
          </a:p>
          <a:p>
            <a:r>
              <a:rPr lang="it-IT" sz="2100" u="sng" dirty="0"/>
              <a:t>Fine 2019</a:t>
            </a:r>
            <a:r>
              <a:rPr lang="it-IT" sz="2100" dirty="0"/>
              <a:t>: Programma Nazionale della Ricerca (PNR) 2020-2025 nel quale è prevista </a:t>
            </a:r>
            <a:r>
              <a:rPr lang="it-IT" sz="2100" u="sng" dirty="0"/>
              <a:t>area strategica/di specializzazione “</a:t>
            </a:r>
            <a:r>
              <a:rPr lang="it-IT" sz="2100" u="sng" dirty="0" err="1"/>
              <a:t>Bioeconomy</a:t>
            </a:r>
            <a:r>
              <a:rPr lang="it-IT" sz="2100" u="sng" dirty="0"/>
              <a:t>, </a:t>
            </a:r>
            <a:r>
              <a:rPr lang="it-IT" sz="2100" u="sng" dirty="0" err="1"/>
              <a:t>food</a:t>
            </a:r>
            <a:r>
              <a:rPr lang="it-IT" sz="2100" u="sng" dirty="0"/>
              <a:t> and blue </a:t>
            </a:r>
            <a:r>
              <a:rPr lang="it-IT" sz="2100" u="sng" dirty="0" err="1"/>
              <a:t>growth</a:t>
            </a:r>
            <a:r>
              <a:rPr lang="it-IT" sz="2100" u="sng" dirty="0"/>
              <a:t>”</a:t>
            </a:r>
            <a:r>
              <a:rPr lang="it-IT" sz="2100" dirty="0"/>
              <a:t>, in cui confluirà la area </a:t>
            </a:r>
            <a:r>
              <a:rPr lang="it-IT" sz="2100" dirty="0" err="1"/>
              <a:t>Agrifood</a:t>
            </a:r>
            <a:r>
              <a:rPr lang="it-IT" sz="2100" dirty="0"/>
              <a:t> del PNR 2015-2020, e che comprenderà altri settori della </a:t>
            </a:r>
            <a:r>
              <a:rPr lang="it-IT" sz="2100" dirty="0" err="1"/>
              <a:t>bioeconomia</a:t>
            </a:r>
            <a:r>
              <a:rPr lang="it-IT" sz="2100" dirty="0"/>
              <a:t>.</a:t>
            </a:r>
          </a:p>
          <a:p>
            <a:r>
              <a:rPr lang="it-IT" sz="2100" u="sng" dirty="0"/>
              <a:t>Dicembre 2019 </a:t>
            </a:r>
            <a:r>
              <a:rPr lang="it-IT" sz="2100" dirty="0"/>
              <a:t>– comunicazione della Commissione Europea (COM(2019) 640 </a:t>
            </a:r>
            <a:r>
              <a:rPr lang="it-IT" sz="2100" dirty="0" err="1"/>
              <a:t>final</a:t>
            </a:r>
            <a:r>
              <a:rPr lang="it-IT" sz="2100" dirty="0"/>
              <a:t> del 11/12/2019): “Green Deal europeo”.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175281" y="2371373"/>
            <a:ext cx="590665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100" dirty="0"/>
              <a:t>2018:  comincia il percorso – proposta del Direttore del DISBA prof. Loreto e istituzione di un comitato paritetico dei due istituti che lavora con i Consigli di Istituto ed il personale</a:t>
            </a:r>
          </a:p>
          <a:p>
            <a:r>
              <a:rPr lang="it-IT" sz="2100" dirty="0"/>
              <a:t>16/05/2019: Delibera 120 del Consiglio di Amministrazione del CNR che approva la proposta del Direttore del DISBA, di far confluire IBIMET e IVALSA </a:t>
            </a:r>
          </a:p>
          <a:p>
            <a:r>
              <a:rPr lang="it-IT" sz="2100" dirty="0"/>
              <a:t>30/05/2019: Decreto 68/2019 del </a:t>
            </a:r>
            <a:r>
              <a:rPr lang="it-IT" sz="2100" dirty="0" err="1"/>
              <a:t>del</a:t>
            </a:r>
            <a:r>
              <a:rPr lang="it-IT" sz="2100" dirty="0"/>
              <a:t> Presidente del CNR che sancisce la nascita dell’IBE</a:t>
            </a:r>
          </a:p>
          <a:p>
            <a:r>
              <a:rPr lang="it-IT" sz="2100" dirty="0"/>
              <a:t>01/06/2019: L’Istituto per la </a:t>
            </a:r>
            <a:r>
              <a:rPr lang="it-IT" sz="2100" dirty="0" err="1"/>
              <a:t>BioEconomia</a:t>
            </a:r>
            <a:r>
              <a:rPr lang="it-IT" sz="2100" dirty="0"/>
              <a:t> (IBE) inizia la sua attività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0" y="1767205"/>
            <a:ext cx="6400804" cy="38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/>
              <a:t>Quadro nazionale ed internazionale</a:t>
            </a:r>
            <a:endParaRPr lang="it-IT" sz="2400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431808" y="1767205"/>
            <a:ext cx="3122662" cy="385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b="1" dirty="0"/>
              <a:t>Istituzione IBE</a:t>
            </a:r>
            <a:endParaRPr lang="it-IT" sz="2400" dirty="0"/>
          </a:p>
        </p:txBody>
      </p:sp>
      <p:pic>
        <p:nvPicPr>
          <p:cNvPr id="5" name="Immagine 4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C7A7120B-5DF1-35C9-AF9A-BB38595D1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8" y="0"/>
            <a:ext cx="4275364" cy="97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59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olo 1"/>
          <p:cNvSpPr>
            <a:spLocks noGrp="1"/>
          </p:cNvSpPr>
          <p:nvPr>
            <p:ph type="title"/>
          </p:nvPr>
        </p:nvSpPr>
        <p:spPr>
          <a:xfrm>
            <a:off x="760297" y="323950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Punti strategici e sfide (per la discussione)</a:t>
            </a:r>
          </a:p>
        </p:txBody>
      </p:sp>
      <p:sp>
        <p:nvSpPr>
          <p:cNvPr id="40" name="Segnaposto contenuto 2"/>
          <p:cNvSpPr txBox="1">
            <a:spLocks/>
          </p:cNvSpPr>
          <p:nvPr/>
        </p:nvSpPr>
        <p:spPr>
          <a:xfrm>
            <a:off x="562508" y="1202393"/>
            <a:ext cx="10969700" cy="54761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Le aree tematiche attuali possono contribuire alla ricerca in bioeconomia: dare risposte alle azioni della strategia europea e nazionale </a:t>
            </a:r>
          </a:p>
          <a:p>
            <a:pPr lvl="1" algn="just"/>
            <a:r>
              <a:rPr lang="it-IT" dirty="0"/>
              <a:t>Conoscenze e approfondimenti legati al settore primario (produzione primaria e biodiversità; uso sostenibile delle risorse naturali e servizi </a:t>
            </a:r>
            <a:r>
              <a:rPr lang="it-IT" dirty="0" err="1"/>
              <a:t>ecosistemici</a:t>
            </a:r>
            <a:r>
              <a:rPr lang="it-IT" dirty="0"/>
              <a:t>)</a:t>
            </a:r>
          </a:p>
          <a:p>
            <a:pPr lvl="1" algn="just"/>
            <a:r>
              <a:rPr lang="it-IT" dirty="0"/>
              <a:t>Fattori di controllo e driver di cambiamento (clima, meteorologia; modellizzazione dei sistemi) </a:t>
            </a:r>
          </a:p>
          <a:p>
            <a:pPr lvl="1" algn="just"/>
            <a:r>
              <a:rPr lang="it-IT" dirty="0"/>
              <a:t>Tecnologia e utilizzazione delle </a:t>
            </a:r>
            <a:r>
              <a:rPr lang="it-IT" dirty="0" err="1"/>
              <a:t>biorisorse</a:t>
            </a:r>
            <a:r>
              <a:rPr lang="it-IT" dirty="0"/>
              <a:t> (tecnologia del legno; utilizzazioni, meccanizzazione agroforestale e biomasse legnose; biotecnologie e bioenergie).</a:t>
            </a:r>
          </a:p>
          <a:p>
            <a:pPr lvl="1" algn="just"/>
            <a:endParaRPr lang="it-IT" dirty="0"/>
          </a:p>
          <a:p>
            <a:pPr algn="just">
              <a:spcAft>
                <a:spcPts val="400"/>
              </a:spcAft>
            </a:pPr>
            <a:r>
              <a:rPr lang="it-IT" dirty="0"/>
              <a:t>Ricerca anche per indicazioni operative (</a:t>
            </a:r>
            <a:r>
              <a:rPr lang="it-IT" i="1" dirty="0"/>
              <a:t>dal campo alla tavola</a:t>
            </a:r>
            <a:r>
              <a:rPr lang="it-IT" dirty="0"/>
              <a:t> – trasferimento tecnologico) </a:t>
            </a:r>
          </a:p>
          <a:p>
            <a:pPr algn="just">
              <a:spcAft>
                <a:spcPts val="400"/>
              </a:spcAft>
            </a:pPr>
            <a:r>
              <a:rPr lang="it-IT" dirty="0"/>
              <a:t>Efficienza di uso delle risorse, riduzione delle emissioni, mitigazione e adattamento ai cambiamenti climatici</a:t>
            </a:r>
          </a:p>
          <a:p>
            <a:pPr algn="just">
              <a:spcAft>
                <a:spcPts val="400"/>
              </a:spcAft>
            </a:pPr>
            <a:r>
              <a:rPr lang="it-IT" dirty="0"/>
              <a:t>Agricoltura e selvicoltura di precisione e avanzamenti tecnologici per uso risorse (carbon </a:t>
            </a:r>
            <a:r>
              <a:rPr lang="it-IT" dirty="0" err="1"/>
              <a:t>footprint</a:t>
            </a:r>
            <a:r>
              <a:rPr lang="it-IT" dirty="0"/>
              <a:t>; metodologie su piccola e media scala; irrigazione, fertilizzazione, difesa degli agroecosistemi)</a:t>
            </a:r>
          </a:p>
          <a:p>
            <a:pPr algn="just"/>
            <a:r>
              <a:rPr lang="it-IT" dirty="0"/>
              <a:t>Nuovi prodotti ed economia circolare (estrattivi, vernici, bioedilizia, protezione del legno) e innovazioni di processo nelle produzioni agricole e agroalimentari (es. </a:t>
            </a:r>
            <a:r>
              <a:rPr lang="it-IT" dirty="0" err="1"/>
              <a:t>biochar</a:t>
            </a:r>
            <a:r>
              <a:rPr lang="it-IT" dirty="0"/>
              <a:t>, cavitazione idrodinamica), approcci di nutraceutica</a:t>
            </a:r>
          </a:p>
          <a:p>
            <a:pPr algn="just"/>
            <a:r>
              <a:rPr lang="it-IT" dirty="0"/>
              <a:t>Studi storici, datazioni e dinamiche d’uso della risorsa legno nel passato</a:t>
            </a:r>
          </a:p>
        </p:txBody>
      </p:sp>
      <p:pic>
        <p:nvPicPr>
          <p:cNvPr id="2" name="Immagine 1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6180ADD7-4782-F81D-A91B-190C879240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3" name="Immagine 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E767A8BB-3CE1-671E-1C08-486C544C2F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36" y="0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0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egnaposto contenuto 2"/>
          <p:cNvSpPr txBox="1">
            <a:spLocks/>
          </p:cNvSpPr>
          <p:nvPr/>
        </p:nvSpPr>
        <p:spPr>
          <a:xfrm>
            <a:off x="456423" y="1537657"/>
            <a:ext cx="10969700" cy="5476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/>
              <a:t>La tematica che racchiude un po’ tutti gli elementi riportati è quella della sostenibilità dei sistemi di produzione primaria e fornitura di </a:t>
            </a:r>
            <a:r>
              <a:rPr lang="it-IT" dirty="0" err="1"/>
              <a:t>biorisorse</a:t>
            </a:r>
            <a:r>
              <a:rPr lang="it-IT" dirty="0"/>
              <a:t> per la bioeconomia dove l’agricoltura e le foreste devono essere fattore di equilibrio e conservazione del territorio, della biodiversità, della sostenibilità. </a:t>
            </a:r>
          </a:p>
          <a:p>
            <a:pPr algn="just"/>
            <a:r>
              <a:rPr lang="it-IT" dirty="0"/>
              <a:t>La neutralità climatica al 2050 richiede che le emissioni residue siano bilanciate da assorbimenti di CO</a:t>
            </a:r>
            <a:r>
              <a:rPr lang="it-IT" baseline="-25000" dirty="0"/>
              <a:t>2</a:t>
            </a:r>
            <a:r>
              <a:rPr lang="it-IT" dirty="0"/>
              <a:t>, in sistemi naturali o con tecniche ingegneristiche. </a:t>
            </a:r>
          </a:p>
          <a:p>
            <a:pPr algn="just"/>
            <a:r>
              <a:rPr lang="it-IT" dirty="0"/>
              <a:t>Tutto questo pone sfide al settore primario e affida alla bioeconomia una parte delle possibili soluzioni.</a:t>
            </a:r>
          </a:p>
          <a:p>
            <a:endParaRPr lang="it-IT" dirty="0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7C85A32-E4AD-6DC0-D8C1-123B4901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484"/>
            <a:ext cx="10515600" cy="780184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/>
              <a:t>Punti strategici e sfide (per la discussione)</a:t>
            </a:r>
          </a:p>
        </p:txBody>
      </p:sp>
      <p:pic>
        <p:nvPicPr>
          <p:cNvPr id="6" name="Immagine 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16F58F49-FAEC-F895-0D5A-2D0DCC0D2E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7" name="Immagine 6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9CAFD0E6-5451-3F86-C659-E2CDD9903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136" y="0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49569-F7A0-BDF7-D42D-0C4B1E2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it-IT" sz="3600" dirty="0"/>
              <a:t>Il quadro europeo: </a:t>
            </a:r>
            <a:r>
              <a:rPr lang="it-IT" sz="3600" dirty="0" err="1"/>
              <a:t>European</a:t>
            </a:r>
            <a:r>
              <a:rPr lang="it-IT" sz="3600" dirty="0"/>
              <a:t> Green Deal e uso a cascata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46F4B5-9F3D-772F-436A-553CD47A9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" y="951100"/>
            <a:ext cx="5902844" cy="393522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DDFCB48-B6A2-4122-E81C-0A46215EA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55" y="4993585"/>
            <a:ext cx="6634764" cy="1097573"/>
          </a:xfrm>
          <a:prstGeom prst="rect">
            <a:avLst/>
          </a:prstGeom>
        </p:spPr>
      </p:pic>
      <p:pic>
        <p:nvPicPr>
          <p:cNvPr id="5" name="Immagine 4" descr="Immagine che contiene testo, persona, posando, inpiedi&#10;&#10;Descrizione generata automaticamente">
            <a:extLst>
              <a:ext uri="{FF2B5EF4-FFF2-40B4-BE49-F238E27FC236}">
                <a16:creationId xmlns:a16="http://schemas.microsoft.com/office/drawing/2014/main" id="{D5770042-B35F-C255-2A9B-F651E17FB0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37" y="882983"/>
            <a:ext cx="6025277" cy="401763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C4D39B7-142A-ADB5-9A37-E3F7C0A725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5947618"/>
            <a:ext cx="1608973" cy="910382"/>
          </a:xfrm>
          <a:prstGeom prst="rect">
            <a:avLst/>
          </a:prstGeom>
        </p:spPr>
      </p:pic>
      <p:pic>
        <p:nvPicPr>
          <p:cNvPr id="33" name="Immagine 32" descr="Immagine che contiene logo, Carattere, Elementi grafici, design&#10;&#10;Descrizione generata automaticamente">
            <a:extLst>
              <a:ext uri="{FF2B5EF4-FFF2-40B4-BE49-F238E27FC236}">
                <a16:creationId xmlns:a16="http://schemas.microsoft.com/office/drawing/2014/main" id="{F37FB54C-8659-3702-9DFC-DD1E9A9E2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948" y="5812520"/>
            <a:ext cx="1807911" cy="1048720"/>
          </a:xfrm>
          <a:prstGeom prst="rect">
            <a:avLst/>
          </a:prstGeom>
        </p:spPr>
      </p:pic>
      <p:pic>
        <p:nvPicPr>
          <p:cNvPr id="34" name="Immagine 33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541C064D-5F24-FC4D-B748-37A89DAC4F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350" y="6284068"/>
            <a:ext cx="1981347" cy="5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7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49569-F7A0-BDF7-D42D-0C4B1E2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Il territorio è uno solo, attenzione ai conflitti di</a:t>
            </a:r>
            <a:br>
              <a:rPr lang="it-IT" sz="3600" dirty="0"/>
            </a:br>
            <a:r>
              <a:rPr lang="it-IT" sz="3600" dirty="0"/>
              <a:t>destinazione e uso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3FC2F57E-D783-B630-5EB5-3637E6A51CA1}"/>
              </a:ext>
            </a:extLst>
          </p:cNvPr>
          <p:cNvGrpSpPr/>
          <p:nvPr/>
        </p:nvGrpSpPr>
        <p:grpSpPr>
          <a:xfrm>
            <a:off x="1476256" y="1287414"/>
            <a:ext cx="9300265" cy="5348988"/>
            <a:chOff x="-47745" y="1287414"/>
            <a:chExt cx="9300265" cy="5348988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3DF6DA80-1A25-A646-D797-8B4692E6B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745" y="1287414"/>
              <a:ext cx="9300265" cy="4536501"/>
            </a:xfrm>
            <a:prstGeom prst="rect">
              <a:avLst/>
            </a:prstGeom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D7AE1CB7-EEA9-C3D4-4598-D5F382804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073" y="5684738"/>
              <a:ext cx="1799854" cy="951664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9B85AC-6C31-F61D-B222-C585F8F52ACB}"/>
              </a:ext>
            </a:extLst>
          </p:cNvPr>
          <p:cNvSpPr txBox="1"/>
          <p:nvPr/>
        </p:nvSpPr>
        <p:spPr>
          <a:xfrm>
            <a:off x="2160853" y="5924951"/>
            <a:ext cx="2244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Source: EU </a:t>
            </a:r>
            <a:r>
              <a:rPr lang="it-IT" dirty="0" err="1"/>
              <a:t>Factsheets</a:t>
            </a:r>
            <a:endParaRPr lang="it-IT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64A155D-9B44-8F0A-ED48-2A6F364CC5E7}"/>
              </a:ext>
            </a:extLst>
          </p:cNvPr>
          <p:cNvGrpSpPr/>
          <p:nvPr/>
        </p:nvGrpSpPr>
        <p:grpSpPr>
          <a:xfrm>
            <a:off x="1847529" y="1484784"/>
            <a:ext cx="7402711" cy="3888432"/>
            <a:chOff x="323528" y="1484784"/>
            <a:chExt cx="7402711" cy="3888432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94AC2173-9D09-4D0D-7042-6624E1243119}"/>
                </a:ext>
              </a:extLst>
            </p:cNvPr>
            <p:cNvSpPr/>
            <p:nvPr/>
          </p:nvSpPr>
          <p:spPr>
            <a:xfrm>
              <a:off x="323528" y="1484784"/>
              <a:ext cx="2133600" cy="21125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E211FE79-2A09-0E88-E6DE-7E5A26027F99}"/>
                </a:ext>
              </a:extLst>
            </p:cNvPr>
            <p:cNvSpPr/>
            <p:nvPr/>
          </p:nvSpPr>
          <p:spPr>
            <a:xfrm>
              <a:off x="1728848" y="3423589"/>
              <a:ext cx="1907048" cy="194962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3E925399-270B-25AD-0982-D39E02CCD249}"/>
                </a:ext>
              </a:extLst>
            </p:cNvPr>
            <p:cNvSpPr/>
            <p:nvPr/>
          </p:nvSpPr>
          <p:spPr>
            <a:xfrm>
              <a:off x="2457128" y="1700808"/>
              <a:ext cx="1833995" cy="187220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6A673706-2AB9-B9A5-B08B-07C300305B87}"/>
                </a:ext>
              </a:extLst>
            </p:cNvPr>
            <p:cNvSpPr/>
            <p:nvPr/>
          </p:nvSpPr>
          <p:spPr>
            <a:xfrm>
              <a:off x="5940152" y="3573016"/>
              <a:ext cx="1786087" cy="172680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5" name="Immagine 14">
            <a:extLst>
              <a:ext uri="{FF2B5EF4-FFF2-40B4-BE49-F238E27FC236}">
                <a16:creationId xmlns:a16="http://schemas.microsoft.com/office/drawing/2014/main" id="{E6EA5AA0-F792-0CEA-73FC-73C4778C2C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5947618"/>
            <a:ext cx="1608973" cy="9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309416" y="1105728"/>
            <a:ext cx="1181330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200" dirty="0"/>
              <a:t>Nato il 01/06/2019 dalla fusione dell’Istituto di Biometeorologia (IBIMET) e dell’Istituto per la Valorizzazione del Legno e delle Specie Arboree (IVALSA) per affrontare la sfida della ricerca di una </a:t>
            </a:r>
            <a:r>
              <a:rPr lang="it-IT" sz="2200" dirty="0" err="1"/>
              <a:t>bioeconomia</a:t>
            </a:r>
            <a:r>
              <a:rPr lang="it-IT" sz="2200" dirty="0"/>
              <a:t> sostenibile (dalla produzione primaria alla trasformazione)</a:t>
            </a:r>
          </a:p>
          <a:p>
            <a:pPr marL="342900" indent="-342900">
              <a:buFontTx/>
              <a:buChar char="-"/>
            </a:pPr>
            <a:r>
              <a:rPr lang="it-IT" sz="2200" dirty="0"/>
              <a:t>207 unità di personale (90% Ricerca; 10% Amministrazione)</a:t>
            </a:r>
          </a:p>
          <a:p>
            <a:endParaRPr lang="it-IT" sz="2200" dirty="0"/>
          </a:p>
          <a:p>
            <a:r>
              <a:rPr lang="it-IT" sz="2200" dirty="0"/>
              <a:t>Sede centrale a Sesto Fiorentino (FI), Via Madonna del Piano 10)</a:t>
            </a:r>
          </a:p>
          <a:p>
            <a:r>
              <a:rPr lang="it-IT" sz="2200" dirty="0"/>
              <a:t>e sede lavoro di Firenze – Via Caproni – 83+26 </a:t>
            </a:r>
            <a:r>
              <a:rPr lang="it-IT" sz="2200" dirty="0" err="1"/>
              <a:t>UdP</a:t>
            </a:r>
            <a:br>
              <a:rPr lang="it-IT" sz="2200" dirty="0"/>
            </a:br>
            <a:endParaRPr lang="it-IT" sz="2200" dirty="0"/>
          </a:p>
          <a:p>
            <a:r>
              <a:rPr lang="it-IT" sz="2200" dirty="0"/>
              <a:t>Sede secondaria di San Michele all’Adige, Via Francesco Biasi 75, San Michele all'Adige (TN) – 25 </a:t>
            </a:r>
            <a:r>
              <a:rPr lang="it-IT" sz="2200" dirty="0" err="1"/>
              <a:t>UdP</a:t>
            </a:r>
            <a:endParaRPr lang="it-IT" sz="2200" dirty="0"/>
          </a:p>
          <a:p>
            <a:r>
              <a:rPr lang="it-IT" sz="2200" dirty="0"/>
              <a:t>Sede secondaria di Bologna, Via Gobetti 101, Bologna – 23 </a:t>
            </a:r>
            <a:r>
              <a:rPr lang="it-IT" sz="2200" dirty="0" err="1"/>
              <a:t>UdP</a:t>
            </a:r>
            <a:endParaRPr lang="it-IT" sz="2200" dirty="0"/>
          </a:p>
          <a:p>
            <a:r>
              <a:rPr lang="it-IT" sz="2200" dirty="0"/>
              <a:t>Sede secondaria di Sassari, Traversa La Crucca 3, Sassari – 22 </a:t>
            </a:r>
            <a:r>
              <a:rPr lang="it-IT" sz="2200" dirty="0" err="1"/>
              <a:t>UdP</a:t>
            </a:r>
            <a:endParaRPr lang="it-IT" sz="2200" dirty="0"/>
          </a:p>
          <a:p>
            <a:r>
              <a:rPr lang="it-IT" sz="2200" dirty="0"/>
              <a:t>Sede secondaria di Catania, Via Paolo </a:t>
            </a:r>
            <a:r>
              <a:rPr lang="it-IT" sz="2200" dirty="0" err="1"/>
              <a:t>Gaifami</a:t>
            </a:r>
            <a:r>
              <a:rPr lang="it-IT" sz="2200" dirty="0"/>
              <a:t>, 18, Catania – 10 </a:t>
            </a:r>
            <a:r>
              <a:rPr lang="it-IT" sz="2200" dirty="0" err="1"/>
              <a:t>UdP</a:t>
            </a:r>
            <a:endParaRPr lang="it-IT" sz="2200" dirty="0"/>
          </a:p>
          <a:p>
            <a:r>
              <a:rPr lang="it-IT" sz="2200" dirty="0"/>
              <a:t>Sede secondaria di Roma, Via dei Taurini 19, Roma – 12 </a:t>
            </a:r>
            <a:r>
              <a:rPr lang="it-IT" sz="2200" dirty="0" err="1"/>
              <a:t>UdP</a:t>
            </a:r>
            <a:endParaRPr lang="it-IT" sz="2200" dirty="0"/>
          </a:p>
          <a:p>
            <a:r>
              <a:rPr lang="it-IT" sz="2200" dirty="0"/>
              <a:t>Sedi di lavoro: Follonica (GR), Grosseto, Livorno – 5 </a:t>
            </a:r>
            <a:r>
              <a:rPr lang="it-IT" sz="2200" dirty="0" err="1"/>
              <a:t>UdP</a:t>
            </a:r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Azienda Sperimentale di Follonica - con collezioni di specie arboree</a:t>
            </a:r>
          </a:p>
          <a:p>
            <a:r>
              <a:rPr lang="it-IT" sz="2200" dirty="0"/>
              <a:t>Numerosi siti sperimentali</a:t>
            </a:r>
          </a:p>
        </p:txBody>
      </p:sp>
      <p:pic>
        <p:nvPicPr>
          <p:cNvPr id="8" name="Immagine 7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A4928A9A-C2F5-CB6D-5BF0-AB8C921B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11" name="Immagine 10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1F32418E-CE27-790B-DC0C-BE73896A4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2" name="Immagine 11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AA8C2B5C-7483-F8D3-A33F-DC48365E0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6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748144" y="1239749"/>
            <a:ext cx="1093585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/>
              <a:t>Missione:</a:t>
            </a:r>
          </a:p>
          <a:p>
            <a:pPr marL="342900" indent="-342900" algn="just">
              <a:buFontTx/>
              <a:buChar char="-"/>
            </a:pPr>
            <a:r>
              <a:rPr lang="it-IT" sz="2200" dirty="0"/>
              <a:t>definire </a:t>
            </a:r>
            <a:r>
              <a:rPr lang="it-IT" sz="2200" b="1" dirty="0"/>
              <a:t>strategie di mitigazione ed adattamento ai cambiamenti globali, valorizzare la biodiversità e sviluppare sistemi sostenibili di utilizzo delle </a:t>
            </a:r>
            <a:r>
              <a:rPr lang="it-IT" sz="2200" b="1" dirty="0" err="1"/>
              <a:t>biorisorse</a:t>
            </a:r>
            <a:r>
              <a:rPr lang="it-IT" sz="2200" b="1" dirty="0"/>
              <a:t> a scopo alimentare, manifatturiero, edile ed energetico</a:t>
            </a:r>
            <a:r>
              <a:rPr lang="it-IT" sz="2200" dirty="0"/>
              <a:t>.</a:t>
            </a:r>
          </a:p>
          <a:p>
            <a:pPr marL="342900" indent="-342900" algn="just">
              <a:buFontTx/>
              <a:buChar char="-"/>
            </a:pPr>
            <a:r>
              <a:rPr lang="it-IT" sz="2200" dirty="0"/>
              <a:t>Questa missione si consegue attraverso lo studio della produttività primaria degli agro-ecosistemi, la salvaguardia della biodiversità vegetale, l’utilizzo sostenibile del legno e del patrimonio culturale ligneo, lo sviluppo di nuove tecnologie e metodologie per la gestione e la raccolta delle biomasse, per l’agricoltura di precisione, lo sviluppo di modellistica meteorologica, oceanografica e climatologica e di servizi climatici per il settore agroforestale ed energetico, l'analisi della sostenibilità ambientale dei processi produttivi e dei prodotti e la valorizzazione dei servizi </a:t>
            </a:r>
            <a:r>
              <a:rPr lang="it-IT" sz="2200" dirty="0" err="1"/>
              <a:t>ecosistemici</a:t>
            </a:r>
            <a:r>
              <a:rPr lang="it-IT" sz="2200" dirty="0"/>
              <a:t>.</a:t>
            </a:r>
          </a:p>
          <a:p>
            <a:pPr marL="342900" indent="-342900" algn="just">
              <a:buFontTx/>
              <a:buChar char="-"/>
            </a:pPr>
            <a:endParaRPr lang="it-IT" sz="2200" dirty="0"/>
          </a:p>
          <a:p>
            <a:pPr algn="just"/>
            <a:r>
              <a:rPr lang="it-IT" sz="2200" dirty="0"/>
              <a:t>L’Istituto per la </a:t>
            </a:r>
            <a:r>
              <a:rPr lang="it-IT" sz="2200" dirty="0" err="1"/>
              <a:t>BioEconomia</a:t>
            </a:r>
            <a:r>
              <a:rPr lang="it-IT" sz="2200" dirty="0"/>
              <a:t> </a:t>
            </a:r>
            <a:r>
              <a:rPr lang="it-IT" sz="2200" b="1" dirty="0"/>
              <a:t>è fortemente impegnato nelle attività di formazione, comunicazione, divulgazione, engagement, sviluppo di metodologie didattiche innovative e in azioni di sensibilizzazione verso la società su tematiche connesse alla relazione tra ambiente, rischi, tecnologie e società, sicurezza alimentare.</a:t>
            </a:r>
          </a:p>
        </p:txBody>
      </p:sp>
      <p:pic>
        <p:nvPicPr>
          <p:cNvPr id="6" name="Immagine 5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AC2FCD74-97A5-569F-4CD5-5B74628D7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C5EF4077-6AF7-1E54-AE69-5C317F5BE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0" name="Immagine 9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380EB925-EB41-6CEB-B3C7-9D5235409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50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946093" y="1570182"/>
            <a:ext cx="103182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dirty="0"/>
              <a:t>CNR-IBE svolge attività di ricerca su queste principali aree tematiche: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produzione primaria e biodiversità;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tecnologia del legno e derivati;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utilizzazioni, meccanizzazione agroforestale e biomasse legnose;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clima, meteorologia e oceanografia;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biotecnologie, bioenergie, tecnologie di processo e di prodotto;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dirty="0"/>
              <a:t> uso sostenibile delle risorse naturali e servizi </a:t>
            </a:r>
            <a:r>
              <a:rPr lang="it-IT" sz="2400" dirty="0" err="1"/>
              <a:t>ecosistemici</a:t>
            </a:r>
            <a:r>
              <a:rPr lang="it-IT" sz="2400" dirty="0"/>
              <a:t>.</a:t>
            </a:r>
          </a:p>
        </p:txBody>
      </p:sp>
      <p:pic>
        <p:nvPicPr>
          <p:cNvPr id="6" name="Immagine 5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875F76E0-E309-FA0E-49E3-BA7D4E7AE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9" name="Immagine 8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BE28B95-33CF-4108-3DA1-FC8640498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0" name="Immagine 9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50174CA3-F1B3-38F1-B7F2-18483ECB22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9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278065" y="1365365"/>
            <a:ext cx="1181330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600" dirty="0"/>
              <a:t>207 unità di personale (90% Ricerca; 10% Amministrazione)</a:t>
            </a:r>
          </a:p>
          <a:p>
            <a:endParaRPr lang="it-IT" sz="2600" dirty="0"/>
          </a:p>
          <a:p>
            <a:r>
              <a:rPr lang="it-IT" sz="2600" dirty="0"/>
              <a:t>Tra i 207 ci sono 13 colleghi e colleghe a tempo determinato</a:t>
            </a:r>
          </a:p>
          <a:p>
            <a:pPr lvl="1"/>
            <a:r>
              <a:rPr lang="it-IT" sz="2600" dirty="0"/>
              <a:t>7 Sesto Fiorentino e Firenze (PNRR)</a:t>
            </a:r>
          </a:p>
          <a:p>
            <a:pPr lvl="1"/>
            <a:r>
              <a:rPr lang="it-IT" sz="2600" dirty="0"/>
              <a:t>4 Bologna (PNRR e progetto europeo)</a:t>
            </a:r>
          </a:p>
          <a:p>
            <a:pPr lvl="1"/>
            <a:r>
              <a:rPr lang="it-IT" sz="2600" dirty="0"/>
              <a:t>1 Roma (progetto con MASE)</a:t>
            </a:r>
          </a:p>
          <a:p>
            <a:pPr lvl="1"/>
            <a:r>
              <a:rPr lang="it-IT" sz="2600" dirty="0"/>
              <a:t>1 Catania (PNRR)</a:t>
            </a:r>
          </a:p>
          <a:p>
            <a:endParaRPr lang="it-IT" sz="2600" dirty="0"/>
          </a:p>
          <a:p>
            <a:r>
              <a:rPr lang="it-IT" sz="2600" dirty="0"/>
              <a:t>50 assegnisti e assegniste(e aumentano ogni mese)</a:t>
            </a:r>
            <a:br>
              <a:rPr lang="it-IT" sz="2600" dirty="0"/>
            </a:br>
            <a:r>
              <a:rPr lang="it-IT" sz="2600" dirty="0"/>
              <a:t>10 dottorandi e dottorande</a:t>
            </a:r>
          </a:p>
          <a:p>
            <a:endParaRPr lang="it-IT" sz="2600" dirty="0"/>
          </a:p>
          <a:p>
            <a:r>
              <a:rPr lang="it-IT" sz="2600" dirty="0"/>
              <a:t>Crescita e attrattività dell’Istituto</a:t>
            </a:r>
          </a:p>
          <a:p>
            <a:r>
              <a:rPr lang="it-IT" sz="2600" dirty="0"/>
              <a:t>35 colleghe e colleghi TI direttamente come IBE (17%)</a:t>
            </a:r>
          </a:p>
        </p:txBody>
      </p:sp>
      <p:pic>
        <p:nvPicPr>
          <p:cNvPr id="8" name="Immagine 7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A4928A9A-C2F5-CB6D-5BF0-AB8C921B5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11" name="Immagine 10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1F32418E-CE27-790B-DC0C-BE73896A4C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2" name="Immagine 11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AA8C2B5C-7483-F8D3-A33F-DC48365E0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356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5EA69E-5309-4358-8905-65E67A342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453" y="1406894"/>
            <a:ext cx="9603275" cy="5275317"/>
          </a:xfrm>
        </p:spPr>
        <p:txBody>
          <a:bodyPr>
            <a:normAutofit/>
          </a:bodyPr>
          <a:lstStyle/>
          <a:p>
            <a:endParaRPr lang="it-IT" sz="2800" dirty="0"/>
          </a:p>
          <a:p>
            <a:endParaRPr lang="it-IT" sz="2800" dirty="0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C3B868D1-3972-4144-8D83-539379FC1DC0}"/>
              </a:ext>
            </a:extLst>
          </p:cNvPr>
          <p:cNvSpPr/>
          <p:nvPr/>
        </p:nvSpPr>
        <p:spPr>
          <a:xfrm>
            <a:off x="8372318" y="1528545"/>
            <a:ext cx="2544132" cy="24066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Source Sans Pro" panose="020B0503030403020204" pitchFamily="34" charset="0"/>
            </a:endParaRPr>
          </a:p>
          <a:p>
            <a:pPr algn="ctr"/>
            <a:r>
              <a:rPr lang="it-IT" sz="2400" b="1" dirty="0">
                <a:solidFill>
                  <a:srgbClr val="C00000"/>
                </a:solidFill>
                <a:latin typeface="Source Sans Pro" panose="020B0503030403020204" pitchFamily="34" charset="0"/>
              </a:rPr>
              <a:t>Progetti e iniziative di ricerca</a:t>
            </a:r>
            <a:endParaRPr lang="it-IT" dirty="0">
              <a:latin typeface="Source Sans Pro" panose="020B0503030403020204" pitchFamily="34" charset="0"/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E73D9A2C-6BB9-4773-B117-775BC9EC737E}"/>
              </a:ext>
            </a:extLst>
          </p:cNvPr>
          <p:cNvSpPr/>
          <p:nvPr/>
        </p:nvSpPr>
        <p:spPr>
          <a:xfrm>
            <a:off x="1334588" y="1773071"/>
            <a:ext cx="3053751" cy="1328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Source Sans Pro" panose="020B0503030403020204" pitchFamily="34" charset="0"/>
              </a:rPr>
              <a:t>Servizi a imprese,  privati, enti</a:t>
            </a:r>
            <a:endParaRPr lang="it-IT" dirty="0">
              <a:latin typeface="Source Sans Pro" panose="020B0503030403020204" pitchFamily="34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9229329E-B539-4896-BD2A-3C1F80AEF297}"/>
              </a:ext>
            </a:extLst>
          </p:cNvPr>
          <p:cNvSpPr/>
          <p:nvPr/>
        </p:nvSpPr>
        <p:spPr>
          <a:xfrm>
            <a:off x="3452021" y="2885796"/>
            <a:ext cx="3053751" cy="1328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Source Sans Pro" panose="020B0503030403020204" pitchFamily="34" charset="0"/>
            </a:endParaRPr>
          </a:p>
          <a:p>
            <a:pPr algn="ctr"/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Source Sans Pro" panose="020B0503030403020204" pitchFamily="34" charset="0"/>
              </a:rPr>
              <a:t>Ricerca applicata</a:t>
            </a:r>
          </a:p>
          <a:p>
            <a:pPr algn="ctr"/>
            <a:endParaRPr lang="it-IT" dirty="0">
              <a:latin typeface="Source Sans Pro" panose="020B0503030403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D1C5524A-78B3-44C9-8E5F-8FE921C0D908}"/>
              </a:ext>
            </a:extLst>
          </p:cNvPr>
          <p:cNvSpPr/>
          <p:nvPr/>
        </p:nvSpPr>
        <p:spPr>
          <a:xfrm>
            <a:off x="5481934" y="3996367"/>
            <a:ext cx="3053751" cy="1328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Source Sans Pro" panose="020B0503030403020204" pitchFamily="34" charset="0"/>
              </a:rPr>
              <a:t>Sviluppo di processi</a:t>
            </a:r>
            <a:endParaRPr lang="it-IT" dirty="0">
              <a:latin typeface="Source Sans Pro" panose="020B0503030403020204" pitchFamily="34" charset="0"/>
            </a:endParaRP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F2962F56-6C06-4193-89A8-A42E1891CFB0}"/>
              </a:ext>
            </a:extLst>
          </p:cNvPr>
          <p:cNvSpPr/>
          <p:nvPr/>
        </p:nvSpPr>
        <p:spPr>
          <a:xfrm>
            <a:off x="7839268" y="4956576"/>
            <a:ext cx="3053751" cy="13284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accent4">
                    <a:lumMod val="75000"/>
                  </a:schemeClr>
                </a:solidFill>
                <a:latin typeface="Source Sans Pro" panose="020B0503030403020204" pitchFamily="34" charset="0"/>
              </a:rPr>
              <a:t>Sviluppo di prodotti</a:t>
            </a:r>
            <a:endParaRPr lang="it-IT" dirty="0">
              <a:latin typeface="Source Sans Pro" panose="020B0503030403020204" pitchFamily="34" charset="0"/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7AA1118B-44FD-42C5-9376-B7A2EB9B9285}"/>
              </a:ext>
            </a:extLst>
          </p:cNvPr>
          <p:cNvCxnSpPr>
            <a:cxnSpLocks/>
          </p:cNvCxnSpPr>
          <p:nvPr/>
        </p:nvCxnSpPr>
        <p:spPr>
          <a:xfrm flipH="1">
            <a:off x="5171025" y="2268831"/>
            <a:ext cx="2761861" cy="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F59A0E07-38FB-4F47-9E67-A6D72AFC8354}"/>
              </a:ext>
            </a:extLst>
          </p:cNvPr>
          <p:cNvCxnSpPr>
            <a:cxnSpLocks/>
          </p:cNvCxnSpPr>
          <p:nvPr/>
        </p:nvCxnSpPr>
        <p:spPr>
          <a:xfrm flipH="1">
            <a:off x="6635931" y="3052603"/>
            <a:ext cx="1530221" cy="373224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57CF07DE-5D74-45DD-83B4-EB428EC40D76}"/>
              </a:ext>
            </a:extLst>
          </p:cNvPr>
          <p:cNvCxnSpPr>
            <a:cxnSpLocks/>
          </p:cNvCxnSpPr>
          <p:nvPr/>
        </p:nvCxnSpPr>
        <p:spPr>
          <a:xfrm flipH="1">
            <a:off x="8287451" y="3752399"/>
            <a:ext cx="363892" cy="30791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9A1106F4-2314-474D-89E4-4898899A9384}"/>
              </a:ext>
            </a:extLst>
          </p:cNvPr>
          <p:cNvCxnSpPr>
            <a:cxnSpLocks/>
          </p:cNvCxnSpPr>
          <p:nvPr/>
        </p:nvCxnSpPr>
        <p:spPr>
          <a:xfrm>
            <a:off x="9687041" y="4144284"/>
            <a:ext cx="1" cy="597160"/>
          </a:xfrm>
          <a:prstGeom prst="straightConnector1">
            <a:avLst/>
          </a:prstGeom>
          <a:ln w="254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>
            <a:extLst>
              <a:ext uri="{FF2B5EF4-FFF2-40B4-BE49-F238E27FC236}">
                <a16:creationId xmlns:a16="http://schemas.microsoft.com/office/drawing/2014/main" id="{9C23274F-E8FF-464F-8AFC-DE8D88E901C2}"/>
              </a:ext>
            </a:extLst>
          </p:cNvPr>
          <p:cNvSpPr/>
          <p:nvPr/>
        </p:nvSpPr>
        <p:spPr>
          <a:xfrm>
            <a:off x="123164" y="3289208"/>
            <a:ext cx="3263777" cy="3150408"/>
          </a:xfrm>
          <a:prstGeom prst="ellipse">
            <a:avLst/>
          </a:prstGeom>
          <a:noFill/>
          <a:ln w="825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solidFill>
                  <a:schemeClr val="bg2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Ricerca di base</a:t>
            </a:r>
            <a:endParaRPr lang="it-IT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33" name="Connettore a gomito 32">
            <a:extLst>
              <a:ext uri="{FF2B5EF4-FFF2-40B4-BE49-F238E27FC236}">
                <a16:creationId xmlns:a16="http://schemas.microsoft.com/office/drawing/2014/main" id="{FE75738E-E68D-45B1-9D5F-C17F38A7D00D}"/>
              </a:ext>
            </a:extLst>
          </p:cNvPr>
          <p:cNvCxnSpPr>
            <a:cxnSpLocks/>
          </p:cNvCxnSpPr>
          <p:nvPr/>
        </p:nvCxnSpPr>
        <p:spPr>
          <a:xfrm flipV="1">
            <a:off x="1886650" y="2671858"/>
            <a:ext cx="9232943" cy="3767757"/>
          </a:xfrm>
          <a:prstGeom prst="bentConnector3">
            <a:avLst>
              <a:gd name="adj1" fmla="val 109321"/>
            </a:avLst>
          </a:prstGeom>
          <a:ln w="8255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166CDA03-5A3D-4C5F-21BB-ED5D8D6C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492" y="1243635"/>
            <a:ext cx="9756775" cy="43088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002F5F"/>
                </a:solidFill>
              </a:rPr>
              <a:t>Attività di ricerca</a:t>
            </a:r>
            <a:endParaRPr lang="en-GB" dirty="0">
              <a:solidFill>
                <a:srgbClr val="002F5F"/>
              </a:solidFill>
            </a:endParaRPr>
          </a:p>
        </p:txBody>
      </p:sp>
      <p:pic>
        <p:nvPicPr>
          <p:cNvPr id="2" name="Immagine 1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B4A3905C-214C-9775-2B50-99E40EA0A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10" name="Immagine 9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BBBF8CF4-FDBC-0CF8-13DE-B1D35B3FF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3" name="Immagine 1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10C55A9-D7DC-2DAF-9C09-C94A80BBAF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9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65757" y="1003225"/>
            <a:ext cx="11505765" cy="5827108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spcBef>
                <a:spcPts val="1535"/>
              </a:spcBef>
            </a:pPr>
            <a:r>
              <a:rPr lang="en-GB" b="1" spc="-10" dirty="0" err="1">
                <a:solidFill>
                  <a:srgbClr val="002F5F"/>
                </a:solidFill>
              </a:rPr>
              <a:t>Progetti</a:t>
            </a:r>
            <a:r>
              <a:rPr lang="en-GB" b="1" spc="-10" dirty="0">
                <a:solidFill>
                  <a:srgbClr val="002F5F"/>
                </a:solidFill>
              </a:rPr>
              <a:t> e </a:t>
            </a:r>
            <a:r>
              <a:rPr lang="en-GB" b="1" spc="-10" dirty="0" err="1">
                <a:solidFill>
                  <a:srgbClr val="002F5F"/>
                </a:solidFill>
              </a:rPr>
              <a:t>attività</a:t>
            </a:r>
            <a:r>
              <a:rPr lang="en-GB" b="1" spc="-10" dirty="0">
                <a:solidFill>
                  <a:srgbClr val="002F5F"/>
                </a:solidFill>
              </a:rPr>
              <a:t> di </a:t>
            </a:r>
            <a:r>
              <a:rPr lang="en-GB" b="1" spc="-10" dirty="0" err="1">
                <a:solidFill>
                  <a:srgbClr val="002F5F"/>
                </a:solidFill>
              </a:rPr>
              <a:t>ricerca</a:t>
            </a:r>
            <a:endParaRPr lang="en-GB" b="1" spc="-10" dirty="0">
              <a:solidFill>
                <a:srgbClr val="002F5F"/>
              </a:solidFill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spc="-10" dirty="0">
                <a:solidFill>
                  <a:srgbClr val="002F5F"/>
                </a:solidFill>
              </a:rPr>
              <a:t>25 progetti Regionali (PSR e altri)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spc="-10" dirty="0">
                <a:solidFill>
                  <a:srgbClr val="002F5F"/>
                </a:solidFill>
              </a:rPr>
              <a:t>38 progetti Nazionali</a:t>
            </a: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it-IT" sz="2000" spc="-10" dirty="0">
                <a:solidFill>
                  <a:srgbClr val="002F5F"/>
                </a:solidFill>
              </a:rPr>
              <a:t>7 PNRR - </a:t>
            </a:r>
            <a:r>
              <a:rPr lang="en-GB" sz="2000" spc="-10" dirty="0">
                <a:solidFill>
                  <a:srgbClr val="002F5F"/>
                </a:solidFill>
              </a:rPr>
              <a:t>National Recovery and Resilience Plan</a:t>
            </a: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en-GB" sz="2000" spc="-10" dirty="0">
                <a:solidFill>
                  <a:srgbClr val="002F5F"/>
                </a:solidFill>
              </a:rPr>
              <a:t>20 PRIN</a:t>
            </a:r>
            <a:endParaRPr lang="it-IT" sz="2000" spc="-10" dirty="0">
              <a:solidFill>
                <a:srgbClr val="002F5F"/>
              </a:solidFill>
            </a:endParaRP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it-IT" sz="2000" spc="-10" dirty="0">
                <a:solidFill>
                  <a:srgbClr val="002F5F"/>
                </a:solidFill>
              </a:rPr>
              <a:t>11 altri progetti nazionali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spc="-10" dirty="0">
                <a:solidFill>
                  <a:srgbClr val="002F5F"/>
                </a:solidFill>
              </a:rPr>
              <a:t>20 progetti Europei</a:t>
            </a: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it-IT" sz="2000" spc="-10" dirty="0">
                <a:solidFill>
                  <a:srgbClr val="002F5F"/>
                </a:solidFill>
              </a:rPr>
              <a:t>9 Horizon Europe</a:t>
            </a: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it-IT" sz="2000" spc="-10" dirty="0">
                <a:solidFill>
                  <a:srgbClr val="002F5F"/>
                </a:solidFill>
              </a:rPr>
              <a:t>8 H2020</a:t>
            </a:r>
          </a:p>
          <a:p>
            <a:pPr marL="812800" lvl="1" indent="-342900">
              <a:lnSpc>
                <a:spcPct val="100000"/>
              </a:lnSpc>
              <a:spcBef>
                <a:spcPts val="700"/>
              </a:spcBef>
            </a:pPr>
            <a:r>
              <a:rPr lang="it-IT" sz="2000" spc="-10" dirty="0">
                <a:solidFill>
                  <a:srgbClr val="002F5F"/>
                </a:solidFill>
              </a:rPr>
              <a:t>3 LIFE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spc="-10" dirty="0">
                <a:solidFill>
                  <a:srgbClr val="002F5F"/>
                </a:solidFill>
              </a:rPr>
              <a:t>20 altri progetti internazionali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400" spc="-10" dirty="0">
                <a:solidFill>
                  <a:srgbClr val="002F5F"/>
                </a:solidFill>
              </a:rPr>
              <a:t>80-100 attività di ricerca conto terzi, di cui almeno 10 rilevanti per durata, importo e ricorrenza (veri e proprio progetti di ricerca commissionata</a:t>
            </a:r>
            <a:endParaRPr lang="it-IT" sz="1600" spc="-10" dirty="0">
              <a:solidFill>
                <a:srgbClr val="002F5F"/>
              </a:solidFill>
            </a:endParaRPr>
          </a:p>
        </p:txBody>
      </p:sp>
      <p:pic>
        <p:nvPicPr>
          <p:cNvPr id="6" name="Immagine 5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A98187F0-0BBA-CDE6-B0E2-71C3387A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7" name="Immagine 6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2D31C82B-5AAF-3ABB-D964-947154401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8" name="Immagine 7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76A5E95-A198-F544-21A2-203583534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6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5D959-AC25-484B-980D-F1E7AAB9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69" y="2586099"/>
            <a:ext cx="9888969" cy="472190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rgbClr val="002F5F"/>
                </a:solidFill>
                <a:ea typeface="Source Sans Pro" panose="020B0503030403020204" pitchFamily="34" charset="0"/>
              </a:rPr>
              <a:t>Partecipazione in infrastrutture di ricerca</a:t>
            </a:r>
            <a:br>
              <a:rPr lang="it-IT" sz="3200" dirty="0">
                <a:solidFill>
                  <a:srgbClr val="002F5F"/>
                </a:solidFill>
                <a:ea typeface="Source Sans Pro" panose="020B0503030403020204" pitchFamily="34" charset="0"/>
              </a:rPr>
            </a:br>
            <a:br>
              <a:rPr lang="it-IT" sz="3200" dirty="0">
                <a:solidFill>
                  <a:srgbClr val="002F5F"/>
                </a:solidFill>
                <a:ea typeface="Source Sans Pro" panose="020B0503030403020204" pitchFamily="34" charset="0"/>
              </a:rPr>
            </a:br>
            <a:br>
              <a:rPr lang="it-IT" sz="3200" dirty="0">
                <a:solidFill>
                  <a:srgbClr val="002F5F"/>
                </a:solidFill>
                <a:ea typeface="Source Sans Pro" panose="020B0503030403020204" pitchFamily="34" charset="0"/>
              </a:rPr>
            </a:br>
            <a:endParaRPr lang="it-IT" sz="3200" dirty="0">
              <a:solidFill>
                <a:srgbClr val="002F5F"/>
              </a:solidFill>
              <a:ea typeface="Source Sans Pro" panose="020B0503030403020204" pitchFamily="34" charset="0"/>
            </a:endParaRPr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2885585"/>
            <a:ext cx="2053277" cy="765120"/>
          </a:xfrm>
          <a:prstGeom prst="rect">
            <a:avLst/>
          </a:prstGeom>
        </p:spPr>
      </p:pic>
      <p:sp>
        <p:nvSpPr>
          <p:cNvPr id="6" name="Rechteck 3"/>
          <p:cNvSpPr/>
          <p:nvPr/>
        </p:nvSpPr>
        <p:spPr>
          <a:xfrm>
            <a:off x="9012476" y="3901545"/>
            <a:ext cx="21275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30383F"/>
                </a:solidFill>
                <a:latin typeface="Ubuntu"/>
              </a:rPr>
              <a:t>for e</a:t>
            </a:r>
            <a:r>
              <a:rPr lang="en-GB" sz="1400" b="1" i="1" dirty="0">
                <a:solidFill>
                  <a:srgbClr val="30383F"/>
                </a:solidFill>
                <a:latin typeface="Ubuntu"/>
              </a:rPr>
              <a:t>xp</a:t>
            </a:r>
            <a:r>
              <a:rPr lang="en-GB" sz="1400" i="1" dirty="0">
                <a:solidFill>
                  <a:srgbClr val="30383F"/>
                </a:solidFill>
                <a:latin typeface="Ubuntu"/>
              </a:rPr>
              <a:t>erimental manipulation of managed and unmanaged terrestrial and aquatic ecosystems</a:t>
            </a:r>
            <a:endParaRPr lang="de-DE" sz="1400" dirty="0"/>
          </a:p>
        </p:txBody>
      </p:sp>
      <p:pic>
        <p:nvPicPr>
          <p:cNvPr id="7" name="Grafi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89" y="2705933"/>
            <a:ext cx="2360926" cy="889435"/>
          </a:xfrm>
          <a:prstGeom prst="rect">
            <a:avLst/>
          </a:prstGeom>
        </p:spPr>
      </p:pic>
      <p:sp>
        <p:nvSpPr>
          <p:cNvPr id="8" name="Rechteck 12"/>
          <p:cNvSpPr/>
          <p:nvPr/>
        </p:nvSpPr>
        <p:spPr>
          <a:xfrm>
            <a:off x="447589" y="3674000"/>
            <a:ext cx="2460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0383F"/>
                </a:solidFill>
                <a:latin typeface="Ubuntu"/>
              </a:rPr>
              <a:t>for harmonized and high precision scientific data on carbon cycle and greenhouse gas budget</a:t>
            </a:r>
            <a:endParaRPr lang="de-DE" sz="1400" i="1" dirty="0">
              <a:solidFill>
                <a:srgbClr val="30383F"/>
              </a:solidFill>
              <a:latin typeface="Ubuntu"/>
            </a:endParaRPr>
          </a:p>
        </p:txBody>
      </p:sp>
      <p:sp>
        <p:nvSpPr>
          <p:cNvPr id="9" name="Rechteck 16"/>
          <p:cNvSpPr/>
          <p:nvPr/>
        </p:nvSpPr>
        <p:spPr>
          <a:xfrm>
            <a:off x="3290853" y="3692882"/>
            <a:ext cx="2848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0383F"/>
                </a:solidFill>
                <a:latin typeface="Ubuntu"/>
              </a:rPr>
              <a:t>for Multi-Site Plant Phenotyping And Simulation for Food Security in a Chancing Climate by improving plants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1" y="2773246"/>
            <a:ext cx="2158991" cy="791436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621961" y="3674000"/>
            <a:ext cx="19081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0383F"/>
                </a:solidFill>
                <a:latin typeface="Ubuntu"/>
              </a:rPr>
              <a:t>Integrated cross-scale and cross-disciplinary approach for the analysis of ecosystems and biodiversity</a:t>
            </a:r>
            <a:endParaRPr lang="it-IT" sz="1400" i="1" dirty="0">
              <a:solidFill>
                <a:srgbClr val="30383F"/>
              </a:solidFill>
              <a:latin typeface="Ubuntu"/>
            </a:endParaRPr>
          </a:p>
        </p:txBody>
      </p:sp>
      <p:pic>
        <p:nvPicPr>
          <p:cNvPr id="12" name="Picture 2" descr="Emphasis Logo">
            <a:extLst>
              <a:ext uri="{FF2B5EF4-FFF2-40B4-BE49-F238E27FC236}">
                <a16:creationId xmlns:a16="http://schemas.microsoft.com/office/drawing/2014/main" id="{4FB23499-896A-45B7-85A1-7B9C083A4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8" y="2705933"/>
            <a:ext cx="3258260" cy="46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ottotitolo 2">
            <a:extLst>
              <a:ext uri="{FF2B5EF4-FFF2-40B4-BE49-F238E27FC236}">
                <a16:creationId xmlns:a16="http://schemas.microsoft.com/office/drawing/2014/main" id="{30542EAC-778D-4386-9CEB-803E15E658D6}"/>
              </a:ext>
            </a:extLst>
          </p:cNvPr>
          <p:cNvSpPr txBox="1">
            <a:spLocks/>
          </p:cNvSpPr>
          <p:nvPr/>
        </p:nvSpPr>
        <p:spPr>
          <a:xfrm>
            <a:off x="3960441" y="6242315"/>
            <a:ext cx="8094710" cy="438404"/>
          </a:xfrm>
          <a:prstGeom prst="rect">
            <a:avLst/>
          </a:prstGeom>
        </p:spPr>
        <p:txBody>
          <a:bodyPr vert="horz" lIns="91440" tIns="91440" rIns="91440" bIns="9144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600" cap="none" dirty="0">
                <a:solidFill>
                  <a:schemeClr val="bg1"/>
                </a:solidFill>
              </a:rPr>
              <a:t>Incontro Delegazione Provincia canadese del Québec / CNR IBE – 9 Marzo 2022</a:t>
            </a:r>
          </a:p>
        </p:txBody>
      </p:sp>
      <p:pic>
        <p:nvPicPr>
          <p:cNvPr id="4" name="Immagine 3" descr="Immagine che contiene testo, Carattere, bianco, tipografia&#10;&#10;Descrizione generata automaticamente">
            <a:extLst>
              <a:ext uri="{FF2B5EF4-FFF2-40B4-BE49-F238E27FC236}">
                <a16:creationId xmlns:a16="http://schemas.microsoft.com/office/drawing/2014/main" id="{C513F92D-6FE7-42CB-EB6E-1BCE3B0FEB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277" y="0"/>
            <a:ext cx="4931446" cy="1130234"/>
          </a:xfrm>
          <a:prstGeom prst="rect">
            <a:avLst/>
          </a:prstGeom>
        </p:spPr>
      </p:pic>
      <p:pic>
        <p:nvPicPr>
          <p:cNvPr id="13" name="Immagine 12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151DE4E-40D5-7EC7-99B9-16C72C0712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"/>
            <a:ext cx="1761522" cy="996696"/>
          </a:xfrm>
          <a:prstGeom prst="rect">
            <a:avLst/>
          </a:prstGeom>
        </p:spPr>
      </p:pic>
      <p:pic>
        <p:nvPicPr>
          <p:cNvPr id="14" name="Immagine 13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A47CCA89-8C0E-FC68-5F4A-9E17841278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3" y="14519"/>
            <a:ext cx="1761522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96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D49569-F7A0-BDF7-D42D-0C4B1E23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sz="3600" dirty="0"/>
              <a:t>Istituto e </a:t>
            </a:r>
            <a:r>
              <a:rPr lang="it-IT" sz="3600" dirty="0" err="1"/>
              <a:t>European</a:t>
            </a:r>
            <a:r>
              <a:rPr lang="it-IT" sz="3600" dirty="0"/>
              <a:t> Green Deal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B05AC52-0FE4-7B56-5A53-F7678323F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581" y="1052737"/>
            <a:ext cx="8134970" cy="4965597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68F15D56-1D28-E9F1-1A43-AB803121F849}"/>
              </a:ext>
            </a:extLst>
          </p:cNvPr>
          <p:cNvGrpSpPr/>
          <p:nvPr/>
        </p:nvGrpSpPr>
        <p:grpSpPr>
          <a:xfrm>
            <a:off x="7248271" y="3322796"/>
            <a:ext cx="4294070" cy="2342095"/>
            <a:chOff x="7120952" y="3195115"/>
            <a:chExt cx="4294070" cy="2342095"/>
          </a:xfrm>
        </p:grpSpPr>
        <p:sp>
          <p:nvSpPr>
            <p:cNvPr id="9" name="Rettangolo arrotondato 2">
              <a:extLst>
                <a:ext uri="{FF2B5EF4-FFF2-40B4-BE49-F238E27FC236}">
                  <a16:creationId xmlns:a16="http://schemas.microsoft.com/office/drawing/2014/main" id="{68C7B34C-D6BA-E177-83A5-4668CAB7CDB9}"/>
                </a:ext>
              </a:extLst>
            </p:cNvPr>
            <p:cNvSpPr/>
            <p:nvPr/>
          </p:nvSpPr>
          <p:spPr>
            <a:xfrm>
              <a:off x="7120952" y="3195115"/>
              <a:ext cx="2320413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2ACB32E-BC3D-99F7-674F-0625D2227D36}"/>
                </a:ext>
              </a:extLst>
            </p:cNvPr>
            <p:cNvSpPr txBox="1"/>
            <p:nvPr/>
          </p:nvSpPr>
          <p:spPr>
            <a:xfrm>
              <a:off x="8309031" y="4521547"/>
              <a:ext cx="3105991" cy="101566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/>
                <a:t>Produzione e qualità del cibo, Biomasse, </a:t>
              </a:r>
              <a:r>
                <a:rPr lang="it-IT" sz="2000" dirty="0" err="1"/>
                <a:t>agroforestazione</a:t>
              </a:r>
              <a:endParaRPr lang="it-IT" sz="2000" dirty="0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DEBA1CC7-5B18-9CC6-35B2-BB5091B32FB0}"/>
              </a:ext>
            </a:extLst>
          </p:cNvPr>
          <p:cNvGrpSpPr/>
          <p:nvPr/>
        </p:nvGrpSpPr>
        <p:grpSpPr>
          <a:xfrm>
            <a:off x="7248271" y="2625026"/>
            <a:ext cx="3235543" cy="4181418"/>
            <a:chOff x="7109521" y="3173272"/>
            <a:chExt cx="3235543" cy="4715319"/>
          </a:xfrm>
        </p:grpSpPr>
        <p:sp>
          <p:nvSpPr>
            <p:cNvPr id="12" name="Rettangolo arrotondato 20">
              <a:extLst>
                <a:ext uri="{FF2B5EF4-FFF2-40B4-BE49-F238E27FC236}">
                  <a16:creationId xmlns:a16="http://schemas.microsoft.com/office/drawing/2014/main" id="{827C6E86-864C-631F-3807-C6B995C96641}"/>
                </a:ext>
              </a:extLst>
            </p:cNvPr>
            <p:cNvSpPr/>
            <p:nvPr/>
          </p:nvSpPr>
          <p:spPr>
            <a:xfrm>
              <a:off x="7109521" y="3173272"/>
              <a:ext cx="2320413" cy="68825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C7861D3-7E57-CF3B-1A36-A344F32AF7B4}"/>
                </a:ext>
              </a:extLst>
            </p:cNvPr>
            <p:cNvSpPr txBox="1"/>
            <p:nvPr/>
          </p:nvSpPr>
          <p:spPr>
            <a:xfrm>
              <a:off x="8244168" y="6743244"/>
              <a:ext cx="2100896" cy="1145347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Multifunzionalità,</a:t>
              </a:r>
            </a:p>
            <a:p>
              <a:pPr algn="ctr"/>
              <a:r>
                <a:rPr lang="it-IT" sz="2000" dirty="0"/>
                <a:t>Uso del territorio,</a:t>
              </a:r>
            </a:p>
            <a:p>
              <a:pPr algn="ctr"/>
              <a:r>
                <a:rPr lang="it-IT" sz="2000" dirty="0"/>
                <a:t>Ecosistemi</a:t>
              </a:r>
            </a:p>
          </p:txBody>
        </p: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569ED65-F7A0-F363-50A6-76507E51EF44}"/>
              </a:ext>
            </a:extLst>
          </p:cNvPr>
          <p:cNvGrpSpPr/>
          <p:nvPr/>
        </p:nvGrpSpPr>
        <p:grpSpPr>
          <a:xfrm>
            <a:off x="6419209" y="1956510"/>
            <a:ext cx="2908868" cy="4849934"/>
            <a:chOff x="6486778" y="3224253"/>
            <a:chExt cx="2908868" cy="4849934"/>
          </a:xfrm>
        </p:grpSpPr>
        <p:sp>
          <p:nvSpPr>
            <p:cNvPr id="15" name="Rettangolo arrotondato 23">
              <a:extLst>
                <a:ext uri="{FF2B5EF4-FFF2-40B4-BE49-F238E27FC236}">
                  <a16:creationId xmlns:a16="http://schemas.microsoft.com/office/drawing/2014/main" id="{099165ED-5E86-BC11-7DD0-6D35CB77B630}"/>
                </a:ext>
              </a:extLst>
            </p:cNvPr>
            <p:cNvSpPr/>
            <p:nvPr/>
          </p:nvSpPr>
          <p:spPr>
            <a:xfrm>
              <a:off x="7075233" y="3224253"/>
              <a:ext cx="2320413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0DC80810-BFB5-A432-61E6-6EF0FE180AFA}"/>
                </a:ext>
              </a:extLst>
            </p:cNvPr>
            <p:cNvSpPr txBox="1"/>
            <p:nvPr/>
          </p:nvSpPr>
          <p:spPr>
            <a:xfrm>
              <a:off x="6486778" y="7058524"/>
              <a:ext cx="1821974" cy="101566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/>
                <a:t>Chimica verde</a:t>
              </a:r>
            </a:p>
            <a:p>
              <a:pPr algn="ctr"/>
              <a:r>
                <a:rPr lang="it-IT" sz="2000" dirty="0" err="1"/>
                <a:t>Fitorimedio</a:t>
              </a:r>
              <a:endParaRPr lang="it-IT" sz="2000" dirty="0"/>
            </a:p>
            <a:p>
              <a:pPr algn="ctr"/>
              <a:r>
                <a:rPr lang="it-IT" sz="2000" dirty="0"/>
                <a:t>Qualità dell’aria</a:t>
              </a:r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47D2F044-0CAF-F73F-5A6A-41EFDCB6CDE9}"/>
              </a:ext>
            </a:extLst>
          </p:cNvPr>
          <p:cNvGrpSpPr/>
          <p:nvPr/>
        </p:nvGrpSpPr>
        <p:grpSpPr>
          <a:xfrm>
            <a:off x="385602" y="2272547"/>
            <a:ext cx="4592754" cy="1323439"/>
            <a:chOff x="385602" y="2272547"/>
            <a:chExt cx="4592754" cy="1323439"/>
          </a:xfrm>
        </p:grpSpPr>
        <p:sp>
          <p:nvSpPr>
            <p:cNvPr id="18" name="Rettangolo arrotondato 29">
              <a:extLst>
                <a:ext uri="{FF2B5EF4-FFF2-40B4-BE49-F238E27FC236}">
                  <a16:creationId xmlns:a16="http://schemas.microsoft.com/office/drawing/2014/main" id="{70DD88C3-904D-F12D-03B3-9B31BC808F3A}"/>
                </a:ext>
              </a:extLst>
            </p:cNvPr>
            <p:cNvSpPr/>
            <p:nvPr/>
          </p:nvSpPr>
          <p:spPr>
            <a:xfrm>
              <a:off x="2657943" y="2645927"/>
              <a:ext cx="2320413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17A025E3-B636-AEF2-0C03-A78B79DA0821}"/>
                </a:ext>
              </a:extLst>
            </p:cNvPr>
            <p:cNvSpPr txBox="1"/>
            <p:nvPr/>
          </p:nvSpPr>
          <p:spPr>
            <a:xfrm>
              <a:off x="385602" y="2272547"/>
              <a:ext cx="2022348" cy="1323439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it-IT" sz="2000" dirty="0"/>
                <a:t>Bioenergia</a:t>
              </a:r>
            </a:p>
            <a:p>
              <a:r>
                <a:rPr lang="it-IT" sz="2000" dirty="0"/>
                <a:t>Riscaldamento</a:t>
              </a:r>
            </a:p>
            <a:p>
              <a:r>
                <a:rPr lang="it-IT" sz="2000" dirty="0" err="1"/>
                <a:t>Agrivoltaico</a:t>
              </a:r>
              <a:endParaRPr lang="it-IT" sz="2000" dirty="0"/>
            </a:p>
            <a:p>
              <a:r>
                <a:rPr lang="it-IT" sz="2000" dirty="0"/>
                <a:t>Impatto territorio</a:t>
              </a: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3A50E6AB-1777-BE81-3308-90899F1DBC54}"/>
              </a:ext>
            </a:extLst>
          </p:cNvPr>
          <p:cNvGrpSpPr/>
          <p:nvPr/>
        </p:nvGrpSpPr>
        <p:grpSpPr>
          <a:xfrm>
            <a:off x="2679209" y="3253395"/>
            <a:ext cx="3598265" cy="3665908"/>
            <a:chOff x="2679209" y="3253395"/>
            <a:chExt cx="3598265" cy="3665908"/>
          </a:xfrm>
        </p:grpSpPr>
        <p:sp>
          <p:nvSpPr>
            <p:cNvPr id="21" name="Rettangolo arrotondato 32">
              <a:extLst>
                <a:ext uri="{FF2B5EF4-FFF2-40B4-BE49-F238E27FC236}">
                  <a16:creationId xmlns:a16="http://schemas.microsoft.com/office/drawing/2014/main" id="{3590EDCC-074C-09F8-12F0-6165F8DFCB57}"/>
                </a:ext>
              </a:extLst>
            </p:cNvPr>
            <p:cNvSpPr/>
            <p:nvPr/>
          </p:nvSpPr>
          <p:spPr>
            <a:xfrm>
              <a:off x="2679209" y="3253395"/>
              <a:ext cx="2320413" cy="559019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D74BF4F5-CF87-C30A-FC8A-FBB7D5D1230A}"/>
                </a:ext>
              </a:extLst>
            </p:cNvPr>
            <p:cNvSpPr txBox="1"/>
            <p:nvPr/>
          </p:nvSpPr>
          <p:spPr>
            <a:xfrm>
              <a:off x="3975615" y="5288087"/>
              <a:ext cx="2301859" cy="163121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/>
                <a:t>Fibre</a:t>
              </a:r>
            </a:p>
            <a:p>
              <a:pPr algn="ctr"/>
              <a:r>
                <a:rPr lang="it-IT" sz="2000" dirty="0"/>
                <a:t>Legno (circolare),</a:t>
              </a:r>
            </a:p>
            <a:p>
              <a:pPr algn="ctr"/>
              <a:r>
                <a:rPr lang="it-IT" sz="2000" dirty="0"/>
                <a:t>Prodotti compositi,</a:t>
              </a:r>
            </a:p>
            <a:p>
              <a:pPr algn="ctr"/>
              <a:r>
                <a:rPr lang="it-IT" sz="2000" dirty="0"/>
                <a:t>uso degli scarti</a:t>
              </a:r>
            </a:p>
            <a:p>
              <a:pPr algn="ctr"/>
              <a:r>
                <a:rPr lang="it-IT" sz="2000" dirty="0"/>
                <a:t>Cavitazione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0E10B1F4-0049-1249-37D3-114D377616C4}"/>
              </a:ext>
            </a:extLst>
          </p:cNvPr>
          <p:cNvGrpSpPr/>
          <p:nvPr/>
        </p:nvGrpSpPr>
        <p:grpSpPr>
          <a:xfrm>
            <a:off x="1030862" y="3950865"/>
            <a:ext cx="4271004" cy="1622732"/>
            <a:chOff x="5181791" y="2599174"/>
            <a:chExt cx="4271004" cy="1622732"/>
          </a:xfrm>
        </p:grpSpPr>
        <p:sp>
          <p:nvSpPr>
            <p:cNvPr id="24" name="Rettangolo arrotondato 35">
              <a:extLst>
                <a:ext uri="{FF2B5EF4-FFF2-40B4-BE49-F238E27FC236}">
                  <a16:creationId xmlns:a16="http://schemas.microsoft.com/office/drawing/2014/main" id="{847CB793-879D-619F-9340-B37E087E8858}"/>
                </a:ext>
              </a:extLst>
            </p:cNvPr>
            <p:cNvSpPr/>
            <p:nvPr/>
          </p:nvSpPr>
          <p:spPr>
            <a:xfrm>
              <a:off x="7132382" y="2599174"/>
              <a:ext cx="2320413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B1F429CA-832A-93F9-916B-B5BA1AE14EE1}"/>
                </a:ext>
              </a:extLst>
            </p:cNvPr>
            <p:cNvSpPr txBox="1"/>
            <p:nvPr/>
          </p:nvSpPr>
          <p:spPr>
            <a:xfrm>
              <a:off x="5181791" y="3206243"/>
              <a:ext cx="2116028" cy="101566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/>
                <a:t>Legno</a:t>
              </a:r>
            </a:p>
            <a:p>
              <a:pPr algn="ctr"/>
              <a:r>
                <a:rPr lang="it-IT" sz="2000" dirty="0"/>
                <a:t>Prodotti compositi</a:t>
              </a:r>
              <a:br>
                <a:rPr lang="it-IT" sz="2000" dirty="0"/>
              </a:br>
              <a:r>
                <a:rPr lang="it-IT" sz="2000" dirty="0"/>
                <a:t>Verde urbano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80B2793A-942D-8201-3643-FE5FA93FF27E}"/>
              </a:ext>
            </a:extLst>
          </p:cNvPr>
          <p:cNvGrpSpPr/>
          <p:nvPr/>
        </p:nvGrpSpPr>
        <p:grpSpPr>
          <a:xfrm>
            <a:off x="6890135" y="3950865"/>
            <a:ext cx="4409946" cy="646331"/>
            <a:chOff x="6906288" y="3950315"/>
            <a:chExt cx="4409946" cy="646331"/>
          </a:xfrm>
        </p:grpSpPr>
        <p:sp>
          <p:nvSpPr>
            <p:cNvPr id="27" name="Rettangolo arrotondato 38">
              <a:extLst>
                <a:ext uri="{FF2B5EF4-FFF2-40B4-BE49-F238E27FC236}">
                  <a16:creationId xmlns:a16="http://schemas.microsoft.com/office/drawing/2014/main" id="{8AFAB638-CCA5-CFE0-BEB8-71EAAD6A279A}"/>
                </a:ext>
              </a:extLst>
            </p:cNvPr>
            <p:cNvSpPr/>
            <p:nvPr/>
          </p:nvSpPr>
          <p:spPr>
            <a:xfrm>
              <a:off x="6906288" y="3975501"/>
              <a:ext cx="2310910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F0B43EC-8600-FCB6-3C09-03A6C1F0DC0A}"/>
                </a:ext>
              </a:extLst>
            </p:cNvPr>
            <p:cNvSpPr txBox="1"/>
            <p:nvPr/>
          </p:nvSpPr>
          <p:spPr>
            <a:xfrm>
              <a:off x="9344230" y="3950315"/>
              <a:ext cx="1972004" cy="64633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dirty="0"/>
                <a:t>Biocarburanti</a:t>
              </a:r>
              <a:br>
                <a:rPr lang="it-IT" dirty="0"/>
              </a:br>
              <a:r>
                <a:rPr lang="it-IT" dirty="0"/>
                <a:t>Qualità dell’aria</a:t>
              </a:r>
            </a:p>
          </p:txBody>
        </p:sp>
      </p:grp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EFBF9B1E-B9D5-DEBB-9861-0C9A1771BD90}"/>
              </a:ext>
            </a:extLst>
          </p:cNvPr>
          <p:cNvGrpSpPr/>
          <p:nvPr/>
        </p:nvGrpSpPr>
        <p:grpSpPr>
          <a:xfrm>
            <a:off x="1186001" y="897049"/>
            <a:ext cx="4087886" cy="1663517"/>
            <a:chOff x="5364909" y="1522712"/>
            <a:chExt cx="4087886" cy="1663517"/>
          </a:xfrm>
        </p:grpSpPr>
        <p:sp>
          <p:nvSpPr>
            <p:cNvPr id="30" name="Rettangolo arrotondato 41">
              <a:extLst>
                <a:ext uri="{FF2B5EF4-FFF2-40B4-BE49-F238E27FC236}">
                  <a16:creationId xmlns:a16="http://schemas.microsoft.com/office/drawing/2014/main" id="{05D84136-9871-FC1D-34E0-D0936DD2E9DF}"/>
                </a:ext>
              </a:extLst>
            </p:cNvPr>
            <p:cNvSpPr/>
            <p:nvPr/>
          </p:nvSpPr>
          <p:spPr>
            <a:xfrm>
              <a:off x="7132382" y="2610191"/>
              <a:ext cx="2320413" cy="57603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C315DC56-DE80-8A0B-93A8-DF9CC7EFE1F7}"/>
                </a:ext>
              </a:extLst>
            </p:cNvPr>
            <p:cNvSpPr txBox="1"/>
            <p:nvPr/>
          </p:nvSpPr>
          <p:spPr>
            <a:xfrm>
              <a:off x="5364909" y="1522712"/>
              <a:ext cx="3921779" cy="1015663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dirty="0"/>
                <a:t>Sostituzione, decarbonizzazione</a:t>
              </a:r>
            </a:p>
            <a:p>
              <a:pPr algn="ctr"/>
              <a:r>
                <a:rPr lang="it-IT" sz="2000" dirty="0"/>
                <a:t>Stock forestali,</a:t>
              </a:r>
            </a:p>
            <a:p>
              <a:pPr algn="ctr"/>
              <a:r>
                <a:rPr lang="it-IT" sz="2000" dirty="0"/>
                <a:t> Riduzione emissioni settori primari</a:t>
              </a:r>
            </a:p>
          </p:txBody>
        </p:sp>
      </p:grpSp>
      <p:sp>
        <p:nvSpPr>
          <p:cNvPr id="32" name="Ovale 31">
            <a:extLst>
              <a:ext uri="{FF2B5EF4-FFF2-40B4-BE49-F238E27FC236}">
                <a16:creationId xmlns:a16="http://schemas.microsoft.com/office/drawing/2014/main" id="{2FE59A99-7AF8-43F5-94EB-5BC771B88EFA}"/>
              </a:ext>
            </a:extLst>
          </p:cNvPr>
          <p:cNvSpPr/>
          <p:nvPr/>
        </p:nvSpPr>
        <p:spPr>
          <a:xfrm>
            <a:off x="7175202" y="1132746"/>
            <a:ext cx="2320413" cy="82637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6E334E9-2413-D723-634B-FB0C66F785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" y="5947618"/>
            <a:ext cx="1608973" cy="910382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F768349C-208B-C9D6-89A4-85CE9CD135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91" y="5957558"/>
            <a:ext cx="1608973" cy="9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1258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DIN 2014</vt:lpstr>
      <vt:lpstr>DIN 2014 Bold</vt:lpstr>
      <vt:lpstr>Source Sans Pro</vt:lpstr>
      <vt:lpstr>Ubuntu</vt:lpstr>
      <vt:lpstr>Wingdings</vt:lpstr>
      <vt:lpstr>Tema di Office</vt:lpstr>
      <vt:lpstr>Istituzione IBE e quadro strategico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Attività di ricerca</vt:lpstr>
      <vt:lpstr>Presentazione standard di PowerPoint</vt:lpstr>
      <vt:lpstr>Partecipazione in infrastrutture di ricerca   </vt:lpstr>
      <vt:lpstr>Istituto e European Green Deal</vt:lpstr>
      <vt:lpstr>Punti strategici e sfide (per la discussione)</vt:lpstr>
      <vt:lpstr>Punti strategici e sfide (per la discussione)</vt:lpstr>
      <vt:lpstr>Il quadro europeo: European Green Deal e uso a cascata</vt:lpstr>
      <vt:lpstr>Il territorio è uno solo, attenzione ai conflitti di destinazione e uso</vt:lpstr>
    </vt:vector>
  </TitlesOfParts>
  <Company>C.N.R. - I.S.A.FO.M.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IBE: Il Cnr al lavoro per la sfida della BioEconomia</dc:title>
  <dc:creator>Giorgio Matteucci</dc:creator>
  <cp:lastModifiedBy>GIORGIO MATTEUCCI</cp:lastModifiedBy>
  <cp:revision>70</cp:revision>
  <dcterms:created xsi:type="dcterms:W3CDTF">2020-01-28T08:16:56Z</dcterms:created>
  <dcterms:modified xsi:type="dcterms:W3CDTF">2024-04-10T11:17:09Z</dcterms:modified>
</cp:coreProperties>
</file>