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70" r:id="rId3"/>
    <p:sldId id="275" r:id="rId4"/>
    <p:sldId id="272" r:id="rId5"/>
    <p:sldId id="265" r:id="rId6"/>
    <p:sldId id="268" r:id="rId7"/>
  </p:sldIdLst>
  <p:sldSz cx="12192000" cy="6858000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7085" autoAdjust="0"/>
  </p:normalViewPr>
  <p:slideViewPr>
    <p:cSldViewPr snapToGrid="0">
      <p:cViewPr varScale="1">
        <p:scale>
          <a:sx n="68" d="100"/>
          <a:sy n="68" d="100"/>
        </p:scale>
        <p:origin x="1434" y="60"/>
      </p:cViewPr>
      <p:guideLst/>
    </p:cSldViewPr>
  </p:slideViewPr>
  <p:notesTextViewPr>
    <p:cViewPr>
      <p:scale>
        <a:sx n="1" d="1"/>
        <a:sy n="1" d="1"/>
      </p:scale>
      <p:origin x="0" y="-38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A50CC-0A1C-43FD-B027-9972738A9411}" type="datetimeFigureOut">
              <a:rPr lang="it-IT" smtClean="0"/>
              <a:t>09/04/2024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14D43-320C-4967-AFAC-2BDC9A1101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06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14D43-320C-4967-AFAC-2BDC9A11018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53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The 36 </a:t>
            </a:r>
            <a:r>
              <a:rPr lang="it-IT" dirty="0" err="1"/>
              <a:t>years</a:t>
            </a:r>
            <a:r>
              <a:rPr lang="it-IT" dirty="0"/>
              <a:t> long history of the RTC can be </a:t>
            </a:r>
            <a:r>
              <a:rPr lang="it-IT" dirty="0" err="1"/>
              <a:t>found</a:t>
            </a:r>
            <a:r>
              <a:rPr lang="it-IT" dirty="0"/>
              <a:t> in </a:t>
            </a:r>
            <a:r>
              <a:rPr lang="it-IT" dirty="0" err="1"/>
              <a:t>few</a:t>
            </a:r>
            <a:r>
              <a:rPr lang="it-IT" dirty="0"/>
              <a:t> papers </a:t>
            </a:r>
            <a:r>
              <a:rPr lang="it-IT" dirty="0" err="1"/>
              <a:t>recently</a:t>
            </a:r>
            <a:r>
              <a:rPr lang="it-IT" dirty="0"/>
              <a:t> </a:t>
            </a:r>
            <a:r>
              <a:rPr lang="it-IT" dirty="0" err="1"/>
              <a:t>published</a:t>
            </a:r>
            <a:endParaRPr lang="it-IT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dirty="0"/>
              <a:t>L’istituto di </a:t>
            </a:r>
            <a:r>
              <a:rPr lang="it-IT" dirty="0" err="1"/>
              <a:t>Bometeorlogia</a:t>
            </a:r>
            <a:r>
              <a:rPr lang="it-IT" dirty="0"/>
              <a:t> e il centro </a:t>
            </a:r>
            <a:r>
              <a:rPr lang="it-IT" dirty="0" err="1"/>
              <a:t>regional</a:t>
            </a:r>
            <a:r>
              <a:rPr lang="it-IT" dirty="0"/>
              <a:t> di formazione del WMO in Italia (Rivista </a:t>
            </a:r>
            <a:r>
              <a:rPr lang="it-IT" dirty="0" err="1"/>
              <a:t>Meteorlogia</a:t>
            </a:r>
            <a:r>
              <a:rPr lang="it-IT" dirty="0"/>
              <a:t> Aeronautica)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it-IT" dirty="0"/>
              <a:t>North –South </a:t>
            </a:r>
            <a:r>
              <a:rPr lang="it-IT" dirty="0" err="1"/>
              <a:t>cooperation</a:t>
            </a:r>
            <a:r>
              <a:rPr lang="it-IT" dirty="0"/>
              <a:t> to </a:t>
            </a:r>
            <a:r>
              <a:rPr lang="it-IT" dirty="0" err="1"/>
              <a:t>prevent</a:t>
            </a:r>
            <a:r>
              <a:rPr lang="it-IT" dirty="0"/>
              <a:t> </a:t>
            </a:r>
            <a:r>
              <a:rPr lang="it-IT" dirty="0" err="1"/>
              <a:t>natural</a:t>
            </a:r>
            <a:r>
              <a:rPr lang="it-IT" dirty="0"/>
              <a:t> </a:t>
            </a:r>
            <a:r>
              <a:rPr lang="it-IT" dirty="0" err="1"/>
              <a:t>disasters</a:t>
            </a:r>
            <a:r>
              <a:rPr lang="it-IT" dirty="0"/>
              <a:t> (WMO website)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https://wmo.int/media/news/wmo-regional-training-centre-italy-supports-competency-development-climate-services-africa (WMO, 70° </a:t>
            </a:r>
            <a:r>
              <a:rPr lang="it-IT" dirty="0" err="1"/>
              <a:t>annuversary</a:t>
            </a:r>
            <a:r>
              <a:rPr lang="it-IT" dirty="0"/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 err="1"/>
              <a:t>Contribution</a:t>
            </a:r>
            <a:r>
              <a:rPr lang="it-IT" dirty="0"/>
              <a:t> in </a:t>
            </a:r>
            <a:r>
              <a:rPr lang="it-IT" sz="1200" dirty="0"/>
              <a:t>https://library.wmo.int/records/item/57235-global-campus-innovations?offset=10 (WMO)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Presentation </a:t>
            </a:r>
            <a:r>
              <a:rPr lang="it-IT" dirty="0" err="1"/>
              <a:t>at</a:t>
            </a:r>
            <a:r>
              <a:rPr lang="it-IT" dirty="0"/>
              <a:t> EMS </a:t>
            </a:r>
            <a:r>
              <a:rPr lang="it-IT" dirty="0" err="1"/>
              <a:t>Annual</a:t>
            </a:r>
            <a:r>
              <a:rPr lang="it-IT" dirty="0"/>
              <a:t> Meetings: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https://meetingorganizer.copernicus.org/EMS2021/EMS2021-32.html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dirty="0"/>
              <a:t>https://asr.copernicus.org/articles/17/47/2020/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it-IT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43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0" cap="small" baseline="0" dirty="0" err="1">
                <a:latin typeface="Aptos Display" panose="020B0004020202020204" pitchFamily="34" charset="0"/>
              </a:rPr>
              <a:t>What</a:t>
            </a:r>
            <a:r>
              <a:rPr lang="it-IT" b="1" i="0" cap="small" baseline="0" dirty="0">
                <a:latin typeface="Aptos Display" panose="020B0004020202020204" pitchFamily="34" charset="0"/>
              </a:rPr>
              <a:t> </a:t>
            </a:r>
            <a:r>
              <a:rPr lang="it-IT" b="1" i="0" cap="small" baseline="0" dirty="0" err="1">
                <a:latin typeface="Aptos Display" panose="020B0004020202020204" pitchFamily="34" charset="0"/>
              </a:rPr>
              <a:t>we</a:t>
            </a:r>
            <a:r>
              <a:rPr lang="it-IT" b="1" i="0" cap="small" baseline="0" dirty="0">
                <a:latin typeface="Aptos Display" panose="020B0004020202020204" pitchFamily="34" charset="0"/>
              </a:rPr>
              <a:t> </a:t>
            </a:r>
            <a:r>
              <a:rPr lang="it-IT" b="1" i="0" cap="small" baseline="0" dirty="0" err="1">
                <a:latin typeface="Aptos Display" panose="020B0004020202020204" pitchFamily="34" charset="0"/>
              </a:rPr>
              <a:t>offer</a:t>
            </a:r>
            <a:r>
              <a:rPr lang="it-IT" b="1" i="0" cap="small" baseline="0" dirty="0">
                <a:latin typeface="Aptos Display" panose="020B0004020202020204" pitchFamily="34" charset="0"/>
              </a:rPr>
              <a:t>:</a:t>
            </a:r>
          </a:p>
          <a:p>
            <a:pPr marL="12700" marR="17780">
              <a:spcBef>
                <a:spcPts val="100"/>
              </a:spcBef>
            </a:pPr>
            <a:r>
              <a:rPr lang="en-US" sz="1200" b="1" spc="0" baseline="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Courses  and  workshops</a:t>
            </a:r>
          </a:p>
          <a:p>
            <a:pPr marL="12700" marR="17780">
              <a:lnSpc>
                <a:spcPct val="125000"/>
              </a:lnSpc>
              <a:spcBef>
                <a:spcPts val="100"/>
              </a:spcBef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Short-term</a:t>
            </a:r>
            <a:r>
              <a:rPr lang="en-US" sz="1200" spc="-1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training</a:t>
            </a:r>
            <a:r>
              <a:rPr lang="en-US" sz="1200" spc="-1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courses</a:t>
            </a:r>
            <a:r>
              <a:rPr lang="en-US" sz="1200" spc="-1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or</a:t>
            </a:r>
            <a:r>
              <a:rPr lang="en-US" sz="1200" spc="-7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workshops</a:t>
            </a:r>
            <a:r>
              <a:rPr lang="en-US" sz="1200" spc="-1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held</a:t>
            </a:r>
            <a:r>
              <a:rPr lang="en-US" sz="1200" spc="-6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in</a:t>
            </a:r>
            <a:r>
              <a:rPr lang="en-US" sz="1200" spc="-8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3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Italy</a:t>
            </a:r>
            <a:r>
              <a:rPr lang="en-US" sz="1200" spc="-8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and abroad,</a:t>
            </a:r>
            <a:r>
              <a:rPr lang="en-US" sz="1200" spc="-1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and</a:t>
            </a:r>
            <a:r>
              <a:rPr lang="en-US" sz="1200" spc="-9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long-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term</a:t>
            </a:r>
            <a:r>
              <a:rPr lang="en-US" sz="1200" spc="-12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stages</a:t>
            </a:r>
            <a:r>
              <a:rPr lang="en-US" sz="1200" spc="-1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6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(2-</a:t>
            </a:r>
            <a:r>
              <a:rPr lang="en-US" sz="1200" spc="6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4</a:t>
            </a:r>
            <a:r>
              <a:rPr lang="en-US" sz="1200" spc="-114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months).</a:t>
            </a:r>
            <a:endParaRPr lang="en-US" sz="1200" dirty="0">
              <a:latin typeface="HelveticaNeueLT Std" panose="020B0604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0" baseline="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Custom  Designed  Training</a:t>
            </a:r>
            <a:endParaRPr lang="en-US" sz="1200" spc="0" baseline="0" dirty="0">
              <a:latin typeface="HelveticaNeueLT Std" panose="020B0604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Domestic</a:t>
            </a:r>
            <a:r>
              <a:rPr lang="en-US" sz="1200" spc="-5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and</a:t>
            </a:r>
            <a:r>
              <a:rPr lang="en-US" sz="1200" spc="-3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international</a:t>
            </a:r>
            <a:r>
              <a:rPr lang="en-US" sz="1200" spc="-6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training</a:t>
            </a:r>
            <a:r>
              <a:rPr lang="en-US" sz="1200" spc="-7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activities</a:t>
            </a:r>
            <a:r>
              <a:rPr lang="en-US" sz="1200" spc="-9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organized</a:t>
            </a:r>
            <a:r>
              <a:rPr lang="en-US" sz="1200" spc="-7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on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the</a:t>
            </a:r>
            <a:r>
              <a:rPr lang="en-US" sz="1200" spc="-114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basis</a:t>
            </a:r>
            <a:r>
              <a:rPr lang="en-US" sz="1200" spc="-9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5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of</a:t>
            </a:r>
            <a:r>
              <a:rPr lang="en-US" sz="1200" spc="-9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emerging</a:t>
            </a:r>
            <a:r>
              <a:rPr lang="en-US" sz="1200" spc="-114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training</a:t>
            </a:r>
            <a:r>
              <a:rPr lang="en-US" sz="1200" spc="-1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needs.</a:t>
            </a:r>
            <a:endParaRPr lang="en-US" sz="1200" dirty="0">
              <a:latin typeface="HelveticaNeueLT Std" panose="020B0604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200" b="1" spc="0" baseline="0" dirty="0" err="1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Elearning</a:t>
            </a:r>
            <a:endParaRPr lang="en-US" sz="1200" spc="0" baseline="0" dirty="0">
              <a:latin typeface="HelveticaNeueLT Std" panose="020B0604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The</a:t>
            </a:r>
            <a:r>
              <a:rPr lang="en-US" sz="1200" spc="-7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Center</a:t>
            </a:r>
            <a:r>
              <a:rPr lang="en-US" sz="1200" spc="-9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develops</a:t>
            </a:r>
            <a:r>
              <a:rPr lang="en-US" sz="1200" spc="-6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online</a:t>
            </a:r>
            <a:r>
              <a:rPr lang="en-US" sz="1200" spc="-6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training</a:t>
            </a:r>
            <a:r>
              <a:rPr lang="en-US" sz="1200" spc="-9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packages</a:t>
            </a:r>
            <a:r>
              <a:rPr lang="en-US" sz="1200" spc="-8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widely </a:t>
            </a:r>
            <a:r>
              <a:rPr lang="en-US" sz="1200" spc="0" baseline="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accessible and designed to build Knowledge and Skills particularly in Climate Services field.</a:t>
            </a:r>
            <a:endParaRPr lang="en-US" sz="1200" spc="0" baseline="0" dirty="0">
              <a:latin typeface="HelveticaNeueLT Std" panose="020B0604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0" baseline="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Trainers</a:t>
            </a:r>
            <a:endParaRPr lang="en-US" sz="1200" spc="0" baseline="0" dirty="0">
              <a:latin typeface="HelveticaNeueLT Std" panose="020B060402020202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Highly</a:t>
            </a:r>
            <a:r>
              <a:rPr lang="en-US" sz="1200" spc="-8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qualified</a:t>
            </a:r>
            <a:r>
              <a:rPr lang="en-US" sz="1200" spc="-8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and</a:t>
            </a:r>
            <a:r>
              <a:rPr lang="en-US" sz="1200" spc="-5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experienced</a:t>
            </a:r>
            <a:r>
              <a:rPr lang="en-US" sz="1200" spc="-1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3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trainers:</a:t>
            </a:r>
            <a:r>
              <a:rPr lang="en-US" sz="1200" spc="-9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114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CNR</a:t>
            </a:r>
            <a:r>
              <a:rPr lang="en-US" sz="1200" spc="-8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scientists,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faculty</a:t>
            </a:r>
            <a:r>
              <a:rPr lang="en-US" sz="1200" spc="-7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from</a:t>
            </a:r>
            <a:r>
              <a:rPr lang="en-US" sz="1200" spc="-7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other</a:t>
            </a:r>
            <a:r>
              <a:rPr lang="en-US" sz="1200" spc="-6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Institutions</a:t>
            </a:r>
            <a:r>
              <a:rPr lang="en-US" sz="1200" spc="-9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and Universities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appointed</a:t>
            </a:r>
            <a:r>
              <a:rPr lang="en-US" sz="1200" spc="-6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on</a:t>
            </a:r>
            <a:r>
              <a:rPr lang="en-US" sz="1200" spc="-5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the</a:t>
            </a:r>
            <a:r>
              <a:rPr lang="en-US" sz="1200" spc="-7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2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basis</a:t>
            </a:r>
            <a:r>
              <a:rPr lang="en-US" sz="1200" spc="-5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of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the</a:t>
            </a:r>
            <a:r>
              <a:rPr lang="en-US" sz="1200" spc="-9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course</a:t>
            </a:r>
            <a:r>
              <a:rPr lang="en-US" sz="1200" spc="-1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content.</a:t>
            </a:r>
            <a:endParaRPr lang="en-US" sz="1200" dirty="0">
              <a:latin typeface="HelveticaNeueLT Std" panose="020B0604020202020204" pitchFamily="34" charset="0"/>
              <a:cs typeface="Tahoma"/>
            </a:endParaRPr>
          </a:p>
          <a:p>
            <a:pPr marL="12700" algn="l" defTabSz="914400" rtl="0" eaLnBrk="1" latinLnBrk="0" hangingPunct="1">
              <a:lnSpc>
                <a:spcPct val="100000"/>
              </a:lnSpc>
            </a:pPr>
            <a:r>
              <a:rPr lang="it-IT" sz="1200" b="1" kern="1200" spc="0" baseline="0" dirty="0">
                <a:solidFill>
                  <a:srgbClr val="000080"/>
                </a:solidFill>
                <a:latin typeface="HelveticaNeueLT Std" panose="020B0604020202020204" pitchFamily="34" charset="0"/>
                <a:ea typeface="+mn-ea"/>
                <a:cs typeface="Tahoma"/>
              </a:rPr>
              <a:t>Learning Solutions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Courses</a:t>
            </a:r>
            <a:r>
              <a:rPr lang="en-US" sz="1200" spc="-1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usually</a:t>
            </a:r>
            <a:r>
              <a:rPr lang="en-US" sz="1200" spc="-8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include</a:t>
            </a:r>
            <a:endParaRPr lang="en-US" sz="1200" dirty="0">
              <a:latin typeface="HelveticaNeueLT Std" panose="020B0604020202020204" pitchFamily="34" charset="0"/>
              <a:cs typeface="Tahoma"/>
            </a:endParaRPr>
          </a:p>
          <a:p>
            <a:pPr marL="654050" indent="-1841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Times New Roman"/>
              <a:buChar char="•"/>
              <a:tabLst>
                <a:tab pos="654050" algn="l"/>
              </a:tabLst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Classroom</a:t>
            </a:r>
            <a:r>
              <a:rPr lang="en-US" sz="1200" spc="-1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lectures</a:t>
            </a:r>
            <a:r>
              <a:rPr lang="en-US" sz="1200" spc="-12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in</a:t>
            </a:r>
            <a:r>
              <a:rPr lang="en-US" sz="1200" spc="-1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the</a:t>
            </a:r>
            <a:r>
              <a:rPr lang="en-US" sz="1200" spc="-1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morning</a:t>
            </a:r>
            <a:endParaRPr lang="en-US" sz="1200" dirty="0">
              <a:latin typeface="HelveticaNeueLT Std" panose="020B0604020202020204" pitchFamily="34" charset="0"/>
              <a:cs typeface="Tahoma"/>
            </a:endParaRPr>
          </a:p>
          <a:p>
            <a:pPr marL="654050" indent="-1841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Times New Roman"/>
              <a:buChar char="•"/>
              <a:tabLst>
                <a:tab pos="654050" algn="l"/>
              </a:tabLst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Practical</a:t>
            </a:r>
            <a:r>
              <a:rPr lang="en-US" sz="1200" spc="-10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sessions</a:t>
            </a:r>
            <a:r>
              <a:rPr lang="en-US" sz="1200" spc="-1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in</a:t>
            </a:r>
            <a:r>
              <a:rPr lang="en-US" sz="1200" spc="-9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the</a:t>
            </a:r>
            <a:r>
              <a:rPr lang="en-US" sz="1200" spc="-85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afternoon</a:t>
            </a:r>
            <a:endParaRPr lang="en-US" sz="1200" dirty="0">
              <a:latin typeface="HelveticaNeueLT Std" panose="020B0604020202020204" pitchFamily="34" charset="0"/>
              <a:cs typeface="Tahoma"/>
            </a:endParaRPr>
          </a:p>
          <a:p>
            <a:pPr marL="654050" indent="-1841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Times New Roman"/>
              <a:buChar char="•"/>
              <a:tabLst>
                <a:tab pos="654050" algn="l"/>
              </a:tabLst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Group</a:t>
            </a:r>
            <a:r>
              <a:rPr lang="en-US" sz="1200" spc="5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 </a:t>
            </a:r>
            <a:r>
              <a:rPr lang="en-US" sz="1200" spc="-1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discussions</a:t>
            </a:r>
            <a:endParaRPr lang="en-US" sz="1200" dirty="0">
              <a:latin typeface="HelveticaNeueLT Std" panose="020B0604020202020204" pitchFamily="34" charset="0"/>
              <a:cs typeface="Tahoma"/>
            </a:endParaRPr>
          </a:p>
          <a:p>
            <a:pPr marL="654050" indent="-1841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Times New Roman"/>
              <a:buChar char="•"/>
              <a:tabLst>
                <a:tab pos="654050" algn="l"/>
              </a:tabLst>
            </a:pPr>
            <a:r>
              <a:rPr lang="en-US" sz="120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Field </a:t>
            </a:r>
            <a:r>
              <a:rPr lang="en-US" sz="1200" spc="-20" dirty="0">
                <a:solidFill>
                  <a:srgbClr val="000080"/>
                </a:solidFill>
                <a:latin typeface="HelveticaNeueLT Std" panose="020B0604020202020204" pitchFamily="34" charset="0"/>
                <a:cs typeface="Tahoma"/>
              </a:rPr>
              <a:t>trips</a:t>
            </a:r>
            <a:endParaRPr lang="en-US" sz="1200" kern="1200" spc="-20" dirty="0">
              <a:solidFill>
                <a:schemeClr val="tx1"/>
              </a:solidFill>
              <a:latin typeface="HelveticaNeueLT Std" panose="020B0604020202020204" pitchFamily="34" charset="0"/>
              <a:ea typeface="+mn-ea"/>
              <a:cs typeface="Tahom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Times New Roman"/>
              <a:buNone/>
              <a:tabLst>
                <a:tab pos="654050" algn="l"/>
              </a:tabLst>
            </a:pPr>
            <a:r>
              <a:rPr lang="en-US" sz="1200" kern="1200" dirty="0">
                <a:solidFill>
                  <a:srgbClr val="000080"/>
                </a:solidFill>
                <a:latin typeface="HelveticaNeueLT Std" panose="020B0604020202020204" pitchFamily="34" charset="0"/>
                <a:ea typeface="+mn-ea"/>
                <a:cs typeface="Tahoma"/>
              </a:rPr>
              <a:t>Distance Learning Module DLM offered as pre-course activity, using Moodle, with the purpose of offering to participants the basic tools and background knowledge useful for the face-to-face training.</a:t>
            </a:r>
          </a:p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None/>
              <a:tabLst>
                <a:tab pos="654050" algn="l"/>
              </a:tabLst>
            </a:pPr>
            <a:r>
              <a:rPr lang="en-US" sz="1200" kern="1200" dirty="0">
                <a:solidFill>
                  <a:srgbClr val="000080"/>
                </a:solidFill>
                <a:latin typeface="HelveticaNeueLT Std" panose="020B0604020202020204" pitchFamily="34" charset="0"/>
                <a:ea typeface="+mn-ea"/>
                <a:cs typeface="Tahoma"/>
              </a:rPr>
              <a:t>Fully online courses since the pandemic started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14D43-320C-4967-AFAC-2BDC9A11018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339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422ddd4d3_2_0:notes"/>
          <p:cNvSpPr txBox="1">
            <a:spLocks noGrp="1"/>
          </p:cNvSpPr>
          <p:nvPr>
            <p:ph type="body" idx="1"/>
          </p:nvPr>
        </p:nvSpPr>
        <p:spPr>
          <a:xfrm>
            <a:off x="906357" y="4716661"/>
            <a:ext cx="4984962" cy="44684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Core business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Agricultural</a:t>
            </a:r>
            <a:r>
              <a:rPr lang="it-IT" dirty="0"/>
              <a:t> </a:t>
            </a:r>
            <a:r>
              <a:rPr lang="it-IT" dirty="0" err="1"/>
              <a:t>meteorology</a:t>
            </a:r>
            <a:r>
              <a:rPr lang="it-IT" dirty="0"/>
              <a:t>, </a:t>
            </a:r>
            <a:r>
              <a:rPr lang="en-US" dirty="0"/>
              <a:t>declined in different topics from </a:t>
            </a:r>
            <a:r>
              <a:rPr lang="en-US" dirty="0" err="1"/>
              <a:t>agro</a:t>
            </a:r>
            <a:r>
              <a:rPr lang="en-US" dirty="0"/>
              <a:t>-climatology to </a:t>
            </a:r>
            <a:r>
              <a:rPr lang="en-US" dirty="0" err="1"/>
              <a:t>agro</a:t>
            </a:r>
            <a:r>
              <a:rPr lang="en-US" dirty="0"/>
              <a:t>-meteorological services to precision agriculture. Climate services expands also to water and food security.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Climate change and variability, including extremes and impacts on natural resources and human societies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Seasonal to sub-seasonal forecasting is an important scientific topic we developed through several courses in the Mediterranean area and in Africa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you see from the figures, we prefer to have a reduced number of courses and participants with higher engagement and follow-up rather than extensive training with lower relationship.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</a:t>
            </a:r>
            <a:r>
              <a:rPr lang="en-US" dirty="0" err="1"/>
              <a:t>AgroMetSchool</a:t>
            </a:r>
            <a:r>
              <a:rPr lang="en-US" dirty="0"/>
              <a:t> is now at its 4</a:t>
            </a:r>
            <a:r>
              <a:rPr lang="en-US" baseline="30000" dirty="0"/>
              <a:t>th</a:t>
            </a:r>
            <a:r>
              <a:rPr lang="en-US" dirty="0"/>
              <a:t> edition. In total we had about 100 trainees, 40 lecturers and facilitators/tutors, more than 120 </a:t>
            </a:r>
            <a:r>
              <a:rPr lang="en-US" dirty="0" err="1"/>
              <a:t>hh</a:t>
            </a:r>
            <a:r>
              <a:rPr lang="en-US" dirty="0"/>
              <a:t> lessons.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2" name="Google Shape;182;g29422ddd4d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49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Badges for documenting and demonstrating competencies acquired and linked to WMO competencies framework. Open to ensure re-usability of badges in other environments (Mozilla </a:t>
            </a:r>
            <a:r>
              <a:rPr lang="en-US" dirty="0" err="1"/>
              <a:t>Badgr</a:t>
            </a:r>
            <a:r>
              <a:rPr lang="en-US" dirty="0"/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328A6-2221-40D3-9CEB-16630CB7B837}" type="slidenum">
              <a: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114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14D43-320C-4967-AFAC-2BDC9A11018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68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0192" y="2369311"/>
            <a:ext cx="8526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4E79"/>
                </a:solidFill>
                <a:latin typeface="HelveticaNeueLT Std" panose="020B0604020202020204" pitchFamily="34" charset="0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FD15787-E98E-FDC8-8880-4E403DCFD887}"/>
              </a:ext>
            </a:extLst>
          </p:cNvPr>
          <p:cNvGrpSpPr/>
          <p:nvPr userDrawn="1"/>
        </p:nvGrpSpPr>
        <p:grpSpPr>
          <a:xfrm>
            <a:off x="533938" y="73151"/>
            <a:ext cx="5973080" cy="1188000"/>
            <a:chOff x="533938" y="73151"/>
            <a:chExt cx="5973080" cy="1188000"/>
          </a:xfrm>
        </p:grpSpPr>
        <p:pic>
          <p:nvPicPr>
            <p:cNvPr id="17" name="bg object 1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938" y="73151"/>
              <a:ext cx="831600" cy="11880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097F1B5-6C6A-7BCC-84CD-72BC0CEDAE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3975" t="38888" r="18674" b="46667"/>
            <a:stretch/>
          </p:blipFill>
          <p:spPr>
            <a:xfrm>
              <a:off x="1524000" y="331016"/>
              <a:ext cx="4983018" cy="753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476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3216" y="114300"/>
            <a:ext cx="795527" cy="800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90192" y="2369311"/>
            <a:ext cx="85267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4E79"/>
                </a:solidFill>
                <a:latin typeface="HelveticaNeueLT Std" panose="020B0604020202020204" pitchFamily="34" charset="0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FD15787-E98E-FDC8-8880-4E403DCFD887}"/>
              </a:ext>
            </a:extLst>
          </p:cNvPr>
          <p:cNvGrpSpPr/>
          <p:nvPr userDrawn="1"/>
        </p:nvGrpSpPr>
        <p:grpSpPr>
          <a:xfrm>
            <a:off x="533938" y="73151"/>
            <a:ext cx="5973080" cy="1188000"/>
            <a:chOff x="533938" y="73151"/>
            <a:chExt cx="5973080" cy="1188000"/>
          </a:xfrm>
        </p:grpSpPr>
        <p:pic>
          <p:nvPicPr>
            <p:cNvPr id="17" name="bg object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938" y="73151"/>
              <a:ext cx="831600" cy="1188000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7097F1B5-6C6A-7BCC-84CD-72BC0CEDAEB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3975" t="38888" r="18674" b="46667"/>
            <a:stretch/>
          </p:blipFill>
          <p:spPr>
            <a:xfrm>
              <a:off x="1524000" y="331016"/>
              <a:ext cx="4983018" cy="753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36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4E79"/>
                </a:solidFill>
                <a:latin typeface="HelveticaNeueLT Std" panose="020B0604020202020204" pitchFamily="34" charset="0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061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4E79"/>
                </a:solidFill>
                <a:latin typeface="HelveticaNeueLT Std" panose="020B0604020202020204" pitchFamily="34" charset="0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9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F4E79"/>
                </a:solidFill>
                <a:latin typeface="HelveticaNeueLT Std" panose="020B0604020202020204" pitchFamily="34" charset="0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47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60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tx">
  <p:cSld name="Vuot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000750" y="6209709"/>
            <a:ext cx="184253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>
                <a:solidFill>
                  <a:srgbClr val="000000"/>
                </a:solidFill>
              </a:defRPr>
            </a:lvl9pPr>
          </a:lstStyle>
          <a:p>
            <a:pPr rtl="0"/>
            <a:fld id="{00000000-1234-1234-1234-123412341234}" type="slidenum">
              <a:rPr lang="en-US" smtClean="0"/>
              <a:pPr rtl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7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black">
  <p:cSld name="black black">
    <p:bg>
      <p:bgPr>
        <a:solidFill>
          <a:srgbClr val="1E323B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1751870" y="199247"/>
            <a:ext cx="179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635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1200" b="1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rtl="0"/>
            <a:fld id="{00000000-1234-1234-1234-123412341234}" type="slidenum">
              <a:rPr lang="en-US" smtClean="0"/>
              <a:pPr rtl="0"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1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53216" y="114300"/>
            <a:ext cx="795527" cy="800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3529" y="279654"/>
            <a:ext cx="47682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F4E79"/>
                </a:solidFill>
                <a:latin typeface="Tahoma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551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HelveticaNeueLT Std" panose="020B06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22bbllmj4tvv8.cloudfront.net/87/30/882df791541621a5b6394861ec87/sample-chapte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baldi@ibe.cnr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790192" y="2369311"/>
            <a:ext cx="8526780" cy="1374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29700"/>
              </a:lnSpc>
              <a:spcBef>
                <a:spcPts val="100"/>
              </a:spcBef>
            </a:pPr>
            <a:r>
              <a:rPr sz="3600" spc="-215" dirty="0"/>
              <a:t>Developing</a:t>
            </a:r>
            <a:r>
              <a:rPr sz="3600" spc="-90" dirty="0"/>
              <a:t> </a:t>
            </a:r>
            <a:r>
              <a:rPr sz="3600" spc="-240" dirty="0"/>
              <a:t>operational</a:t>
            </a:r>
            <a:r>
              <a:rPr sz="3600" spc="-95" dirty="0"/>
              <a:t> </a:t>
            </a:r>
            <a:r>
              <a:rPr sz="3600" spc="-254" dirty="0"/>
              <a:t>climate</a:t>
            </a:r>
            <a:r>
              <a:rPr sz="3600" spc="-95" dirty="0"/>
              <a:t> </a:t>
            </a:r>
            <a:r>
              <a:rPr sz="3600" spc="-110" dirty="0"/>
              <a:t>services: </a:t>
            </a:r>
            <a:r>
              <a:rPr sz="3600" spc="-225" dirty="0"/>
              <a:t>education</a:t>
            </a:r>
            <a:r>
              <a:rPr sz="3600" spc="-150" dirty="0"/>
              <a:t> </a:t>
            </a:r>
            <a:r>
              <a:rPr sz="3600" spc="-295" dirty="0"/>
              <a:t>and</a:t>
            </a:r>
            <a:r>
              <a:rPr sz="3600" spc="-155" dirty="0"/>
              <a:t> </a:t>
            </a:r>
            <a:r>
              <a:rPr sz="3600" spc="-250" dirty="0"/>
              <a:t>training</a:t>
            </a:r>
            <a:r>
              <a:rPr sz="3600" spc="-170" dirty="0"/>
              <a:t> </a:t>
            </a:r>
            <a:r>
              <a:rPr sz="3600" spc="-260" dirty="0"/>
              <a:t>at</a:t>
            </a:r>
            <a:r>
              <a:rPr sz="3600" spc="-130" dirty="0"/>
              <a:t> </a:t>
            </a:r>
            <a:r>
              <a:rPr sz="3600" dirty="0"/>
              <a:t>WMO-</a:t>
            </a:r>
            <a:r>
              <a:rPr sz="3600" spc="-150" dirty="0"/>
              <a:t>RTC</a:t>
            </a:r>
            <a:r>
              <a:rPr sz="3600" spc="-135" dirty="0"/>
              <a:t> </a:t>
            </a:r>
            <a:r>
              <a:rPr sz="3600" spc="-340" dirty="0"/>
              <a:t>Italy</a:t>
            </a:r>
            <a:endParaRPr sz="3600" dirty="0"/>
          </a:p>
        </p:txBody>
      </p:sp>
      <p:sp>
        <p:nvSpPr>
          <p:cNvPr id="4" name="Google Shape;127;p23">
            <a:extLst>
              <a:ext uri="{FF2B5EF4-FFF2-40B4-BE49-F238E27FC236}">
                <a16:creationId xmlns:a16="http://schemas.microsoft.com/office/drawing/2014/main" id="{6A29E2E9-1833-5803-5225-5C6E3092E367}"/>
              </a:ext>
            </a:extLst>
          </p:cNvPr>
          <p:cNvSpPr txBox="1"/>
          <p:nvPr/>
        </p:nvSpPr>
        <p:spPr>
          <a:xfrm>
            <a:off x="2438400" y="5462746"/>
            <a:ext cx="9372600" cy="1025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WMO Regional Training Center Italy | CNR IBE, Italy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Marina Baldi, Maurizio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Bacci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,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Vieri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Tarchiani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, Elena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Rapisardi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, Massimiliano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Pasqui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, Francesco Sabatini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</a:endParaRPr>
          </a:p>
        </p:txBody>
      </p:sp>
      <p:pic>
        <p:nvPicPr>
          <p:cNvPr id="5" name="Google Shape;128;p23" descr="bg object 16">
            <a:extLst>
              <a:ext uri="{FF2B5EF4-FFF2-40B4-BE49-F238E27FC236}">
                <a16:creationId xmlns:a16="http://schemas.microsoft.com/office/drawing/2014/main" id="{7D5F39AE-3749-185F-A3E3-1323C2FA3F8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5336421"/>
            <a:ext cx="1124015" cy="113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/>
        </p:nvSpPr>
        <p:spPr>
          <a:xfrm>
            <a:off x="827642" y="4614585"/>
            <a:ext cx="5107867" cy="198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The Institute of Bioeconomy of the National Research Council of Italy (CNR-IBE) has been operating as the World Meteorological Organization's Regional Training Centre Italy (RTC Italy) since 1987. 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The RTC Italy was officially confirmed in 1997.</a:t>
            </a:r>
            <a:endParaRPr kumimoji="0" sz="2400" b="0" i="0" u="none" strike="noStrike" kern="0" cap="none" spc="-5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 idx="4294967295"/>
          </p:nvPr>
        </p:nvSpPr>
        <p:spPr>
          <a:xfrm>
            <a:off x="509998" y="253714"/>
            <a:ext cx="7639594" cy="1395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algn="l" rtl="0">
              <a:lnSpc>
                <a:spcPct val="90000"/>
              </a:lnSpc>
              <a:buClr>
                <a:srgbClr val="FFFFFF"/>
              </a:buClr>
              <a:buSzPts val="8700"/>
            </a:pPr>
            <a:r>
              <a:rPr lang="en-US" sz="3600" dirty="0"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The WMO Regional Training Center in Italy</a:t>
            </a:r>
            <a:endParaRPr sz="2000" dirty="0"/>
          </a:p>
        </p:txBody>
      </p:sp>
      <p:sp>
        <p:nvSpPr>
          <p:cNvPr id="143" name="Google Shape;143;p25"/>
          <p:cNvSpPr txBox="1"/>
          <p:nvPr/>
        </p:nvSpPr>
        <p:spPr>
          <a:xfrm>
            <a:off x="516624" y="3116852"/>
            <a:ext cx="2663418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A 36-year-long history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</a:endParaRPr>
          </a:p>
        </p:txBody>
      </p:sp>
      <p:sp>
        <p:nvSpPr>
          <p:cNvPr id="144" name="Google Shape;144;p25"/>
          <p:cNvSpPr txBox="1"/>
          <p:nvPr/>
        </p:nvSpPr>
        <p:spPr>
          <a:xfrm>
            <a:off x="6149837" y="4614585"/>
            <a:ext cx="4712748" cy="198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The RTC received reconfirmation from the WMO Executive Council in both 2004, 2016 and 2022 (WMO EC-76/Doc. 3.4(3))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In 2019 was signed a new MoU between WMO, PR of Italy with WMO, and CNR-IBE.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</a:endParaRPr>
          </a:p>
        </p:txBody>
      </p:sp>
      <p:sp>
        <p:nvSpPr>
          <p:cNvPr id="145" name="Google Shape;145;p25"/>
          <p:cNvSpPr txBox="1"/>
          <p:nvPr/>
        </p:nvSpPr>
        <p:spPr>
          <a:xfrm>
            <a:off x="843397" y="3622703"/>
            <a:ext cx="526441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NeueLT Std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1987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3440552" y="3622703"/>
            <a:ext cx="526441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NeueLT Std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1997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Google Shape;147;p25"/>
          <p:cNvCxnSpPr/>
          <p:nvPr/>
        </p:nvCxnSpPr>
        <p:spPr>
          <a:xfrm>
            <a:off x="1053198" y="4114242"/>
            <a:ext cx="9396210" cy="1"/>
          </a:xfrm>
          <a:prstGeom prst="straightConnector1">
            <a:avLst/>
          </a:prstGeom>
          <a:noFill/>
          <a:ln w="50800" cap="flat" cmpd="sng">
            <a:solidFill>
              <a:srgbClr val="86D0C7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48" name="Google Shape;148;p25" descr="bg object 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134" y="3913612"/>
            <a:ext cx="398967" cy="40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 descr="bg object 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289" y="3913612"/>
            <a:ext cx="398968" cy="40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 descr="bg object 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0182" y="3913612"/>
            <a:ext cx="398968" cy="401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descr="bg object 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7543" y="3913612"/>
            <a:ext cx="398968" cy="40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/>
        </p:nvSpPr>
        <p:spPr>
          <a:xfrm>
            <a:off x="8466446" y="3622703"/>
            <a:ext cx="526441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NeueLT Std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2016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10173806" y="3622703"/>
            <a:ext cx="526441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NeueLT Std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2022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" name="Google Shape;158;p25" descr="bg object 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9085" y="3913612"/>
            <a:ext cx="398968" cy="40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6695348" y="3622703"/>
            <a:ext cx="526441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NeueLT Std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2004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9236400" y="3903213"/>
            <a:ext cx="526500" cy="505809"/>
          </a:xfrm>
          <a:prstGeom prst="ellipse">
            <a:avLst/>
          </a:prstGeom>
          <a:solidFill>
            <a:srgbClr val="1E323B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MoU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9184212" y="3622703"/>
            <a:ext cx="526441" cy="282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NeueLT Std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2019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NeueLT Std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0B79D6-03CD-53C7-6191-8D81C8BDC2A0}"/>
              </a:ext>
            </a:extLst>
          </p:cNvPr>
          <p:cNvSpPr txBox="1"/>
          <p:nvPr/>
        </p:nvSpPr>
        <p:spPr>
          <a:xfrm>
            <a:off x="1630279" y="1406990"/>
            <a:ext cx="8931442" cy="96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defPPr>
              <a:defRPr kern="0"/>
            </a:defPPr>
            <a:lvl1pPr algn="just" rtl="0">
              <a:lnSpc>
                <a:spcPct val="110000"/>
              </a:lnSpc>
              <a:buClr>
                <a:srgbClr val="FFFFFF"/>
              </a:buClr>
              <a:buSzPts val="2800"/>
              <a:defRPr>
                <a:solidFill>
                  <a:srgbClr val="1F4E79"/>
                </a:solidFill>
                <a:latin typeface="HelveticaNeueLT Std" panose="020B0604020202020204" pitchFamily="34" charset="0"/>
                <a:ea typeface="Arial"/>
                <a:cs typeface="Arial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Arial"/>
              </a:rPr>
              <a:t>The WMO Regional Training Centre Italy of the World Meteorological Organization (WMO) is an integral part of the RTCs global network and it is managed and operated by the CNR - Institute of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Arial"/>
              </a:rPr>
              <a:t>BioEconomy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AE56D8F5-1EB4-F6F8-22A4-45E79795D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5472150" cy="4114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38146F-C2AF-C33D-5867-E73C4CE1D27F}"/>
              </a:ext>
            </a:extLst>
          </p:cNvPr>
          <p:cNvSpPr txBox="1"/>
          <p:nvPr/>
        </p:nvSpPr>
        <p:spPr>
          <a:xfrm>
            <a:off x="228600" y="710050"/>
            <a:ext cx="6094070" cy="5437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small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Analyze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WMO Learning Team and Training beneficiaries identify training needs and co-design training.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small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Definition of learning goals and outcomes, training strategies and specific aims.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small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Definition of learning solutions and formats to meet learning goals and users’ need.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small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Training course, with workshop, seminars and practical sessions, online learning platform and training materials.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small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Evaluation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 course participants’ survey to assess the achievement of training goals and improve training offer.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DBE7FA-1341-698C-64E6-8BB5F922D8B8}"/>
              </a:ext>
            </a:extLst>
          </p:cNvPr>
          <p:cNvSpPr txBox="1"/>
          <p:nvPr/>
        </p:nvSpPr>
        <p:spPr>
          <a:xfrm>
            <a:off x="555988" y="246854"/>
            <a:ext cx="8740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-19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+mj-e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design and delivery: the ADDIE model</a:t>
            </a:r>
          </a:p>
        </p:txBody>
      </p:sp>
    </p:spTree>
    <p:extLst>
      <p:ext uri="{BB962C8B-B14F-4D97-AF65-F5344CB8AC3E}">
        <p14:creationId xmlns:p14="http://schemas.microsoft.com/office/powerpoint/2010/main" val="243990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cielo, raccolto/taglio, Cereale&#10;&#10;Descrizione generata automaticamente">
            <a:extLst>
              <a:ext uri="{FF2B5EF4-FFF2-40B4-BE49-F238E27FC236}">
                <a16:creationId xmlns:a16="http://schemas.microsoft.com/office/drawing/2014/main" id="{D3B58821-ACC3-7285-0589-0A1AAD92A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-5316"/>
            <a:ext cx="5143500" cy="6858000"/>
          </a:xfrm>
          <a:prstGeom prst="rect">
            <a:avLst/>
          </a:prstGeom>
        </p:spPr>
      </p:pic>
      <p:cxnSp>
        <p:nvCxnSpPr>
          <p:cNvPr id="187" name="Google Shape;187;p28"/>
          <p:cNvCxnSpPr/>
          <p:nvPr/>
        </p:nvCxnSpPr>
        <p:spPr>
          <a:xfrm>
            <a:off x="7932203" y="2207470"/>
            <a:ext cx="3918177" cy="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8" name="Google Shape;188;p28"/>
          <p:cNvSpPr txBox="1"/>
          <p:nvPr/>
        </p:nvSpPr>
        <p:spPr>
          <a:xfrm>
            <a:off x="10915173" y="1652889"/>
            <a:ext cx="935207" cy="64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35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10456700" y="2251309"/>
            <a:ext cx="1393680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COURSES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90" name="Google Shape;190;p28"/>
          <p:cNvCxnSpPr/>
          <p:nvPr/>
        </p:nvCxnSpPr>
        <p:spPr>
          <a:xfrm>
            <a:off x="7932203" y="3698405"/>
            <a:ext cx="3918177" cy="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1" name="Google Shape;191;p28"/>
          <p:cNvSpPr txBox="1"/>
          <p:nvPr/>
        </p:nvSpPr>
        <p:spPr>
          <a:xfrm>
            <a:off x="10015909" y="3032902"/>
            <a:ext cx="1834471" cy="64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&gt;800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9858614" y="3754268"/>
            <a:ext cx="1991766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PARTICIPANTS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93" name="Google Shape;193;p28"/>
          <p:cNvCxnSpPr/>
          <p:nvPr/>
        </p:nvCxnSpPr>
        <p:spPr>
          <a:xfrm>
            <a:off x="7932203" y="5376326"/>
            <a:ext cx="3918177" cy="1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" name="Google Shape;194;p28"/>
          <p:cNvSpPr txBox="1"/>
          <p:nvPr/>
        </p:nvSpPr>
        <p:spPr>
          <a:xfrm>
            <a:off x="9576881" y="4691773"/>
            <a:ext cx="2273499" cy="64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&gt;2000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9017834" y="5432188"/>
            <a:ext cx="2832546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HOURS OF LESSONS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 idx="4294967295"/>
          </p:nvPr>
        </p:nvSpPr>
        <p:spPr>
          <a:xfrm>
            <a:off x="341620" y="457200"/>
            <a:ext cx="4466774" cy="72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/>
          <a:p>
            <a:pPr algn="l" rtl="0">
              <a:lnSpc>
                <a:spcPct val="80000"/>
              </a:lnSpc>
              <a:buClr>
                <a:srgbClr val="FFFFFF"/>
              </a:buClr>
              <a:buSzPts val="8700"/>
            </a:pPr>
            <a:r>
              <a:rPr lang="en-US" sz="3600" dirty="0"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Training Topics</a:t>
            </a:r>
            <a:endParaRPr sz="2000" dirty="0">
              <a:latin typeface="HelveticaNeueLT Std" panose="020B0604020202020204" pitchFamily="34" charset="0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341620" y="1173403"/>
            <a:ext cx="6253282" cy="251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Agrometeorology and innovative solutions for climate services in agriculture, water and food security.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Climate Change and Climate Variability and their effects on natural resources, water and agriculture.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Sub-seasonal to seasonal forecast/predictions as a tool for water and agriculture management.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</a:endParaRPr>
          </a:p>
        </p:txBody>
      </p:sp>
      <p:pic>
        <p:nvPicPr>
          <p:cNvPr id="228" name="Google Shape;228;p28" descr="Immagin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6251749"/>
            <a:ext cx="1465906" cy="53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 descr="Immagine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4119" y="6350355"/>
            <a:ext cx="2485786" cy="3328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8;p28">
            <a:extLst>
              <a:ext uri="{FF2B5EF4-FFF2-40B4-BE49-F238E27FC236}">
                <a16:creationId xmlns:a16="http://schemas.microsoft.com/office/drawing/2014/main" id="{7E1F6C10-A05E-CE8E-C8E3-EBE2D92E3889}"/>
              </a:ext>
            </a:extLst>
          </p:cNvPr>
          <p:cNvSpPr txBox="1"/>
          <p:nvPr/>
        </p:nvSpPr>
        <p:spPr>
          <a:xfrm rot="16200000">
            <a:off x="5964360" y="1230611"/>
            <a:ext cx="2444860" cy="49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1999-2023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Google Shape;196;p28">
            <a:extLst>
              <a:ext uri="{FF2B5EF4-FFF2-40B4-BE49-F238E27FC236}">
                <a16:creationId xmlns:a16="http://schemas.microsoft.com/office/drawing/2014/main" id="{A558AFDD-80A0-158A-40D6-E57466CA4456}"/>
              </a:ext>
            </a:extLst>
          </p:cNvPr>
          <p:cNvSpPr txBox="1">
            <a:spLocks/>
          </p:cNvSpPr>
          <p:nvPr/>
        </p:nvSpPr>
        <p:spPr>
          <a:xfrm>
            <a:off x="341620" y="4342993"/>
            <a:ext cx="4466774" cy="72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noAutofit/>
          </a:bodyPr>
          <a:lstStyle>
            <a:lvl1pPr>
              <a:defRPr sz="2800" b="1" i="0">
                <a:solidFill>
                  <a:srgbClr val="1F4E79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700"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Trainers and collaborations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ea typeface="+mj-ea"/>
              <a:cs typeface="Tahoma"/>
            </a:endParaRPr>
          </a:p>
        </p:txBody>
      </p:sp>
      <p:sp>
        <p:nvSpPr>
          <p:cNvPr id="4" name="Google Shape;198;p28">
            <a:extLst>
              <a:ext uri="{FF2B5EF4-FFF2-40B4-BE49-F238E27FC236}">
                <a16:creationId xmlns:a16="http://schemas.microsoft.com/office/drawing/2014/main" id="{C073628C-580A-2DA4-0CD6-3348FEC316EA}"/>
              </a:ext>
            </a:extLst>
          </p:cNvPr>
          <p:cNvSpPr txBox="1"/>
          <p:nvPr/>
        </p:nvSpPr>
        <p:spPr>
          <a:xfrm>
            <a:off x="341620" y="5347742"/>
            <a:ext cx="6253282" cy="120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Arial"/>
                <a:sym typeface="Arial"/>
              </a:rPr>
              <a:t>Experts from other CNR-IBE offices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Arial"/>
                <a:sym typeface="Arial"/>
              </a:rPr>
              <a:t>Experts from other CNR Institutes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ea typeface="Arial"/>
                <a:cs typeface="Arial"/>
                <a:sym typeface="Arial"/>
              </a:rPr>
              <a:t>Experts from Universities (national and international)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921" y="380858"/>
            <a:ext cx="6122036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204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Assessing</a:t>
            </a:r>
            <a:r>
              <a:rPr kumimoji="0" sz="2800" b="1" i="0" u="none" strike="noStrike" kern="0" cap="none" spc="-5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1" i="0" u="none" strike="noStrike" kern="0" cap="none" spc="-2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knowledge</a:t>
            </a:r>
            <a:r>
              <a:rPr kumimoji="0" sz="2800" b="1" i="0" u="none" strike="noStrike" kern="0" cap="none" spc="-4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1" i="0" u="none" strike="noStrike" kern="0" cap="none" spc="-229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and</a:t>
            </a:r>
            <a:r>
              <a:rPr kumimoji="0" sz="2800" b="1" i="0" u="none" strike="noStrike" kern="0" cap="none" spc="-7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1" i="0" u="none" strike="noStrike" kern="0" cap="none" spc="-18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competency</a:t>
            </a:r>
            <a:r>
              <a:rPr kumimoji="0" sz="2800" b="1" i="0" u="none" strike="noStrike" kern="0" cap="none" spc="-4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of </a:t>
            </a:r>
            <a:r>
              <a:rPr kumimoji="0" sz="2800" b="1" i="0" u="none" strike="noStrike" kern="0" cap="none" spc="-7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students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Badges</a:t>
            </a: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Certificate of attendance</a:t>
            </a: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Certificate of completion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2359" y="3259151"/>
            <a:ext cx="3733800" cy="23993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879" y="3601065"/>
            <a:ext cx="1676400" cy="1600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FF08328-2B12-1088-EF6F-8D5B8D878308}"/>
              </a:ext>
            </a:extLst>
          </p:cNvPr>
          <p:cNvSpPr txBox="1"/>
          <p:nvPr/>
        </p:nvSpPr>
        <p:spPr>
          <a:xfrm>
            <a:off x="6243300" y="3784107"/>
            <a:ext cx="6122035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2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Evaluating</a:t>
            </a:r>
            <a:r>
              <a:rPr kumimoji="0" sz="2800" b="1" i="0" u="none" strike="noStrike" kern="0" cap="none" spc="-7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1" i="0" u="none" strike="noStrike" kern="0" cap="none" spc="-16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effectiveness</a:t>
            </a:r>
            <a:r>
              <a:rPr kumimoji="0" sz="2800" b="1" i="0" u="none" strike="noStrike" kern="0" cap="none" spc="-7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1" i="0" u="none" strike="noStrike" kern="0" cap="none" spc="-229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and</a:t>
            </a:r>
            <a:r>
              <a:rPr kumimoji="0" sz="2800" b="1" i="0" u="none" strike="noStrike" kern="0" cap="none" spc="-8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1" i="0" u="none" strike="noStrike" kern="0" cap="none" spc="-19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quality</a:t>
            </a:r>
            <a:r>
              <a:rPr kumimoji="0" sz="2800" b="1" i="0" u="none" strike="noStrike" kern="0" cap="none" spc="-8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of </a:t>
            </a:r>
            <a:r>
              <a:rPr kumimoji="0" sz="2800" b="1" i="0" u="none" strike="noStrike" kern="0" cap="none" spc="-22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learning</a:t>
            </a:r>
            <a:r>
              <a:rPr kumimoji="0" sz="2800" b="1" i="0" u="none" strike="noStrike" kern="0" cap="none" spc="-5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services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Course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evaluation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questionnaire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Course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final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report</a:t>
            </a:r>
            <a:endParaRPr kumimoji="0" lang="it-IT" sz="2800" b="0" i="0" u="none" strike="noStrike" kern="0" cap="none" spc="-1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  <a:p>
            <a:pPr marL="469265" indent="-456565">
              <a:spcBef>
                <a:spcPts val="840"/>
              </a:spcBef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it-IT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External</a:t>
            </a:r>
            <a:r>
              <a:rPr kumimoji="0" lang="it-IT" sz="2800" b="0" i="0" u="none" strike="noStrike" kern="0" cap="none" spc="-14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lang="it-IT" sz="2800" b="0" i="0" u="none" strike="noStrike" kern="0" cap="none" spc="-3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assessment</a:t>
            </a:r>
            <a:r>
              <a:rPr kumimoji="0" lang="it-IT" sz="2800" b="0" i="0" u="none" strike="noStrike" kern="0" cap="none" spc="-15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lang="it-IT" sz="2800" b="0" i="0" u="none" strike="noStrike" kern="0" cap="none" spc="6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(PACC-</a:t>
            </a:r>
            <a:r>
              <a:rPr kumimoji="0" lang="it-IT" sz="2800" b="0" i="0" u="none" strike="noStrike" kern="0" cap="none" spc="-2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RRC)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9EFA8675-C6BE-6CAC-343B-22A8D7AAF0B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1009" y="380858"/>
            <a:ext cx="2590800" cy="3176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98" y="421640"/>
            <a:ext cx="20758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/>
              <a:t>Get</a:t>
            </a:r>
            <a:r>
              <a:rPr sz="2400" spc="-100" dirty="0"/>
              <a:t> </a:t>
            </a:r>
            <a:r>
              <a:rPr sz="2400" spc="-130" dirty="0"/>
              <a:t>Connected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494487" y="1188567"/>
            <a:ext cx="3843020" cy="193642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Marina</a:t>
            </a: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Baldi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  <a:p>
            <a:pPr marL="12700" marR="5080" lvl="0" indent="0" defTabSz="9144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Consiglio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Nazionale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delle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Ricerche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Istituto</a:t>
            </a:r>
            <a:r>
              <a:rPr kumimoji="0" sz="2000" b="0" i="0" u="none" strike="noStrike" kern="0" cap="none" spc="-15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per</a:t>
            </a:r>
            <a:r>
              <a:rPr kumimoji="0" sz="2000" b="0" i="0" u="none" strike="noStrike" kern="0" cap="none" spc="-13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la</a:t>
            </a:r>
            <a:r>
              <a:rPr kumimoji="0" sz="2000" b="0" i="0" u="none" strike="noStrike" kern="0" cap="none" spc="-1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BioEconomia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CNR-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IBE,</a:t>
            </a:r>
            <a:r>
              <a:rPr kumimoji="0" sz="2000" b="0" i="0" u="none" strike="noStrike" kern="0" cap="none" spc="-15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Roma</a:t>
            </a:r>
            <a:r>
              <a:rPr kumimoji="0" sz="2000" b="0" i="0" u="none" strike="noStrike" kern="0" cap="none" spc="-105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-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104" y="3631691"/>
            <a:ext cx="594360" cy="414655"/>
          </a:xfrm>
          <a:custGeom>
            <a:avLst/>
            <a:gdLst/>
            <a:ahLst/>
            <a:cxnLst/>
            <a:rect l="l" t="t" r="r" b="b"/>
            <a:pathLst>
              <a:path w="594360" h="414654">
                <a:moveTo>
                  <a:pt x="540308" y="0"/>
                </a:moveTo>
                <a:lnTo>
                  <a:pt x="54038" y="0"/>
                </a:lnTo>
                <a:lnTo>
                  <a:pt x="32998" y="4077"/>
                </a:lnTo>
                <a:lnTo>
                  <a:pt x="15822" y="15192"/>
                </a:lnTo>
                <a:lnTo>
                  <a:pt x="4244" y="31664"/>
                </a:lnTo>
                <a:lnTo>
                  <a:pt x="0" y="51815"/>
                </a:lnTo>
                <a:lnTo>
                  <a:pt x="0" y="362711"/>
                </a:lnTo>
                <a:lnTo>
                  <a:pt x="4244" y="382863"/>
                </a:lnTo>
                <a:lnTo>
                  <a:pt x="15822" y="399335"/>
                </a:lnTo>
                <a:lnTo>
                  <a:pt x="32998" y="410450"/>
                </a:lnTo>
                <a:lnTo>
                  <a:pt x="54038" y="414527"/>
                </a:lnTo>
                <a:lnTo>
                  <a:pt x="540308" y="414527"/>
                </a:lnTo>
                <a:lnTo>
                  <a:pt x="561350" y="410450"/>
                </a:lnTo>
                <a:lnTo>
                  <a:pt x="578531" y="399335"/>
                </a:lnTo>
                <a:lnTo>
                  <a:pt x="586065" y="388619"/>
                </a:lnTo>
                <a:lnTo>
                  <a:pt x="50876" y="388619"/>
                </a:lnTo>
                <a:lnTo>
                  <a:pt x="47853" y="387984"/>
                </a:lnTo>
                <a:lnTo>
                  <a:pt x="45046" y="387095"/>
                </a:lnTo>
                <a:lnTo>
                  <a:pt x="65824" y="367156"/>
                </a:lnTo>
                <a:lnTo>
                  <a:pt x="27482" y="367156"/>
                </a:lnTo>
                <a:lnTo>
                  <a:pt x="27216" y="365759"/>
                </a:lnTo>
                <a:lnTo>
                  <a:pt x="27012" y="364235"/>
                </a:lnTo>
                <a:lnTo>
                  <a:pt x="27012" y="50291"/>
                </a:lnTo>
                <a:lnTo>
                  <a:pt x="27216" y="48767"/>
                </a:lnTo>
                <a:lnTo>
                  <a:pt x="27482" y="47243"/>
                </a:lnTo>
                <a:lnTo>
                  <a:pt x="65578" y="47243"/>
                </a:lnTo>
                <a:lnTo>
                  <a:pt x="45046" y="27558"/>
                </a:lnTo>
                <a:lnTo>
                  <a:pt x="47853" y="26542"/>
                </a:lnTo>
                <a:lnTo>
                  <a:pt x="50876" y="25907"/>
                </a:lnTo>
                <a:lnTo>
                  <a:pt x="586065" y="25907"/>
                </a:lnTo>
                <a:lnTo>
                  <a:pt x="578531" y="15192"/>
                </a:lnTo>
                <a:lnTo>
                  <a:pt x="561350" y="4077"/>
                </a:lnTo>
                <a:lnTo>
                  <a:pt x="540308" y="0"/>
                </a:lnTo>
                <a:close/>
              </a:path>
              <a:path w="594360" h="414654">
                <a:moveTo>
                  <a:pt x="419140" y="225551"/>
                </a:moveTo>
                <a:lnTo>
                  <a:pt x="380961" y="225551"/>
                </a:lnTo>
                <a:lnTo>
                  <a:pt x="549338" y="387095"/>
                </a:lnTo>
                <a:lnTo>
                  <a:pt x="546506" y="387984"/>
                </a:lnTo>
                <a:lnTo>
                  <a:pt x="543509" y="388619"/>
                </a:lnTo>
                <a:lnTo>
                  <a:pt x="586065" y="388619"/>
                </a:lnTo>
                <a:lnTo>
                  <a:pt x="590113" y="382863"/>
                </a:lnTo>
                <a:lnTo>
                  <a:pt x="593423" y="367156"/>
                </a:lnTo>
                <a:lnTo>
                  <a:pt x="566864" y="367156"/>
                </a:lnTo>
                <a:lnTo>
                  <a:pt x="419140" y="225551"/>
                </a:lnTo>
                <a:close/>
              </a:path>
              <a:path w="594360" h="414654">
                <a:moveTo>
                  <a:pt x="65578" y="47243"/>
                </a:moveTo>
                <a:lnTo>
                  <a:pt x="27482" y="47243"/>
                </a:lnTo>
                <a:lnTo>
                  <a:pt x="194297" y="207263"/>
                </a:lnTo>
                <a:lnTo>
                  <a:pt x="27482" y="367156"/>
                </a:lnTo>
                <a:lnTo>
                  <a:pt x="65824" y="367156"/>
                </a:lnTo>
                <a:lnTo>
                  <a:pt x="213385" y="225551"/>
                </a:lnTo>
                <a:lnTo>
                  <a:pt x="251555" y="225551"/>
                </a:lnTo>
                <a:lnTo>
                  <a:pt x="65578" y="47243"/>
                </a:lnTo>
                <a:close/>
              </a:path>
              <a:path w="594360" h="414654">
                <a:moveTo>
                  <a:pt x="593396" y="47243"/>
                </a:moveTo>
                <a:lnTo>
                  <a:pt x="566864" y="47243"/>
                </a:lnTo>
                <a:lnTo>
                  <a:pt x="567143" y="48767"/>
                </a:lnTo>
                <a:lnTo>
                  <a:pt x="567334" y="50291"/>
                </a:lnTo>
                <a:lnTo>
                  <a:pt x="567334" y="364235"/>
                </a:lnTo>
                <a:lnTo>
                  <a:pt x="567143" y="365759"/>
                </a:lnTo>
                <a:lnTo>
                  <a:pt x="566864" y="367156"/>
                </a:lnTo>
                <a:lnTo>
                  <a:pt x="593423" y="367156"/>
                </a:lnTo>
                <a:lnTo>
                  <a:pt x="594360" y="362711"/>
                </a:lnTo>
                <a:lnTo>
                  <a:pt x="594360" y="51815"/>
                </a:lnTo>
                <a:lnTo>
                  <a:pt x="593396" y="47243"/>
                </a:lnTo>
                <a:close/>
              </a:path>
              <a:path w="594360" h="414654">
                <a:moveTo>
                  <a:pt x="251555" y="225551"/>
                </a:moveTo>
                <a:lnTo>
                  <a:pt x="213385" y="225551"/>
                </a:lnTo>
                <a:lnTo>
                  <a:pt x="259753" y="270001"/>
                </a:lnTo>
                <a:lnTo>
                  <a:pt x="268063" y="276576"/>
                </a:lnTo>
                <a:lnTo>
                  <a:pt x="277271" y="281257"/>
                </a:lnTo>
                <a:lnTo>
                  <a:pt x="287076" y="284057"/>
                </a:lnTo>
                <a:lnTo>
                  <a:pt x="297180" y="284987"/>
                </a:lnTo>
                <a:lnTo>
                  <a:pt x="307283" y="284057"/>
                </a:lnTo>
                <a:lnTo>
                  <a:pt x="317084" y="281257"/>
                </a:lnTo>
                <a:lnTo>
                  <a:pt x="326280" y="276576"/>
                </a:lnTo>
                <a:lnTo>
                  <a:pt x="334568" y="270001"/>
                </a:lnTo>
                <a:lnTo>
                  <a:pt x="345968" y="259079"/>
                </a:lnTo>
                <a:lnTo>
                  <a:pt x="290271" y="259079"/>
                </a:lnTo>
                <a:lnTo>
                  <a:pt x="283743" y="256412"/>
                </a:lnTo>
                <a:lnTo>
                  <a:pt x="251555" y="225551"/>
                </a:lnTo>
                <a:close/>
              </a:path>
              <a:path w="594360" h="414654">
                <a:moveTo>
                  <a:pt x="586065" y="25907"/>
                </a:moveTo>
                <a:lnTo>
                  <a:pt x="543509" y="25907"/>
                </a:lnTo>
                <a:lnTo>
                  <a:pt x="546506" y="26542"/>
                </a:lnTo>
                <a:lnTo>
                  <a:pt x="549338" y="27558"/>
                </a:lnTo>
                <a:lnTo>
                  <a:pt x="310603" y="256412"/>
                </a:lnTo>
                <a:lnTo>
                  <a:pt x="304088" y="259079"/>
                </a:lnTo>
                <a:lnTo>
                  <a:pt x="345968" y="259079"/>
                </a:lnTo>
                <a:lnTo>
                  <a:pt x="380961" y="225551"/>
                </a:lnTo>
                <a:lnTo>
                  <a:pt x="419140" y="225551"/>
                </a:lnTo>
                <a:lnTo>
                  <a:pt x="400062" y="207263"/>
                </a:lnTo>
                <a:lnTo>
                  <a:pt x="566864" y="47243"/>
                </a:lnTo>
                <a:lnTo>
                  <a:pt x="593396" y="47243"/>
                </a:lnTo>
                <a:lnTo>
                  <a:pt x="590113" y="31664"/>
                </a:lnTo>
                <a:lnTo>
                  <a:pt x="586065" y="25907"/>
                </a:lnTo>
                <a:close/>
              </a:path>
            </a:pathLst>
          </a:custGeom>
          <a:solidFill>
            <a:srgbClr val="00B1B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04" y="4357115"/>
            <a:ext cx="594360" cy="571500"/>
          </a:xfrm>
          <a:custGeom>
            <a:avLst/>
            <a:gdLst/>
            <a:ahLst/>
            <a:cxnLst/>
            <a:rect l="l" t="t" r="r" b="b"/>
            <a:pathLst>
              <a:path w="594360" h="571500">
                <a:moveTo>
                  <a:pt x="297180" y="0"/>
                </a:moveTo>
                <a:lnTo>
                  <a:pt x="248974" y="3810"/>
                </a:lnTo>
                <a:lnTo>
                  <a:pt x="203245" y="15240"/>
                </a:lnTo>
                <a:lnTo>
                  <a:pt x="160605" y="33020"/>
                </a:lnTo>
                <a:lnTo>
                  <a:pt x="121666" y="55880"/>
                </a:lnTo>
                <a:lnTo>
                  <a:pt x="87039" y="83820"/>
                </a:lnTo>
                <a:lnTo>
                  <a:pt x="57336" y="118110"/>
                </a:lnTo>
                <a:lnTo>
                  <a:pt x="33169" y="154940"/>
                </a:lnTo>
                <a:lnTo>
                  <a:pt x="15149" y="195580"/>
                </a:lnTo>
                <a:lnTo>
                  <a:pt x="3889" y="240030"/>
                </a:lnTo>
                <a:lnTo>
                  <a:pt x="0" y="285750"/>
                </a:lnTo>
                <a:lnTo>
                  <a:pt x="3889" y="332740"/>
                </a:lnTo>
                <a:lnTo>
                  <a:pt x="15149" y="377190"/>
                </a:lnTo>
                <a:lnTo>
                  <a:pt x="33169" y="417830"/>
                </a:lnTo>
                <a:lnTo>
                  <a:pt x="57336" y="454660"/>
                </a:lnTo>
                <a:lnTo>
                  <a:pt x="87039" y="488950"/>
                </a:lnTo>
                <a:lnTo>
                  <a:pt x="121666" y="516890"/>
                </a:lnTo>
                <a:lnTo>
                  <a:pt x="160605" y="539750"/>
                </a:lnTo>
                <a:lnTo>
                  <a:pt x="203245" y="557530"/>
                </a:lnTo>
                <a:lnTo>
                  <a:pt x="248974" y="568960"/>
                </a:lnTo>
                <a:lnTo>
                  <a:pt x="297180" y="571500"/>
                </a:lnTo>
                <a:lnTo>
                  <a:pt x="345379" y="568960"/>
                </a:lnTo>
                <a:lnTo>
                  <a:pt x="391104" y="557530"/>
                </a:lnTo>
                <a:lnTo>
                  <a:pt x="421560" y="544830"/>
                </a:lnTo>
                <a:lnTo>
                  <a:pt x="283667" y="544830"/>
                </a:lnTo>
                <a:lnTo>
                  <a:pt x="256482" y="534670"/>
                </a:lnTo>
                <a:lnTo>
                  <a:pt x="216992" y="534670"/>
                </a:lnTo>
                <a:lnTo>
                  <a:pt x="191286" y="525780"/>
                </a:lnTo>
                <a:lnTo>
                  <a:pt x="166911" y="514350"/>
                </a:lnTo>
                <a:lnTo>
                  <a:pt x="143995" y="500380"/>
                </a:lnTo>
                <a:lnTo>
                  <a:pt x="122669" y="483870"/>
                </a:lnTo>
                <a:lnTo>
                  <a:pt x="132831" y="476250"/>
                </a:lnTo>
                <a:lnTo>
                  <a:pt x="143675" y="469900"/>
                </a:lnTo>
                <a:lnTo>
                  <a:pt x="147514" y="467360"/>
                </a:lnTo>
                <a:lnTo>
                  <a:pt x="103162" y="467360"/>
                </a:lnTo>
                <a:lnTo>
                  <a:pt x="73254" y="431800"/>
                </a:lnTo>
                <a:lnTo>
                  <a:pt x="50112" y="391160"/>
                </a:lnTo>
                <a:lnTo>
                  <a:pt x="34598" y="346710"/>
                </a:lnTo>
                <a:lnTo>
                  <a:pt x="27571" y="299720"/>
                </a:lnTo>
                <a:lnTo>
                  <a:pt x="593203" y="299720"/>
                </a:lnTo>
                <a:lnTo>
                  <a:pt x="594360" y="285750"/>
                </a:lnTo>
                <a:lnTo>
                  <a:pt x="593279" y="273050"/>
                </a:lnTo>
                <a:lnTo>
                  <a:pt x="27571" y="273050"/>
                </a:lnTo>
                <a:lnTo>
                  <a:pt x="34598" y="226060"/>
                </a:lnTo>
                <a:lnTo>
                  <a:pt x="50112" y="181610"/>
                </a:lnTo>
                <a:lnTo>
                  <a:pt x="73254" y="140970"/>
                </a:lnTo>
                <a:lnTo>
                  <a:pt x="103162" y="105410"/>
                </a:lnTo>
                <a:lnTo>
                  <a:pt x="147514" y="105410"/>
                </a:lnTo>
                <a:lnTo>
                  <a:pt x="143675" y="102870"/>
                </a:lnTo>
                <a:lnTo>
                  <a:pt x="132831" y="96520"/>
                </a:lnTo>
                <a:lnTo>
                  <a:pt x="122669" y="88900"/>
                </a:lnTo>
                <a:lnTo>
                  <a:pt x="143995" y="72390"/>
                </a:lnTo>
                <a:lnTo>
                  <a:pt x="166911" y="58420"/>
                </a:lnTo>
                <a:lnTo>
                  <a:pt x="191286" y="46990"/>
                </a:lnTo>
                <a:lnTo>
                  <a:pt x="216992" y="38100"/>
                </a:lnTo>
                <a:lnTo>
                  <a:pt x="256482" y="38100"/>
                </a:lnTo>
                <a:lnTo>
                  <a:pt x="283667" y="27940"/>
                </a:lnTo>
                <a:lnTo>
                  <a:pt x="421560" y="27940"/>
                </a:lnTo>
                <a:lnTo>
                  <a:pt x="391104" y="15240"/>
                </a:lnTo>
                <a:lnTo>
                  <a:pt x="345379" y="3810"/>
                </a:lnTo>
                <a:lnTo>
                  <a:pt x="297180" y="0"/>
                </a:lnTo>
                <a:close/>
              </a:path>
              <a:path w="594360" h="571500">
                <a:moveTo>
                  <a:pt x="310692" y="429260"/>
                </a:moveTo>
                <a:lnTo>
                  <a:pt x="283667" y="429260"/>
                </a:lnTo>
                <a:lnTo>
                  <a:pt x="283667" y="544830"/>
                </a:lnTo>
                <a:lnTo>
                  <a:pt x="310692" y="544830"/>
                </a:lnTo>
                <a:lnTo>
                  <a:pt x="310692" y="429260"/>
                </a:lnTo>
                <a:close/>
              </a:path>
              <a:path w="594360" h="571500">
                <a:moveTo>
                  <a:pt x="437395" y="429260"/>
                </a:moveTo>
                <a:lnTo>
                  <a:pt x="310692" y="429260"/>
                </a:lnTo>
                <a:lnTo>
                  <a:pt x="335229" y="431800"/>
                </a:lnTo>
                <a:lnTo>
                  <a:pt x="358924" y="435610"/>
                </a:lnTo>
                <a:lnTo>
                  <a:pt x="381623" y="440690"/>
                </a:lnTo>
                <a:lnTo>
                  <a:pt x="403174" y="447040"/>
                </a:lnTo>
                <a:lnTo>
                  <a:pt x="384685" y="483870"/>
                </a:lnTo>
                <a:lnTo>
                  <a:pt x="362719" y="513080"/>
                </a:lnTo>
                <a:lnTo>
                  <a:pt x="337860" y="534670"/>
                </a:lnTo>
                <a:lnTo>
                  <a:pt x="310692" y="544830"/>
                </a:lnTo>
                <a:lnTo>
                  <a:pt x="421560" y="544830"/>
                </a:lnTo>
                <a:lnTo>
                  <a:pt x="433743" y="539750"/>
                </a:lnTo>
                <a:lnTo>
                  <a:pt x="442396" y="534670"/>
                </a:lnTo>
                <a:lnTo>
                  <a:pt x="377355" y="534670"/>
                </a:lnTo>
                <a:lnTo>
                  <a:pt x="381668" y="529590"/>
                </a:lnTo>
                <a:lnTo>
                  <a:pt x="385887" y="525780"/>
                </a:lnTo>
                <a:lnTo>
                  <a:pt x="390019" y="520700"/>
                </a:lnTo>
                <a:lnTo>
                  <a:pt x="394563" y="514350"/>
                </a:lnTo>
                <a:lnTo>
                  <a:pt x="395058" y="513080"/>
                </a:lnTo>
                <a:lnTo>
                  <a:pt x="395554" y="513080"/>
                </a:lnTo>
                <a:lnTo>
                  <a:pt x="417789" y="477520"/>
                </a:lnTo>
                <a:lnTo>
                  <a:pt x="426478" y="457200"/>
                </a:lnTo>
                <a:lnTo>
                  <a:pt x="478757" y="457200"/>
                </a:lnTo>
                <a:lnTo>
                  <a:pt x="465464" y="448310"/>
                </a:lnTo>
                <a:lnTo>
                  <a:pt x="451299" y="439420"/>
                </a:lnTo>
                <a:lnTo>
                  <a:pt x="436270" y="433070"/>
                </a:lnTo>
                <a:lnTo>
                  <a:pt x="436625" y="431800"/>
                </a:lnTo>
                <a:lnTo>
                  <a:pt x="437395" y="429260"/>
                </a:lnTo>
                <a:close/>
              </a:path>
              <a:path w="594360" h="571500">
                <a:moveTo>
                  <a:pt x="196259" y="457200"/>
                </a:moveTo>
                <a:lnTo>
                  <a:pt x="167843" y="457200"/>
                </a:lnTo>
                <a:lnTo>
                  <a:pt x="168262" y="459740"/>
                </a:lnTo>
                <a:lnTo>
                  <a:pt x="168732" y="459740"/>
                </a:lnTo>
                <a:lnTo>
                  <a:pt x="169202" y="461010"/>
                </a:lnTo>
                <a:lnTo>
                  <a:pt x="190952" y="501650"/>
                </a:lnTo>
                <a:lnTo>
                  <a:pt x="198780" y="513080"/>
                </a:lnTo>
                <a:lnTo>
                  <a:pt x="199275" y="513080"/>
                </a:lnTo>
                <a:lnTo>
                  <a:pt x="199796" y="514350"/>
                </a:lnTo>
                <a:lnTo>
                  <a:pt x="204320" y="520700"/>
                </a:lnTo>
                <a:lnTo>
                  <a:pt x="208446" y="525780"/>
                </a:lnTo>
                <a:lnTo>
                  <a:pt x="212670" y="529590"/>
                </a:lnTo>
                <a:lnTo>
                  <a:pt x="216992" y="534670"/>
                </a:lnTo>
                <a:lnTo>
                  <a:pt x="256482" y="534670"/>
                </a:lnTo>
                <a:lnTo>
                  <a:pt x="231613" y="513080"/>
                </a:lnTo>
                <a:lnTo>
                  <a:pt x="209643" y="483870"/>
                </a:lnTo>
                <a:lnTo>
                  <a:pt x="196259" y="457200"/>
                </a:lnTo>
                <a:close/>
              </a:path>
              <a:path w="594360" h="571500">
                <a:moveTo>
                  <a:pt x="478757" y="457200"/>
                </a:moveTo>
                <a:lnTo>
                  <a:pt x="426973" y="457200"/>
                </a:lnTo>
                <a:lnTo>
                  <a:pt x="439149" y="462280"/>
                </a:lnTo>
                <a:lnTo>
                  <a:pt x="450661" y="469900"/>
                </a:lnTo>
                <a:lnTo>
                  <a:pt x="461508" y="476250"/>
                </a:lnTo>
                <a:lnTo>
                  <a:pt x="471690" y="483870"/>
                </a:lnTo>
                <a:lnTo>
                  <a:pt x="450355" y="500380"/>
                </a:lnTo>
                <a:lnTo>
                  <a:pt x="427432" y="514350"/>
                </a:lnTo>
                <a:lnTo>
                  <a:pt x="403055" y="525780"/>
                </a:lnTo>
                <a:lnTo>
                  <a:pt x="377355" y="534670"/>
                </a:lnTo>
                <a:lnTo>
                  <a:pt x="442396" y="534670"/>
                </a:lnTo>
                <a:lnTo>
                  <a:pt x="472682" y="516890"/>
                </a:lnTo>
                <a:lnTo>
                  <a:pt x="507311" y="488950"/>
                </a:lnTo>
                <a:lnTo>
                  <a:pt x="526014" y="467360"/>
                </a:lnTo>
                <a:lnTo>
                  <a:pt x="491172" y="467360"/>
                </a:lnTo>
                <a:lnTo>
                  <a:pt x="478757" y="457200"/>
                </a:lnTo>
                <a:close/>
              </a:path>
              <a:path w="594360" h="571500">
                <a:moveTo>
                  <a:pt x="162432" y="299720"/>
                </a:moveTo>
                <a:lnTo>
                  <a:pt x="135572" y="299720"/>
                </a:lnTo>
                <a:lnTo>
                  <a:pt x="135788" y="307340"/>
                </a:lnTo>
                <a:lnTo>
                  <a:pt x="135928" y="314960"/>
                </a:lnTo>
                <a:lnTo>
                  <a:pt x="136423" y="321310"/>
                </a:lnTo>
                <a:lnTo>
                  <a:pt x="136677" y="325120"/>
                </a:lnTo>
                <a:lnTo>
                  <a:pt x="137007" y="327660"/>
                </a:lnTo>
                <a:lnTo>
                  <a:pt x="140334" y="356870"/>
                </a:lnTo>
                <a:lnTo>
                  <a:pt x="140779" y="360680"/>
                </a:lnTo>
                <a:lnTo>
                  <a:pt x="148221" y="398780"/>
                </a:lnTo>
                <a:lnTo>
                  <a:pt x="157340" y="430530"/>
                </a:lnTo>
                <a:lnTo>
                  <a:pt x="158051" y="433070"/>
                </a:lnTo>
                <a:lnTo>
                  <a:pt x="143036" y="439420"/>
                </a:lnTo>
                <a:lnTo>
                  <a:pt x="128878" y="448310"/>
                </a:lnTo>
                <a:lnTo>
                  <a:pt x="115583" y="457200"/>
                </a:lnTo>
                <a:lnTo>
                  <a:pt x="103162" y="467360"/>
                </a:lnTo>
                <a:lnTo>
                  <a:pt x="147514" y="467360"/>
                </a:lnTo>
                <a:lnTo>
                  <a:pt x="155194" y="462280"/>
                </a:lnTo>
                <a:lnTo>
                  <a:pt x="167385" y="457200"/>
                </a:lnTo>
                <a:lnTo>
                  <a:pt x="196259" y="457200"/>
                </a:lnTo>
                <a:lnTo>
                  <a:pt x="191160" y="447040"/>
                </a:lnTo>
                <a:lnTo>
                  <a:pt x="212711" y="440690"/>
                </a:lnTo>
                <a:lnTo>
                  <a:pt x="235413" y="435610"/>
                </a:lnTo>
                <a:lnTo>
                  <a:pt x="259115" y="431800"/>
                </a:lnTo>
                <a:lnTo>
                  <a:pt x="283667" y="429260"/>
                </a:lnTo>
                <a:lnTo>
                  <a:pt x="437395" y="429260"/>
                </a:lnTo>
                <a:lnTo>
                  <a:pt x="439317" y="422910"/>
                </a:lnTo>
                <a:lnTo>
                  <a:pt x="182410" y="422910"/>
                </a:lnTo>
                <a:lnTo>
                  <a:pt x="174548" y="394970"/>
                </a:lnTo>
                <a:lnTo>
                  <a:pt x="168497" y="364490"/>
                </a:lnTo>
                <a:lnTo>
                  <a:pt x="164407" y="332740"/>
                </a:lnTo>
                <a:lnTo>
                  <a:pt x="162432" y="299720"/>
                </a:lnTo>
                <a:close/>
              </a:path>
              <a:path w="594360" h="571500">
                <a:moveTo>
                  <a:pt x="593203" y="299720"/>
                </a:moveTo>
                <a:lnTo>
                  <a:pt x="566788" y="299720"/>
                </a:lnTo>
                <a:lnTo>
                  <a:pt x="559743" y="346710"/>
                </a:lnTo>
                <a:lnTo>
                  <a:pt x="544225" y="391160"/>
                </a:lnTo>
                <a:lnTo>
                  <a:pt x="521084" y="431800"/>
                </a:lnTo>
                <a:lnTo>
                  <a:pt x="491172" y="467360"/>
                </a:lnTo>
                <a:lnTo>
                  <a:pt x="526014" y="467360"/>
                </a:lnTo>
                <a:lnTo>
                  <a:pt x="537016" y="454660"/>
                </a:lnTo>
                <a:lnTo>
                  <a:pt x="561185" y="417830"/>
                </a:lnTo>
                <a:lnTo>
                  <a:pt x="579207" y="377190"/>
                </a:lnTo>
                <a:lnTo>
                  <a:pt x="590469" y="332740"/>
                </a:lnTo>
                <a:lnTo>
                  <a:pt x="593203" y="299720"/>
                </a:lnTo>
                <a:close/>
              </a:path>
              <a:path w="594360" h="571500">
                <a:moveTo>
                  <a:pt x="310692" y="299720"/>
                </a:moveTo>
                <a:lnTo>
                  <a:pt x="283667" y="299720"/>
                </a:lnTo>
                <a:lnTo>
                  <a:pt x="283667" y="403860"/>
                </a:lnTo>
                <a:lnTo>
                  <a:pt x="256862" y="406400"/>
                </a:lnTo>
                <a:lnTo>
                  <a:pt x="230952" y="410210"/>
                </a:lnTo>
                <a:lnTo>
                  <a:pt x="206086" y="415290"/>
                </a:lnTo>
                <a:lnTo>
                  <a:pt x="182410" y="422910"/>
                </a:lnTo>
                <a:lnTo>
                  <a:pt x="411949" y="422910"/>
                </a:lnTo>
                <a:lnTo>
                  <a:pt x="388268" y="415290"/>
                </a:lnTo>
                <a:lnTo>
                  <a:pt x="363393" y="410210"/>
                </a:lnTo>
                <a:lnTo>
                  <a:pt x="337481" y="406400"/>
                </a:lnTo>
                <a:lnTo>
                  <a:pt x="310692" y="403860"/>
                </a:lnTo>
                <a:lnTo>
                  <a:pt x="310692" y="299720"/>
                </a:lnTo>
                <a:close/>
              </a:path>
              <a:path w="594360" h="571500">
                <a:moveTo>
                  <a:pt x="458787" y="299720"/>
                </a:moveTo>
                <a:lnTo>
                  <a:pt x="431927" y="299720"/>
                </a:lnTo>
                <a:lnTo>
                  <a:pt x="429946" y="332740"/>
                </a:lnTo>
                <a:lnTo>
                  <a:pt x="425848" y="364490"/>
                </a:lnTo>
                <a:lnTo>
                  <a:pt x="419795" y="394970"/>
                </a:lnTo>
                <a:lnTo>
                  <a:pt x="411949" y="422910"/>
                </a:lnTo>
                <a:lnTo>
                  <a:pt x="439317" y="422910"/>
                </a:lnTo>
                <a:lnTo>
                  <a:pt x="449711" y="382270"/>
                </a:lnTo>
                <a:lnTo>
                  <a:pt x="453999" y="356870"/>
                </a:lnTo>
                <a:lnTo>
                  <a:pt x="454883" y="350520"/>
                </a:lnTo>
                <a:lnTo>
                  <a:pt x="458533" y="307340"/>
                </a:lnTo>
                <a:lnTo>
                  <a:pt x="458787" y="299720"/>
                </a:lnTo>
                <a:close/>
              </a:path>
              <a:path w="594360" h="571500">
                <a:moveTo>
                  <a:pt x="147514" y="105410"/>
                </a:moveTo>
                <a:lnTo>
                  <a:pt x="103162" y="105410"/>
                </a:lnTo>
                <a:lnTo>
                  <a:pt x="115583" y="115570"/>
                </a:lnTo>
                <a:lnTo>
                  <a:pt x="128878" y="124460"/>
                </a:lnTo>
                <a:lnTo>
                  <a:pt x="143036" y="133350"/>
                </a:lnTo>
                <a:lnTo>
                  <a:pt x="158051" y="139700"/>
                </a:lnTo>
                <a:lnTo>
                  <a:pt x="157340" y="142240"/>
                </a:lnTo>
                <a:lnTo>
                  <a:pt x="144641" y="190500"/>
                </a:lnTo>
                <a:lnTo>
                  <a:pt x="140779" y="212090"/>
                </a:lnTo>
                <a:lnTo>
                  <a:pt x="140334" y="214630"/>
                </a:lnTo>
                <a:lnTo>
                  <a:pt x="139444" y="222250"/>
                </a:lnTo>
                <a:lnTo>
                  <a:pt x="138637" y="228600"/>
                </a:lnTo>
                <a:lnTo>
                  <a:pt x="137915" y="234950"/>
                </a:lnTo>
                <a:lnTo>
                  <a:pt x="137007" y="243840"/>
                </a:lnTo>
                <a:lnTo>
                  <a:pt x="136677" y="247650"/>
                </a:lnTo>
                <a:lnTo>
                  <a:pt x="136423" y="251460"/>
                </a:lnTo>
                <a:lnTo>
                  <a:pt x="135928" y="257810"/>
                </a:lnTo>
                <a:lnTo>
                  <a:pt x="135788" y="265430"/>
                </a:lnTo>
                <a:lnTo>
                  <a:pt x="135572" y="273050"/>
                </a:lnTo>
                <a:lnTo>
                  <a:pt x="162432" y="273050"/>
                </a:lnTo>
                <a:lnTo>
                  <a:pt x="164407" y="240030"/>
                </a:lnTo>
                <a:lnTo>
                  <a:pt x="168497" y="208280"/>
                </a:lnTo>
                <a:lnTo>
                  <a:pt x="174548" y="177800"/>
                </a:lnTo>
                <a:lnTo>
                  <a:pt x="182410" y="149860"/>
                </a:lnTo>
                <a:lnTo>
                  <a:pt x="439317" y="149860"/>
                </a:lnTo>
                <a:lnTo>
                  <a:pt x="437395" y="143510"/>
                </a:lnTo>
                <a:lnTo>
                  <a:pt x="283667" y="143510"/>
                </a:lnTo>
                <a:lnTo>
                  <a:pt x="259115" y="140970"/>
                </a:lnTo>
                <a:lnTo>
                  <a:pt x="235413" y="137160"/>
                </a:lnTo>
                <a:lnTo>
                  <a:pt x="212711" y="132080"/>
                </a:lnTo>
                <a:lnTo>
                  <a:pt x="191160" y="125730"/>
                </a:lnTo>
                <a:lnTo>
                  <a:pt x="196259" y="115570"/>
                </a:lnTo>
                <a:lnTo>
                  <a:pt x="167385" y="115570"/>
                </a:lnTo>
                <a:lnTo>
                  <a:pt x="155194" y="110490"/>
                </a:lnTo>
                <a:lnTo>
                  <a:pt x="147514" y="105410"/>
                </a:lnTo>
                <a:close/>
              </a:path>
              <a:path w="594360" h="571500">
                <a:moveTo>
                  <a:pt x="411949" y="149860"/>
                </a:moveTo>
                <a:lnTo>
                  <a:pt x="182410" y="149860"/>
                </a:lnTo>
                <a:lnTo>
                  <a:pt x="206086" y="157480"/>
                </a:lnTo>
                <a:lnTo>
                  <a:pt x="230952" y="162560"/>
                </a:lnTo>
                <a:lnTo>
                  <a:pt x="256862" y="166370"/>
                </a:lnTo>
                <a:lnTo>
                  <a:pt x="283667" y="168910"/>
                </a:lnTo>
                <a:lnTo>
                  <a:pt x="283667" y="273050"/>
                </a:lnTo>
                <a:lnTo>
                  <a:pt x="310692" y="273050"/>
                </a:lnTo>
                <a:lnTo>
                  <a:pt x="310692" y="168910"/>
                </a:lnTo>
                <a:lnTo>
                  <a:pt x="337481" y="166370"/>
                </a:lnTo>
                <a:lnTo>
                  <a:pt x="363393" y="162560"/>
                </a:lnTo>
                <a:lnTo>
                  <a:pt x="388268" y="157480"/>
                </a:lnTo>
                <a:lnTo>
                  <a:pt x="411949" y="149860"/>
                </a:lnTo>
                <a:close/>
              </a:path>
              <a:path w="594360" h="571500">
                <a:moveTo>
                  <a:pt x="439317" y="149860"/>
                </a:moveTo>
                <a:lnTo>
                  <a:pt x="411949" y="149860"/>
                </a:lnTo>
                <a:lnTo>
                  <a:pt x="419795" y="177800"/>
                </a:lnTo>
                <a:lnTo>
                  <a:pt x="425848" y="208280"/>
                </a:lnTo>
                <a:lnTo>
                  <a:pt x="429946" y="240030"/>
                </a:lnTo>
                <a:lnTo>
                  <a:pt x="431927" y="273050"/>
                </a:lnTo>
                <a:lnTo>
                  <a:pt x="458787" y="273050"/>
                </a:lnTo>
                <a:lnTo>
                  <a:pt x="458533" y="265430"/>
                </a:lnTo>
                <a:lnTo>
                  <a:pt x="458419" y="257810"/>
                </a:lnTo>
                <a:lnTo>
                  <a:pt x="457657" y="247650"/>
                </a:lnTo>
                <a:lnTo>
                  <a:pt x="457047" y="241300"/>
                </a:lnTo>
                <a:lnTo>
                  <a:pt x="456407" y="234950"/>
                </a:lnTo>
                <a:lnTo>
                  <a:pt x="455685" y="228600"/>
                </a:lnTo>
                <a:lnTo>
                  <a:pt x="454883" y="222250"/>
                </a:lnTo>
                <a:lnTo>
                  <a:pt x="453999" y="214630"/>
                </a:lnTo>
                <a:lnTo>
                  <a:pt x="453580" y="212090"/>
                </a:lnTo>
                <a:lnTo>
                  <a:pt x="453224" y="209550"/>
                </a:lnTo>
                <a:lnTo>
                  <a:pt x="449711" y="190500"/>
                </a:lnTo>
                <a:lnTo>
                  <a:pt x="446120" y="173990"/>
                </a:lnTo>
                <a:lnTo>
                  <a:pt x="442009" y="158750"/>
                </a:lnTo>
                <a:lnTo>
                  <a:pt x="439317" y="149860"/>
                </a:lnTo>
                <a:close/>
              </a:path>
              <a:path w="594360" h="571500">
                <a:moveTo>
                  <a:pt x="526014" y="105410"/>
                </a:moveTo>
                <a:lnTo>
                  <a:pt x="491172" y="105410"/>
                </a:lnTo>
                <a:lnTo>
                  <a:pt x="521084" y="140970"/>
                </a:lnTo>
                <a:lnTo>
                  <a:pt x="544225" y="181610"/>
                </a:lnTo>
                <a:lnTo>
                  <a:pt x="559743" y="226060"/>
                </a:lnTo>
                <a:lnTo>
                  <a:pt x="566788" y="273050"/>
                </a:lnTo>
                <a:lnTo>
                  <a:pt x="593279" y="273050"/>
                </a:lnTo>
                <a:lnTo>
                  <a:pt x="590469" y="240030"/>
                </a:lnTo>
                <a:lnTo>
                  <a:pt x="579207" y="195580"/>
                </a:lnTo>
                <a:lnTo>
                  <a:pt x="561185" y="154940"/>
                </a:lnTo>
                <a:lnTo>
                  <a:pt x="537016" y="118110"/>
                </a:lnTo>
                <a:lnTo>
                  <a:pt x="526014" y="105410"/>
                </a:lnTo>
                <a:close/>
              </a:path>
              <a:path w="594360" h="571500">
                <a:moveTo>
                  <a:pt x="310692" y="27940"/>
                </a:moveTo>
                <a:lnTo>
                  <a:pt x="283667" y="27940"/>
                </a:lnTo>
                <a:lnTo>
                  <a:pt x="283667" y="143510"/>
                </a:lnTo>
                <a:lnTo>
                  <a:pt x="310692" y="143510"/>
                </a:lnTo>
                <a:lnTo>
                  <a:pt x="310692" y="27940"/>
                </a:lnTo>
                <a:close/>
              </a:path>
              <a:path w="594360" h="571500">
                <a:moveTo>
                  <a:pt x="421560" y="27940"/>
                </a:moveTo>
                <a:lnTo>
                  <a:pt x="310692" y="27940"/>
                </a:lnTo>
                <a:lnTo>
                  <a:pt x="337860" y="38100"/>
                </a:lnTo>
                <a:lnTo>
                  <a:pt x="362719" y="59690"/>
                </a:lnTo>
                <a:lnTo>
                  <a:pt x="384685" y="88900"/>
                </a:lnTo>
                <a:lnTo>
                  <a:pt x="403174" y="125730"/>
                </a:lnTo>
                <a:lnTo>
                  <a:pt x="381623" y="132080"/>
                </a:lnTo>
                <a:lnTo>
                  <a:pt x="358924" y="137160"/>
                </a:lnTo>
                <a:lnTo>
                  <a:pt x="335229" y="140970"/>
                </a:lnTo>
                <a:lnTo>
                  <a:pt x="310692" y="143510"/>
                </a:lnTo>
                <a:lnTo>
                  <a:pt x="437395" y="143510"/>
                </a:lnTo>
                <a:lnTo>
                  <a:pt x="436625" y="140970"/>
                </a:lnTo>
                <a:lnTo>
                  <a:pt x="436270" y="139700"/>
                </a:lnTo>
                <a:lnTo>
                  <a:pt x="451299" y="133350"/>
                </a:lnTo>
                <a:lnTo>
                  <a:pt x="465464" y="124460"/>
                </a:lnTo>
                <a:lnTo>
                  <a:pt x="478757" y="115570"/>
                </a:lnTo>
                <a:lnTo>
                  <a:pt x="426973" y="115570"/>
                </a:lnTo>
                <a:lnTo>
                  <a:pt x="426478" y="114300"/>
                </a:lnTo>
                <a:lnTo>
                  <a:pt x="426097" y="114300"/>
                </a:lnTo>
                <a:lnTo>
                  <a:pt x="425157" y="111760"/>
                </a:lnTo>
                <a:lnTo>
                  <a:pt x="424306" y="109220"/>
                </a:lnTo>
                <a:lnTo>
                  <a:pt x="417789" y="95250"/>
                </a:lnTo>
                <a:lnTo>
                  <a:pt x="410806" y="82550"/>
                </a:lnTo>
                <a:lnTo>
                  <a:pt x="403386" y="71120"/>
                </a:lnTo>
                <a:lnTo>
                  <a:pt x="395554" y="59690"/>
                </a:lnTo>
                <a:lnTo>
                  <a:pt x="395058" y="58420"/>
                </a:lnTo>
                <a:lnTo>
                  <a:pt x="394563" y="58420"/>
                </a:lnTo>
                <a:lnTo>
                  <a:pt x="390019" y="52070"/>
                </a:lnTo>
                <a:lnTo>
                  <a:pt x="385887" y="46990"/>
                </a:lnTo>
                <a:lnTo>
                  <a:pt x="381668" y="43180"/>
                </a:lnTo>
                <a:lnTo>
                  <a:pt x="377355" y="38100"/>
                </a:lnTo>
                <a:lnTo>
                  <a:pt x="442396" y="38100"/>
                </a:lnTo>
                <a:lnTo>
                  <a:pt x="433743" y="33020"/>
                </a:lnTo>
                <a:lnTo>
                  <a:pt x="421560" y="27940"/>
                </a:lnTo>
                <a:close/>
              </a:path>
              <a:path w="594360" h="571500">
                <a:moveTo>
                  <a:pt x="256482" y="38100"/>
                </a:moveTo>
                <a:lnTo>
                  <a:pt x="216992" y="38100"/>
                </a:lnTo>
                <a:lnTo>
                  <a:pt x="212670" y="43180"/>
                </a:lnTo>
                <a:lnTo>
                  <a:pt x="208446" y="46990"/>
                </a:lnTo>
                <a:lnTo>
                  <a:pt x="204320" y="52070"/>
                </a:lnTo>
                <a:lnTo>
                  <a:pt x="199796" y="58420"/>
                </a:lnTo>
                <a:lnTo>
                  <a:pt x="199275" y="58420"/>
                </a:lnTo>
                <a:lnTo>
                  <a:pt x="198780" y="59690"/>
                </a:lnTo>
                <a:lnTo>
                  <a:pt x="190952" y="71120"/>
                </a:lnTo>
                <a:lnTo>
                  <a:pt x="183540" y="82550"/>
                </a:lnTo>
                <a:lnTo>
                  <a:pt x="176566" y="95250"/>
                </a:lnTo>
                <a:lnTo>
                  <a:pt x="170052" y="109220"/>
                </a:lnTo>
                <a:lnTo>
                  <a:pt x="169583" y="110490"/>
                </a:lnTo>
                <a:lnTo>
                  <a:pt x="169202" y="111760"/>
                </a:lnTo>
                <a:lnTo>
                  <a:pt x="168262" y="114300"/>
                </a:lnTo>
                <a:lnTo>
                  <a:pt x="167843" y="114300"/>
                </a:lnTo>
                <a:lnTo>
                  <a:pt x="167385" y="115570"/>
                </a:lnTo>
                <a:lnTo>
                  <a:pt x="196259" y="115570"/>
                </a:lnTo>
                <a:lnTo>
                  <a:pt x="209643" y="88900"/>
                </a:lnTo>
                <a:lnTo>
                  <a:pt x="231613" y="59690"/>
                </a:lnTo>
                <a:lnTo>
                  <a:pt x="256482" y="38100"/>
                </a:lnTo>
                <a:close/>
              </a:path>
              <a:path w="594360" h="571500">
                <a:moveTo>
                  <a:pt x="442396" y="38100"/>
                </a:moveTo>
                <a:lnTo>
                  <a:pt x="377355" y="38100"/>
                </a:lnTo>
                <a:lnTo>
                  <a:pt x="403055" y="46990"/>
                </a:lnTo>
                <a:lnTo>
                  <a:pt x="427432" y="58420"/>
                </a:lnTo>
                <a:lnTo>
                  <a:pt x="450355" y="72390"/>
                </a:lnTo>
                <a:lnTo>
                  <a:pt x="471690" y="88900"/>
                </a:lnTo>
                <a:lnTo>
                  <a:pt x="461508" y="96520"/>
                </a:lnTo>
                <a:lnTo>
                  <a:pt x="450661" y="102870"/>
                </a:lnTo>
                <a:lnTo>
                  <a:pt x="439149" y="110490"/>
                </a:lnTo>
                <a:lnTo>
                  <a:pt x="426973" y="115570"/>
                </a:lnTo>
                <a:lnTo>
                  <a:pt x="478757" y="115570"/>
                </a:lnTo>
                <a:lnTo>
                  <a:pt x="491172" y="105410"/>
                </a:lnTo>
                <a:lnTo>
                  <a:pt x="526014" y="105410"/>
                </a:lnTo>
                <a:lnTo>
                  <a:pt x="507311" y="83820"/>
                </a:lnTo>
                <a:lnTo>
                  <a:pt x="472682" y="55880"/>
                </a:lnTo>
                <a:lnTo>
                  <a:pt x="442396" y="38100"/>
                </a:lnTo>
                <a:close/>
              </a:path>
            </a:pathLst>
          </a:custGeom>
          <a:solidFill>
            <a:srgbClr val="00B1B3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9328" y="3489401"/>
            <a:ext cx="3341370" cy="13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sng" strike="noStrike" kern="0" cap="none" spc="-9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HelveticaNeueLT Std" panose="020B0604020202020204" pitchFamily="34" charset="0"/>
                <a:cs typeface="Tahoma"/>
                <a:hlinkClick r:id="rId3"/>
              </a:rPr>
              <a:t>wmortc.italy@gmail.co</a:t>
            </a:r>
            <a:r>
              <a:rPr kumimoji="0" sz="1800" b="1" i="0" u="none" strike="noStrike" kern="0" cap="none" spc="-9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Tx/>
                <a:latin typeface="HelveticaNeueLT Std" panose="020B0604020202020204" pitchFamily="34" charset="0"/>
                <a:cs typeface="Tahoma"/>
              </a:rPr>
              <a:t>m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 panose="020B0604020202020204" pitchFamily="34" charset="0"/>
              <a:cs typeface="Tahoma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alibri"/>
                <a:cs typeface="Calibri"/>
              </a:rPr>
              <a:t>https://climateservices.it/ https://climateservices.it/rtc-italy/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3E1130D-8451-8884-23DA-028F8F237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794042"/>
            <a:ext cx="4967331" cy="449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835</Words>
  <Application>Microsoft Office PowerPoint</Application>
  <PresentationFormat>Widescreen</PresentationFormat>
  <Paragraphs>98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Helvetica Neue</vt:lpstr>
      <vt:lpstr>HelveticaNeueLT Std</vt:lpstr>
      <vt:lpstr>Tahoma</vt:lpstr>
      <vt:lpstr>Times New Roman</vt:lpstr>
      <vt:lpstr>Office Theme</vt:lpstr>
      <vt:lpstr>Developing operational climate services: education and training at WMO-RTC Italy</vt:lpstr>
      <vt:lpstr>The WMO Regional Training Center in Italy</vt:lpstr>
      <vt:lpstr>Presentazione standard di PowerPoint</vt:lpstr>
      <vt:lpstr>Training Topics</vt:lpstr>
      <vt:lpstr>Presentazione standard di PowerPoint</vt:lpstr>
      <vt:lpstr>Get Connected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operational climate services: education and training at WMO-RTC Italy</dc:title>
  <dc:creator>MARINA BALDI</dc:creator>
  <cp:lastModifiedBy>MARINA BALDI</cp:lastModifiedBy>
  <cp:revision>6</cp:revision>
  <cp:lastPrinted>2024-04-09T12:26:45Z</cp:lastPrinted>
  <dcterms:created xsi:type="dcterms:W3CDTF">2024-04-08T14:43:06Z</dcterms:created>
  <dcterms:modified xsi:type="dcterms:W3CDTF">2024-04-09T12:26:51Z</dcterms:modified>
</cp:coreProperties>
</file>