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796" r:id="rId2"/>
    <p:sldId id="788" r:id="rId3"/>
    <p:sldId id="390" r:id="rId4"/>
    <p:sldId id="260" r:id="rId5"/>
    <p:sldId id="353" r:id="rId6"/>
    <p:sldId id="274" r:id="rId7"/>
    <p:sldId id="276" r:id="rId8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8"/>
    <p:restoredTop sz="89252"/>
  </p:normalViewPr>
  <p:slideViewPr>
    <p:cSldViewPr snapToGrid="0">
      <p:cViewPr varScale="1">
        <p:scale>
          <a:sx n="106" d="100"/>
          <a:sy n="106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2D120-72B3-7A4A-A7A4-EBCFA971C39F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05213-D513-4546-BEF6-B5FD11218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17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t" anchorCtr="0">
            <a:noAutofit/>
          </a:bodyPr>
          <a:lstStyle/>
          <a:p>
            <a:pPr>
              <a:buSzPct val="25000"/>
              <a:buNone/>
            </a:pP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1846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https://</a:t>
            </a:r>
            <a:r>
              <a:rPr lang="en-GB" dirty="0" err="1"/>
              <a:t>academic.oup.com</a:t>
            </a:r>
            <a:r>
              <a:rPr lang="en-GB" dirty="0"/>
              <a:t>/</a:t>
            </a:r>
            <a:r>
              <a:rPr lang="en-GB" dirty="0" err="1"/>
              <a:t>af</a:t>
            </a:r>
            <a:r>
              <a:rPr lang="en-GB" dirty="0"/>
              <a:t>/article/9/1/6/5272568</a:t>
            </a:r>
          </a:p>
          <a:p>
            <a:endParaRPr lang="en-GB" dirty="0"/>
          </a:p>
          <a:p>
            <a:r>
              <a:rPr lang="en-GB" dirty="0"/>
              <a:t> https://</a:t>
            </a:r>
            <a:r>
              <a:rPr lang="en-GB" dirty="0" err="1"/>
              <a:t>www.sciencedirect.com</a:t>
            </a:r>
            <a:r>
              <a:rPr lang="en-GB" dirty="0"/>
              <a:t>/science/article/abs/</a:t>
            </a:r>
            <a:r>
              <a:rPr lang="en-GB" dirty="0" err="1"/>
              <a:t>pii</a:t>
            </a:r>
            <a:r>
              <a:rPr lang="en-GB" dirty="0"/>
              <a:t>/S0308521X16300014</a:t>
            </a:r>
          </a:p>
        </p:txBody>
      </p:sp>
    </p:spTree>
    <p:extLst>
      <p:ext uri="{BB962C8B-B14F-4D97-AF65-F5344CB8AC3E}">
        <p14:creationId xmlns:p14="http://schemas.microsoft.com/office/powerpoint/2010/main" val="3821717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6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In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summary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,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preparedness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focuses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on short-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term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measures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to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respond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to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climate-related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events,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while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adaptation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emphasizes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long-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term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adjustments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to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cope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with the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changing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climate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. </a:t>
            </a:r>
          </a:p>
          <a:p>
            <a:pPr>
              <a:buNone/>
            </a:pP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Both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are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essential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components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of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climate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change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resilience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and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often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complement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each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other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in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comprehensive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climate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it-IT" b="0" i="0" u="none" strike="noStrike" dirty="0" err="1">
                <a:solidFill>
                  <a:srgbClr val="D1D5DB"/>
                </a:solidFill>
                <a:effectLst/>
                <a:latin typeface="Söhne"/>
              </a:rPr>
              <a:t>change</a:t>
            </a:r>
            <a:r>
              <a:rPr lang="it-IT" b="0" i="0" u="none" strike="noStrike" dirty="0">
                <a:solidFill>
                  <a:srgbClr val="D1D5DB"/>
                </a:solidFill>
                <a:effectLst/>
                <a:latin typeface="Söhne"/>
              </a:rPr>
              <a:t> strategies.</a:t>
            </a:r>
            <a:endParaRPr dirty="0"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14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Images from: https://</a:t>
            </a:r>
            <a:r>
              <a:rPr lang="en-GB" dirty="0" err="1"/>
              <a:t>www.theuncomfortable.com</a:t>
            </a:r>
            <a:r>
              <a:rPr lang="en-GB" dirty="0"/>
              <a:t> </a:t>
            </a:r>
            <a:r>
              <a:rPr lang="en-GB" sz="12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Athens-based architect Katerina </a:t>
            </a:r>
            <a:r>
              <a:rPr lang="en-GB" sz="1200" b="0" i="0" u="none" strike="noStrike" dirty="0" err="1">
                <a:latin typeface="Helvetica Neue"/>
                <a:ea typeface="Helvetica Neue"/>
                <a:cs typeface="Helvetica Neue"/>
                <a:sym typeface="Helvetica Neue"/>
              </a:rPr>
              <a:t>Kamprani</a:t>
            </a:r>
            <a:r>
              <a:rPr lang="en-GB" sz="12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 – the presence of gaps could have a negative impact on the decision making process and becoming </a:t>
            </a:r>
            <a:r>
              <a:rPr lang="en-GB" sz="1200" b="0" i="0" u="none" strike="noStrike" dirty="0" err="1">
                <a:latin typeface="Helvetica Neue"/>
                <a:ea typeface="Helvetica Neue"/>
                <a:cs typeface="Helvetica Neue"/>
                <a:sym typeface="Helvetica Neue"/>
              </a:rPr>
              <a:t>unconfortable</a:t>
            </a:r>
            <a:r>
              <a:rPr lang="en-GB" sz="1200" b="0" i="0" u="none" strike="noStrike" dirty="0">
                <a:latin typeface="Helvetica Neue"/>
                <a:ea typeface="Helvetica Neue"/>
                <a:cs typeface="Helvetica Neue"/>
                <a:sym typeface="Helvetica Neue"/>
              </a:rPr>
              <a:t> tools.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05213-D513-4546-BEF6-B5FD11218C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482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C3F2D-98D1-C241-D39B-9AC8A52CA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95339-262A-36C6-BCD9-7F2F27D1D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56575-77D0-97A0-58F0-ED82B022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70D-B180-A845-BC84-97985528B84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7417D-D2DE-978D-7D7D-EBBC02E52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BA276-0ACB-64F8-C60D-00F5384F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B9C8-B52E-404E-9B3E-E6A73DD4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2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D1EA-1E10-D09E-FF07-9ADA9115D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850B2-038C-1EDE-1B8C-A82171B6E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711D1-B598-BBC3-C31B-315DD8A9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70D-B180-A845-BC84-97985528B84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71019-FA85-4F8F-F1B6-690E2478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C88CC-1533-64B6-A982-DF8A790D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B9C8-B52E-404E-9B3E-E6A73DD4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14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84B0F5-CDF4-FACF-BD99-73DD5EF11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009B9-A70B-BCBC-189E-3A6285808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FA018-E411-9619-CA3D-C72FF783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70D-B180-A845-BC84-97985528B84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12689-C658-5ACC-EFF2-851B0F25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151D-C59B-996A-DDF5-98D2239B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B9C8-B52E-404E-9B3E-E6A73DD4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6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elium_Break_BLACK">
    <p:bg>
      <p:bgPr>
        <a:solidFill>
          <a:srgbClr val="00000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0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eneral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2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074B-8B40-E21A-DE3A-E1A8FABCF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97D5-80DD-A58B-09E6-5A57BE024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8535B-B735-CA71-A192-D82BC521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70D-B180-A845-BC84-97985528B84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376DD-65FD-07D1-ACC2-0201FE16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16C3F-C944-48B3-C674-D5AECF1E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B9C8-B52E-404E-9B3E-E6A73DD4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64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94A6-CC5B-3FF2-4341-BCF0976E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12F08-7DD8-FCA9-D1E9-87E03C14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F59FA-D093-AD0B-8B74-20015058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70D-B180-A845-BC84-97985528B84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CB64E-9FB9-A148-36D8-E08AAE7A0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2F909-0F0E-C488-7BDD-E65B5481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B9C8-B52E-404E-9B3E-E6A73DD4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3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7383-FCD9-A616-A62F-5303D7A7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FFCE4-6317-E0DB-B142-F33693227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EE040-90C7-F282-8CD5-9E0C0E92C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599A1-F575-50A4-5472-3D0A9387B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70D-B180-A845-BC84-97985528B84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6F66E-C116-1392-1A31-E26B8B2E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0ADA6-19BE-8F75-B0FB-1DBCC2C9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B9C8-B52E-404E-9B3E-E6A73DD4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5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435E-8A73-1177-42E6-FFBADCFB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C2755-7900-5757-4D54-3B1E08188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BDC9F-C2AE-3A90-6F26-E0E563518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A3BF7-D90D-FDBF-7EFE-56648006A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160E0A-3591-CB6D-EF24-B4035A987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C72408-6741-EDD7-AF5B-DF330A89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70D-B180-A845-BC84-97985528B84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CE494-9EDD-E51C-63DD-0449E7CA2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B93A2-3F72-7B4B-BC1B-1555A9C9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B9C8-B52E-404E-9B3E-E6A73DD4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34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3C42-ACCF-1DC0-F127-2B5C7966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B11B1-7F5D-9281-A4F1-25A942CA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70D-B180-A845-BC84-97985528B84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F48E88-DF29-0411-4B7B-AB540E69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6FEC8-B903-D106-B8A0-69306BC3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B9C8-B52E-404E-9B3E-E6A73DD4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9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AB1AD-24E8-C7EA-EFB6-C4CBB825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70D-B180-A845-BC84-97985528B84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99BB0-C864-8A1B-294F-77400A2A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FD5A5-8F7B-247B-3FE5-FD2BBF40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B9C8-B52E-404E-9B3E-E6A73DD4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6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6D34-56DA-C051-2994-E7907B69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3B7B4-F18A-AEFD-CC24-2AD2A3B0D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5788D-7609-CE08-682D-E05521BFA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444B0-B42C-74A3-198A-847C8AF9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70D-B180-A845-BC84-97985528B84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8900C-8BB5-2D76-A18B-50665D2A1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0E34B-2782-0DEB-B858-CA83CB1E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B9C8-B52E-404E-9B3E-E6A73DD4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9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2642-565E-F0ED-54A8-A9A47965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9B59B-A3C7-1F62-55D5-0A5D44F65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1F66F-0BED-A2C3-3715-AC4D0D414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9ADC4-EFDD-5FA0-664D-377AD4D6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7F70D-B180-A845-BC84-97985528B84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A505D-7648-C495-77C8-8AFFDE0F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96DBF-6C0D-F6BA-6D73-E36B0BDA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B9C8-B52E-404E-9B3E-E6A73DD4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6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EB8AE7-523C-16A6-5BBA-F448C53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BDF84-BB91-8EDA-76CF-761724665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8B28A-1B85-C2F4-227B-386DB413A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F7F70D-B180-A845-BC84-97985528B847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20130-D8C9-6307-B70A-2633B6747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4B669-31C8-E4D0-E03D-1C62D1A24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0EB9C8-B52E-404E-9B3E-E6A73DD453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2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af/article/9/1/6/5272568?login=fal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trick-hendry-258318-unsplash_1.jpg" descr="patrick-hendry-258318-unsplash_1.jpg">
            <a:extLst>
              <a:ext uri="{FF2B5EF4-FFF2-40B4-BE49-F238E27FC236}">
                <a16:creationId xmlns:a16="http://schemas.microsoft.com/office/drawing/2014/main" id="{8398559C-D114-0C42-B6B1-8EAD75C3F7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27"/>
          <a:stretch>
            <a:fillRect/>
          </a:stretch>
        </p:blipFill>
        <p:spPr>
          <a:xfrm>
            <a:off x="3174" y="-30560"/>
            <a:ext cx="12185651" cy="689584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ttangolo">
            <a:extLst>
              <a:ext uri="{FF2B5EF4-FFF2-40B4-BE49-F238E27FC236}">
                <a16:creationId xmlns:a16="http://schemas.microsoft.com/office/drawing/2014/main" id="{78050434-536A-FE45-B8D8-4F535EBB7169}"/>
              </a:ext>
            </a:extLst>
          </p:cNvPr>
          <p:cNvSpPr/>
          <p:nvPr/>
        </p:nvSpPr>
        <p:spPr>
          <a:xfrm>
            <a:off x="3174" y="-30560"/>
            <a:ext cx="12185651" cy="7002860"/>
          </a:xfrm>
          <a:prstGeom prst="rect">
            <a:avLst/>
          </a:prstGeom>
          <a:solidFill>
            <a:srgbClr val="000000">
              <a:alpha val="51000"/>
            </a:srgbClr>
          </a:solidFill>
          <a:ln w="12700">
            <a:miter lim="400000"/>
          </a:ln>
        </p:spPr>
        <p:txBody>
          <a:bodyPr lIns="12198" tIns="12198" rIns="12198" bIns="12198"/>
          <a:lstStyle/>
          <a:p>
            <a:pPr algn="ctr">
              <a:lnSpc>
                <a:spcPct val="115000"/>
              </a:lnSpc>
            </a:pPr>
            <a:endParaRPr lang="it-IT" sz="1400" dirty="0">
              <a:ea typeface="Times New Roman" panose="02020603050405020304" pitchFamily="18" charset="0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217488" y="4419287"/>
            <a:ext cx="9942285" cy="790358"/>
          </a:xfrm>
          <a:prstGeom prst="rect">
            <a:avLst/>
          </a:prstGeom>
          <a:noFill/>
          <a:ln>
            <a:noFill/>
          </a:ln>
        </p:spPr>
        <p:txBody>
          <a:bodyPr wrap="square" lIns="54363" tIns="54363" rIns="54363" bIns="54363" anchor="t" anchorCtr="0">
            <a:noAutofit/>
          </a:bodyPr>
          <a:lstStyle/>
          <a:p>
            <a:pPr lvl="0">
              <a:lnSpc>
                <a:spcPct val="111111"/>
              </a:lnSpc>
              <a:buClr>
                <a:srgbClr val="FFFFFF"/>
              </a:buClr>
              <a:buSzPct val="25000"/>
            </a:pPr>
            <a:r>
              <a:rPr lang="en-US" b="1" i="1" dirty="0">
                <a:solidFill>
                  <a:srgbClr val="FFFFFF"/>
                </a:solidFill>
                <a:ea typeface="Montserrat"/>
                <a:cs typeface="Montserrat"/>
                <a:sym typeface="Montserrat"/>
              </a:rPr>
              <a:t>Massimiliano PASQUI, </a:t>
            </a:r>
            <a:r>
              <a:rPr lang="en-US" dirty="0">
                <a:solidFill>
                  <a:srgbClr val="FFFFFF"/>
                </a:solidFill>
                <a:sym typeface="Montserrat"/>
              </a:rPr>
              <a:t>Sara </a:t>
            </a:r>
            <a:r>
              <a:rPr lang="en-US" dirty="0" err="1">
                <a:solidFill>
                  <a:srgbClr val="FFFFFF"/>
                </a:solidFill>
                <a:sym typeface="Montserrat"/>
              </a:rPr>
              <a:t>Quaresima</a:t>
            </a:r>
            <a:r>
              <a:rPr lang="en-US" dirty="0">
                <a:solidFill>
                  <a:srgbClr val="FFFFFF"/>
                </a:solidFill>
                <a:sym typeface="Montserrat"/>
              </a:rPr>
              <a:t>, Ramon</a:t>
            </a:r>
            <a:r>
              <a:rPr lang="en-US" dirty="0">
                <a:solidFill>
                  <a:srgbClr val="FFFFFF"/>
                </a:solidFill>
                <a:ea typeface="Montserrat"/>
                <a:cs typeface="Montserrat"/>
                <a:sym typeface="Montserrat"/>
              </a:rPr>
              <a:t>a </a:t>
            </a:r>
            <a:r>
              <a:rPr lang="en-US" dirty="0" err="1">
                <a:solidFill>
                  <a:srgbClr val="FFFFFF"/>
                </a:solidFill>
                <a:ea typeface="Montserrat"/>
                <a:cs typeface="Montserrat"/>
                <a:sym typeface="Montserrat"/>
              </a:rPr>
              <a:t>Magno</a:t>
            </a:r>
            <a:r>
              <a:rPr lang="en-US" dirty="0">
                <a:solidFill>
                  <a:srgbClr val="FFFFFF"/>
                </a:solidFill>
                <a:ea typeface="Montserrat"/>
                <a:cs typeface="Montserrat"/>
                <a:sym typeface="Montserrat"/>
              </a:rPr>
              <a:t>, </a:t>
            </a:r>
            <a:r>
              <a:rPr lang="en-US" dirty="0" err="1">
                <a:solidFill>
                  <a:srgbClr val="FFFFFF"/>
                </a:solidFill>
                <a:ea typeface="Montserrat"/>
                <a:cs typeface="Montserrat"/>
                <a:sym typeface="Montserrat"/>
              </a:rPr>
              <a:t>Edmondo</a:t>
            </a:r>
            <a:r>
              <a:rPr lang="en-US" dirty="0">
                <a:solidFill>
                  <a:srgbClr val="FFFFFF"/>
                </a:solidFill>
                <a:ea typeface="Montserrat"/>
                <a:cs typeface="Montserrat"/>
                <a:sym typeface="Montserrat"/>
              </a:rPr>
              <a:t> Di Giuseppe, Arianna Di Paola, Elena </a:t>
            </a:r>
            <a:r>
              <a:rPr lang="en-US" dirty="0" err="1">
                <a:solidFill>
                  <a:srgbClr val="FFFFFF"/>
                </a:solidFill>
                <a:ea typeface="Montserrat"/>
                <a:cs typeface="Montserrat"/>
                <a:sym typeface="Montserrat"/>
              </a:rPr>
              <a:t>Rapisardi</a:t>
            </a:r>
            <a:r>
              <a:rPr lang="en-US" dirty="0">
                <a:solidFill>
                  <a:srgbClr val="FFFFFF"/>
                </a:solidFill>
                <a:ea typeface="Montserrat"/>
                <a:cs typeface="Montserrat"/>
                <a:sym typeface="Montserrat"/>
              </a:rPr>
              <a:t>, … 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217488" y="2574501"/>
            <a:ext cx="11856521" cy="1953855"/>
          </a:xfrm>
          <a:prstGeom prst="rect">
            <a:avLst/>
          </a:prstGeom>
          <a:noFill/>
          <a:ln>
            <a:noFill/>
          </a:ln>
        </p:spPr>
        <p:txBody>
          <a:bodyPr wrap="square" lIns="22850" tIns="22850" rIns="22850" bIns="22850" anchor="t" anchorCtr="0">
            <a:noAutofit/>
          </a:bodyPr>
          <a:lstStyle/>
          <a:p>
            <a:pPr lvl="0">
              <a:lnSpc>
                <a:spcPct val="80000"/>
              </a:lnSpc>
              <a:buClr>
                <a:srgbClr val="FFFFFF"/>
              </a:buClr>
              <a:buSzPct val="25000"/>
            </a:pPr>
            <a:r>
              <a:rPr lang="en-US" sz="3600" b="1" dirty="0" err="1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Servizi</a:t>
            </a:r>
            <a:r>
              <a:rPr lang="en-US" sz="3600" b="1" dirty="0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Climatici</a:t>
            </a:r>
            <a:r>
              <a:rPr lang="en-US" sz="3600" b="1" dirty="0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:</a:t>
            </a:r>
          </a:p>
          <a:p>
            <a:pPr lvl="0">
              <a:lnSpc>
                <a:spcPct val="80000"/>
              </a:lnSpc>
              <a:buClr>
                <a:srgbClr val="FFFFFF"/>
              </a:buClr>
              <a:buSzPct val="25000"/>
            </a:pPr>
            <a:r>
              <a:rPr lang="en-US" sz="3600" b="1" i="1" dirty="0" err="1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sostenere</a:t>
            </a:r>
            <a:r>
              <a:rPr lang="en-US" sz="3600" b="1" i="1" dirty="0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 le </a:t>
            </a:r>
            <a:r>
              <a:rPr lang="en-US" sz="3600" b="1" i="1" dirty="0" err="1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comunità</a:t>
            </a:r>
            <a:r>
              <a:rPr lang="en-US" sz="3600" b="1" i="1" dirty="0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nelle</a:t>
            </a:r>
            <a:r>
              <a:rPr lang="en-US" sz="3600" b="1" i="1" dirty="0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sfide</a:t>
            </a:r>
            <a:r>
              <a:rPr lang="en-US" sz="3600" b="1" i="1" dirty="0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 del </a:t>
            </a:r>
            <a:r>
              <a:rPr lang="en-US" sz="3600" b="1" i="1" dirty="0" err="1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cambiamento</a:t>
            </a:r>
            <a:r>
              <a:rPr lang="en-US" sz="3600" b="1" i="1" dirty="0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3600" b="1" i="1" dirty="0" err="1">
                <a:solidFill>
                  <a:srgbClr val="FFFFFF"/>
                </a:solidFill>
                <a:ea typeface="Montserrat"/>
                <a:cs typeface="Arial" panose="020B0604020202020204" pitchFamily="34" charset="0"/>
                <a:sym typeface="Montserrat"/>
              </a:rPr>
              <a:t>climatico</a:t>
            </a:r>
            <a:endParaRPr lang="en-US" sz="3600" b="1" i="1" dirty="0">
              <a:solidFill>
                <a:srgbClr val="FFFFFF"/>
              </a:solidFill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46A7A1-58FA-E8D1-68CA-A68239186065}"/>
              </a:ext>
            </a:extLst>
          </p:cNvPr>
          <p:cNvSpPr txBox="1"/>
          <p:nvPr/>
        </p:nvSpPr>
        <p:spPr>
          <a:xfrm>
            <a:off x="2597535" y="5873509"/>
            <a:ext cx="611168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b="1" dirty="0">
                <a:solidFill>
                  <a:schemeClr val="bg1"/>
                </a:solidFill>
                <a:ea typeface="Times New Roman" panose="02020603050405020304" pitchFamily="18" charset="0"/>
              </a:rPr>
              <a:t>Livorno</a:t>
            </a:r>
            <a:r>
              <a:rPr lang="it-IT" dirty="0">
                <a:solidFill>
                  <a:schemeClr val="bg1"/>
                </a:solidFill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11 </a:t>
            </a:r>
            <a:r>
              <a:rPr lang="en-US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Aprile</a:t>
            </a:r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 2024</a:t>
            </a:r>
            <a:endParaRPr lang="it-IT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moneta, schermata&#10;&#10;Descrizione generata automaticamente">
            <a:hlinkClick r:id="rId3"/>
            <a:extLst>
              <a:ext uri="{FF2B5EF4-FFF2-40B4-BE49-F238E27FC236}">
                <a16:creationId xmlns:a16="http://schemas.microsoft.com/office/drawing/2014/main" id="{9FA4A270-8302-9C44-0040-645035604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654" y="1534755"/>
            <a:ext cx="9182690" cy="50364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D9E71E-D146-2585-2A3F-7345094D4582}"/>
              </a:ext>
            </a:extLst>
          </p:cNvPr>
          <p:cNvSpPr txBox="1"/>
          <p:nvPr/>
        </p:nvSpPr>
        <p:spPr>
          <a:xfrm>
            <a:off x="442927" y="611425"/>
            <a:ext cx="113061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it-IT" dirty="0">
                <a:solidFill>
                  <a:srgbClr val="2A2A2A"/>
                </a:solidFill>
              </a:rPr>
              <a:t>La sfida del cambiamento climatico è senza precedenti per l'umanità ed è riconosciuta come un argomento prioritario per la ricerca presente e futura. I cambiamenti nel modo in cui pensiamo e ci comportiamo sono sfide critiche a livello globale, regionale, locale e personale.</a:t>
            </a:r>
          </a:p>
        </p:txBody>
      </p:sp>
    </p:spTree>
    <p:extLst>
      <p:ext uri="{BB962C8B-B14F-4D97-AF65-F5344CB8AC3E}">
        <p14:creationId xmlns:p14="http://schemas.microsoft.com/office/powerpoint/2010/main" val="35360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Shape 209"/>
          <p:cNvGrpSpPr/>
          <p:nvPr/>
        </p:nvGrpSpPr>
        <p:grpSpPr>
          <a:xfrm>
            <a:off x="523137" y="2590091"/>
            <a:ext cx="2521391" cy="126787"/>
            <a:chOff x="-1" y="-1"/>
            <a:chExt cx="5042780" cy="253571"/>
          </a:xfrm>
        </p:grpSpPr>
        <p:sp>
          <p:nvSpPr>
            <p:cNvPr id="210" name="Shape 210"/>
            <p:cNvSpPr/>
            <p:nvPr/>
          </p:nvSpPr>
          <p:spPr>
            <a:xfrm rot="-2738461">
              <a:off x="13253" y="172461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 rot="-2738461">
              <a:off x="228766" y="170050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 rot="-2738461">
              <a:off x="444279" y="167639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 rot="-2738461">
              <a:off x="659791" y="173178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 rot="-2738461">
              <a:off x="875304" y="170767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 rot="-2738461">
              <a:off x="1090817" y="176307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-2738461">
              <a:off x="1306329" y="173895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 rot="-2738461">
              <a:off x="1521842" y="171484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 rot="-2738461">
              <a:off x="1737355" y="169073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 rot="-2738461">
              <a:off x="1952867" y="174612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-2738461">
              <a:off x="2168380" y="172201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 rot="-2738461">
              <a:off x="2383893" y="169790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 rot="-2738461">
              <a:off x="13253" y="18075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 rot="-2738461">
              <a:off x="228766" y="15664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 rot="-2738461">
              <a:off x="444279" y="13253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-2738461">
              <a:off x="659791" y="18792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 rot="-2738461">
              <a:off x="875304" y="16381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 rot="-2738461">
              <a:off x="1090817" y="21921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 rot="-2738461">
              <a:off x="1306329" y="19509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 rot="-2738461">
              <a:off x="1521842" y="17098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 rot="-2738461">
              <a:off x="1737355" y="14687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 rot="-2738461">
              <a:off x="1952867" y="20226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 rot="-2738461">
              <a:off x="2168380" y="17815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 rot="-2738461">
              <a:off x="2383893" y="15404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 rot="-2738461">
              <a:off x="2594876" y="172461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 rot="-2738461">
              <a:off x="2810389" y="170050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 rot="-2738461">
              <a:off x="3025902" y="167639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 rot="-2738461">
              <a:off x="3241414" y="173178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 rot="-2738461">
              <a:off x="3456927" y="170767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 rot="-2738461">
              <a:off x="3672440" y="176307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 rot="-2738461">
              <a:off x="3887952" y="173895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 rot="-2738461">
              <a:off x="4103465" y="171484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 rot="-2738461">
              <a:off x="4318978" y="169073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 rot="-2738461">
              <a:off x="4534490" y="174612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 rot="-2738461">
              <a:off x="4750003" y="172201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 rot="-2738461">
              <a:off x="4965516" y="169790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 rot="-2738461">
              <a:off x="2594876" y="18075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 rot="-2738461">
              <a:off x="2810389" y="15664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 rot="-2738461">
              <a:off x="3025902" y="13253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 rot="-2738461">
              <a:off x="3241414" y="18792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 rot="-2738461">
              <a:off x="3456927" y="16381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 rot="-2738461">
              <a:off x="3672440" y="21921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 rot="-2738461">
              <a:off x="3887952" y="19509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 rot="-2738461">
              <a:off x="4103465" y="17098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 rot="-2738461">
              <a:off x="4318978" y="14687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 rot="-2738461">
              <a:off x="4534490" y="20226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 rot="-2738461">
              <a:off x="4750003" y="17815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 rot="-2738461">
              <a:off x="4965516" y="15404"/>
              <a:ext cx="64009" cy="6400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lIns="22850" tIns="22850" rIns="22850" bIns="22850" anchor="ctr" anchorCtr="0">
              <a:noAutofit/>
            </a:bodyPr>
            <a:lstStyle/>
            <a:p>
              <a:pPr algn="ctr">
                <a:buClr>
                  <a:srgbClr val="FFFFFF"/>
                </a:buClr>
              </a:pPr>
              <a:endParaRPr>
                <a:solidFill>
                  <a:srgbClr val="FFFFFF"/>
                </a:solidFill>
                <a:ea typeface="Poppins Light"/>
                <a:cs typeface="Poppins Light"/>
                <a:sym typeface="Poppins Light"/>
              </a:endParaRPr>
            </a:p>
          </p:txBody>
        </p:sp>
      </p:grpSp>
      <p:sp>
        <p:nvSpPr>
          <p:cNvPr id="260" name="Shape 260"/>
          <p:cNvSpPr/>
          <p:nvPr/>
        </p:nvSpPr>
        <p:spPr>
          <a:xfrm>
            <a:off x="523137" y="1478785"/>
            <a:ext cx="10822457" cy="958837"/>
          </a:xfrm>
          <a:prstGeom prst="rect">
            <a:avLst/>
          </a:prstGeom>
          <a:noFill/>
          <a:ln>
            <a:noFill/>
          </a:ln>
        </p:spPr>
        <p:txBody>
          <a:bodyPr wrap="square" lIns="22850" tIns="22850" rIns="22850" bIns="22850" anchor="t" anchorCtr="0">
            <a:noAutofit/>
          </a:bodyPr>
          <a:lstStyle/>
          <a:p>
            <a:pPr>
              <a:lnSpc>
                <a:spcPct val="98333"/>
              </a:lnSpc>
              <a:buClr>
                <a:srgbClr val="FFFFFF"/>
              </a:buClr>
              <a:buSzPct val="25000"/>
            </a:pPr>
            <a:r>
              <a:rPr lang="en-US" sz="4800" b="1" dirty="0" err="1">
                <a:solidFill>
                  <a:schemeClr val="accent3">
                    <a:lumMod val="60000"/>
                    <a:lumOff val="40000"/>
                  </a:schemeClr>
                </a:solidFill>
                <a:ea typeface="Montserrat SemiBold"/>
                <a:cs typeface="Montserrat SemiBold"/>
                <a:sym typeface="Montserrat SemiBold"/>
              </a:rPr>
              <a:t>Prepararsi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4800" b="1" dirty="0">
                <a:solidFill>
                  <a:schemeClr val="bg1"/>
                </a:solidFill>
                <a:ea typeface="Montserrat SemiBold"/>
                <a:cs typeface="Montserrat SemiBold"/>
                <a:sym typeface="Montserrat SemiBold"/>
              </a:rPr>
              <a:t>ai </a:t>
            </a:r>
            <a:r>
              <a:rPr lang="en-US" sz="4800" b="1" dirty="0" err="1">
                <a:solidFill>
                  <a:schemeClr val="bg1"/>
                </a:solidFill>
                <a:ea typeface="Montserrat SemiBold"/>
                <a:cs typeface="Montserrat SemiBold"/>
                <a:sym typeface="Montserrat SemiBold"/>
              </a:rPr>
              <a:t>cambiamenti</a:t>
            </a:r>
            <a:r>
              <a:rPr lang="en-US" sz="4800" b="1" dirty="0">
                <a:solidFill>
                  <a:schemeClr val="bg1"/>
                </a:solidFill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a typeface="Montserrat SemiBold"/>
                <a:cs typeface="Montserrat SemiBold"/>
                <a:sym typeface="Montserrat SemiBold"/>
              </a:rPr>
              <a:t>climatici</a:t>
            </a:r>
            <a:endParaRPr lang="en-US" sz="4800" b="1" dirty="0">
              <a:solidFill>
                <a:schemeClr val="bg1"/>
              </a:solidFill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Shape 201"/>
          <p:cNvSpPr/>
          <p:nvPr/>
        </p:nvSpPr>
        <p:spPr>
          <a:xfrm>
            <a:off x="523136" y="2948821"/>
            <a:ext cx="11039401" cy="3492320"/>
          </a:xfrm>
          <a:prstGeom prst="rect">
            <a:avLst/>
          </a:prstGeom>
          <a:noFill/>
          <a:ln>
            <a:noFill/>
          </a:ln>
        </p:spPr>
        <p:txBody>
          <a:bodyPr wrap="square" lIns="54363" tIns="54363" rIns="54363" bIns="54363" anchor="t" anchorCtr="0">
            <a:noAutofit/>
          </a:bodyPr>
          <a:lstStyle/>
          <a:p>
            <a:pPr>
              <a:buClr>
                <a:srgbClr val="7F7F7F"/>
              </a:buClr>
              <a:buSzPct val="25000"/>
            </a:pPr>
            <a:r>
              <a:rPr lang="it-IT" sz="2400" dirty="0">
                <a:solidFill>
                  <a:schemeClr val="bg1"/>
                </a:solidFill>
                <a:ea typeface="Poppins"/>
                <a:cs typeface="Poppins"/>
                <a:sym typeface="Poppins"/>
              </a:rPr>
              <a:t>è un </a:t>
            </a:r>
            <a:r>
              <a:rPr lang="it-IT" sz="2400" dirty="0">
                <a:solidFill>
                  <a:schemeClr val="accent3">
                    <a:lumMod val="60000"/>
                    <a:lumOff val="40000"/>
                  </a:schemeClr>
                </a:solidFill>
                <a:ea typeface="Poppins"/>
                <a:cs typeface="Poppins"/>
                <a:sym typeface="Poppins"/>
              </a:rPr>
              <a:t>processo</a:t>
            </a:r>
            <a:r>
              <a:rPr lang="it-IT" sz="2400" dirty="0">
                <a:solidFill>
                  <a:schemeClr val="bg1"/>
                </a:solidFill>
                <a:ea typeface="Poppins"/>
                <a:cs typeface="Poppins"/>
                <a:sym typeface="Poppins"/>
              </a:rPr>
              <a:t>, comporta una serie di passaggi e azioni intraprese per anticipare, adattarsi e mitigare gli impatti dei cambiamenti climatici a breve e lungo termine.
</a:t>
            </a:r>
          </a:p>
          <a:p>
            <a:pPr>
              <a:buClr>
                <a:srgbClr val="7F7F7F"/>
              </a:buClr>
              <a:buSzPct val="25000"/>
            </a:pPr>
            <a:r>
              <a:rPr lang="it-IT" sz="2400" dirty="0">
                <a:solidFill>
                  <a:schemeClr val="bg1"/>
                </a:solidFill>
                <a:ea typeface="Poppins"/>
                <a:cs typeface="Poppins"/>
                <a:sym typeface="Poppins"/>
              </a:rPr>
              <a:t>non è un evento una tantum, ma un </a:t>
            </a:r>
            <a:r>
              <a:rPr lang="it-IT" sz="2400" dirty="0">
                <a:solidFill>
                  <a:schemeClr val="accent3">
                    <a:lumMod val="60000"/>
                    <a:lumOff val="40000"/>
                  </a:schemeClr>
                </a:solidFill>
                <a:ea typeface="Poppins"/>
                <a:cs typeface="Poppins"/>
                <a:sym typeface="Poppins"/>
              </a:rPr>
              <a:t>processo</a:t>
            </a:r>
            <a:r>
              <a:rPr lang="it-IT" sz="2400" dirty="0">
                <a:solidFill>
                  <a:schemeClr val="bg1"/>
                </a:solidFill>
                <a:ea typeface="Poppins"/>
                <a:cs typeface="Poppins"/>
                <a:sym typeface="Poppins"/>
              </a:rPr>
              <a:t> dinamico e iterativo che si evolve nel tempo per garantire la resilienza delle comunità e degli ecosistemi di fronte agli impatti dei cambiamenti climatici.
</a:t>
            </a:r>
          </a:p>
          <a:p>
            <a:pPr>
              <a:buClr>
                <a:srgbClr val="7F7F7F"/>
              </a:buClr>
              <a:buSzPct val="25000"/>
            </a:pPr>
            <a:r>
              <a:rPr lang="it-IT" sz="2400" dirty="0">
                <a:solidFill>
                  <a:schemeClr val="bg1"/>
                </a:solidFill>
                <a:ea typeface="Poppins"/>
                <a:cs typeface="Poppins"/>
                <a:sym typeface="Poppins"/>
              </a:rPr>
              <a:t>è, per molti aspetti, </a:t>
            </a:r>
            <a:r>
              <a:rPr lang="it-IT" sz="2400" dirty="0">
                <a:solidFill>
                  <a:srgbClr val="FF0000"/>
                </a:solidFill>
                <a:ea typeface="Poppins"/>
                <a:cs typeface="Poppins"/>
                <a:sym typeface="Poppins"/>
              </a:rPr>
              <a:t>intangibile</a:t>
            </a:r>
            <a:r>
              <a:rPr lang="it-IT" sz="2400" dirty="0">
                <a:solidFill>
                  <a:schemeClr val="bg1"/>
                </a:solidFill>
                <a:ea typeface="Poppins"/>
                <a:cs typeface="Poppins"/>
                <a:sym typeface="Poppins"/>
              </a:rPr>
              <a:t> ed </a:t>
            </a:r>
            <a:r>
              <a:rPr lang="it-IT" sz="2400" dirty="0">
                <a:solidFill>
                  <a:srgbClr val="FF0000"/>
                </a:solidFill>
                <a:ea typeface="Poppins"/>
                <a:cs typeface="Poppins"/>
                <a:sym typeface="Poppins"/>
              </a:rPr>
              <a:t>economicamente</a:t>
            </a:r>
            <a:r>
              <a:rPr lang="it-IT" sz="2400" dirty="0">
                <a:solidFill>
                  <a:schemeClr val="bg1"/>
                </a:solidFill>
                <a:ea typeface="Poppins"/>
                <a:cs typeface="Poppins"/>
                <a:sym typeface="Poppins"/>
              </a:rPr>
              <a:t> </a:t>
            </a:r>
            <a:r>
              <a:rPr lang="it-IT" sz="2400" dirty="0">
                <a:solidFill>
                  <a:srgbClr val="FF0000"/>
                </a:solidFill>
                <a:ea typeface="Poppins"/>
                <a:cs typeface="Poppins"/>
                <a:sym typeface="Poppins"/>
              </a:rPr>
              <a:t>non misurabile</a:t>
            </a:r>
            <a:r>
              <a:rPr lang="it-IT" sz="2400" dirty="0">
                <a:solidFill>
                  <a:schemeClr val="bg1"/>
                </a:solidFill>
                <a:ea typeface="Poppins"/>
                <a:cs typeface="Poppins"/>
                <a:sym typeface="Poppi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42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jj-ying-215308-unsplash.jpeg" descr="jj-ying-215308-unsplash.jpeg"/>
          <p:cNvPicPr>
            <a:picLocks noChangeAspect="1"/>
          </p:cNvPicPr>
          <p:nvPr/>
        </p:nvPicPr>
        <p:blipFill>
          <a:blip r:embed="rId2"/>
          <a:srcRect l="19482" r="19482" b="31515"/>
          <a:stretch>
            <a:fillRect/>
          </a:stretch>
        </p:blipFill>
        <p:spPr>
          <a:xfrm>
            <a:off x="3175" y="-3849"/>
            <a:ext cx="12185650" cy="689275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Rettangolo 45"/>
          <p:cNvSpPr txBox="1"/>
          <p:nvPr/>
        </p:nvSpPr>
        <p:spPr>
          <a:xfrm>
            <a:off x="284067" y="648212"/>
            <a:ext cx="11704733" cy="3416320"/>
          </a:xfrm>
          <a:prstGeom prst="rect">
            <a:avLst/>
          </a:prstGeom>
          <a:solidFill>
            <a:schemeClr val="bg1">
              <a:alpha val="54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rIns="32146">
            <a:spAutoFit/>
          </a:bodyPr>
          <a:lstStyle/>
          <a:p>
            <a:pPr>
              <a:defRPr sz="3100">
                <a:solidFill>
                  <a:srgbClr val="010511"/>
                </a:solidFill>
              </a:defRPr>
            </a:pPr>
            <a:r>
              <a:rPr lang="it-IT" sz="2700" dirty="0"/>
              <a:t>Ma stiamo davvero contribuendo a far fronte al rischio connesso alla crisi climatica ed ai suoi impatti sugli ecosistemi e sulle comunità?</a:t>
            </a:r>
          </a:p>
          <a:p>
            <a:pPr>
              <a:defRPr sz="3100">
                <a:solidFill>
                  <a:srgbClr val="010511"/>
                </a:solidFill>
              </a:defRPr>
            </a:pPr>
            <a:r>
              <a:rPr lang="it-IT" sz="2700" dirty="0"/>
              <a:t>
E per quanto riguarda la diffusione di conoscenze e informazioni tra i fornitori, ma anche tra questi fornitori e gli utenti finali? </a:t>
            </a:r>
          </a:p>
          <a:p>
            <a:pPr>
              <a:defRPr sz="3100">
                <a:solidFill>
                  <a:srgbClr val="010511"/>
                </a:solidFill>
              </a:defRPr>
            </a:pPr>
            <a:r>
              <a:rPr lang="it-IT" sz="2700" dirty="0"/>
              <a:t>
Le informazioni sono sufficientemente affidabili e fruibili per la transizione verso una società più resiliente, giusta, e sistemi produttivi più sostenibili?</a:t>
            </a:r>
          </a:p>
        </p:txBody>
      </p:sp>
      <p:sp>
        <p:nvSpPr>
          <p:cNvPr id="196" name="The burning questions"/>
          <p:cNvSpPr txBox="1"/>
          <p:nvPr/>
        </p:nvSpPr>
        <p:spPr>
          <a:xfrm>
            <a:off x="3888755" y="116120"/>
            <a:ext cx="4099546" cy="53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 algn="l">
              <a:defRPr sz="4100" cap="all">
                <a:solidFill>
                  <a:srgbClr val="000000"/>
                </a:solidFill>
              </a:defRPr>
            </a:lvl1pPr>
          </a:lstStyle>
          <a:p>
            <a:r>
              <a:rPr lang="it-IT" sz="3000" b="1" dirty="0">
                <a:solidFill>
                  <a:srgbClr val="FF0000"/>
                </a:solidFill>
              </a:rPr>
              <a:t>Domande </a:t>
            </a:r>
            <a:r>
              <a:rPr lang="it-IT" sz="3000" b="1" dirty="0">
                <a:solidFill>
                  <a:schemeClr val="tx1"/>
                </a:solidFill>
              </a:rPr>
              <a:t>scottanti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/>
        </p:nvSpPr>
        <p:spPr>
          <a:xfrm>
            <a:off x="2942837" y="377290"/>
            <a:ext cx="6455263" cy="48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00" tIns="24100" rIns="24100" bIns="24100" anchor="t" anchorCtr="0">
            <a:noAutofit/>
          </a:bodyPr>
          <a:lstStyle/>
          <a:p>
            <a:pPr>
              <a:lnSpc>
                <a:spcPct val="80000"/>
              </a:lnSpc>
              <a:buSzPts val="5400"/>
            </a:pPr>
            <a:r>
              <a:rPr lang="it-IT" sz="2848" dirty="0">
                <a:latin typeface="Helvetica Neue"/>
                <a:ea typeface="Helvetica Neue"/>
                <a:cs typeface="Helvetica Neue"/>
                <a:sym typeface="Helvetica Neue"/>
              </a:rPr>
              <a:t>UNA SERIE DI SCELTE</a:t>
            </a:r>
            <a:endParaRPr lang="it-IT" sz="519" dirty="0"/>
          </a:p>
        </p:txBody>
      </p:sp>
      <p:sp>
        <p:nvSpPr>
          <p:cNvPr id="128" name="Google Shape;128;p24"/>
          <p:cNvSpPr txBox="1"/>
          <p:nvPr/>
        </p:nvSpPr>
        <p:spPr>
          <a:xfrm>
            <a:off x="2956614" y="178599"/>
            <a:ext cx="4348071" cy="23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100" tIns="24100" rIns="24100" bIns="24100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808080"/>
              </a:buClr>
              <a:buSzPts val="1700"/>
            </a:pPr>
            <a:r>
              <a:rPr lang="it-IT" sz="896" dirty="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PERCORSI DI SUPPORTO ALLE DECISIONI</a:t>
            </a:r>
            <a:endParaRPr lang="it-IT" sz="519" dirty="0"/>
          </a:p>
        </p:txBody>
      </p:sp>
      <p:grpSp>
        <p:nvGrpSpPr>
          <p:cNvPr id="129" name="Google Shape;129;p24"/>
          <p:cNvGrpSpPr/>
          <p:nvPr/>
        </p:nvGrpSpPr>
        <p:grpSpPr>
          <a:xfrm>
            <a:off x="3025209" y="1185231"/>
            <a:ext cx="6545247" cy="2021783"/>
            <a:chOff x="679269" y="2219024"/>
            <a:chExt cx="12411727" cy="3833899"/>
          </a:xfrm>
        </p:grpSpPr>
        <p:grpSp>
          <p:nvGrpSpPr>
            <p:cNvPr id="130" name="Google Shape;130;p24"/>
            <p:cNvGrpSpPr/>
            <p:nvPr/>
          </p:nvGrpSpPr>
          <p:grpSpPr>
            <a:xfrm>
              <a:off x="679269" y="2219024"/>
              <a:ext cx="2272938" cy="3649233"/>
              <a:chOff x="679269" y="2219024"/>
              <a:chExt cx="2272938" cy="3649233"/>
            </a:xfrm>
          </p:grpSpPr>
          <p:pic>
            <p:nvPicPr>
              <p:cNvPr id="131" name="Google Shape;131;p2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79269" y="2690948"/>
                <a:ext cx="2272938" cy="22729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" name="Google Shape;132;p24"/>
              <p:cNvSpPr txBox="1"/>
              <p:nvPr/>
            </p:nvSpPr>
            <p:spPr>
              <a:xfrm>
                <a:off x="1098394" y="2219024"/>
                <a:ext cx="1434688" cy="471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789" tIns="26789" rIns="26789" bIns="26789" anchor="ctr" anchorCtr="0">
                <a:noAutofit/>
              </a:bodyPr>
              <a:lstStyle/>
              <a:p>
                <a:pPr algn="ctr">
                  <a:buSzPts val="2400"/>
                </a:pPr>
                <a:r>
                  <a:rPr lang="it-IT" sz="1400" dirty="0" err="1">
                    <a:latin typeface="Helvetica Neue"/>
                    <a:ea typeface="Helvetica Neue"/>
                    <a:cs typeface="Helvetica Neue"/>
                    <a:sym typeface="Helvetica Neue"/>
                  </a:rPr>
                  <a:t>Past</a:t>
                </a:r>
                <a:r>
                  <a:rPr lang="it-IT" sz="14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 </a:t>
                </a:r>
                <a:r>
                  <a:rPr lang="it-IT" sz="1400" dirty="0" err="1">
                    <a:latin typeface="Helvetica Neue"/>
                    <a:ea typeface="Helvetica Neue"/>
                    <a:cs typeface="Helvetica Neue"/>
                    <a:sym typeface="Helvetica Neue"/>
                  </a:rPr>
                  <a:t>Obs</a:t>
                </a:r>
                <a:endParaRPr lang="it-IT" sz="1400" dirty="0"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3" name="Google Shape;133;p24"/>
              <p:cNvSpPr txBox="1"/>
              <p:nvPr/>
            </p:nvSpPr>
            <p:spPr>
              <a:xfrm>
                <a:off x="698385" y="5396333"/>
                <a:ext cx="2253822" cy="471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789" tIns="26789" rIns="26789" bIns="26789" anchor="ctr" anchorCtr="0">
                <a:noAutofit/>
              </a:bodyPr>
              <a:lstStyle/>
              <a:p>
                <a:pPr algn="ctr">
                  <a:buClr>
                    <a:srgbClr val="00517F"/>
                  </a:buClr>
                  <a:buSzPts val="2400"/>
                </a:pPr>
                <a:r>
                  <a:rPr lang="it-IT" sz="1400" dirty="0">
                    <a:solidFill>
                      <a:srgbClr val="00517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Cosa sappiamo</a:t>
                </a:r>
                <a:endParaRPr lang="it-IT" sz="1400" dirty="0"/>
              </a:p>
            </p:txBody>
          </p:sp>
        </p:grpSp>
        <p:grpSp>
          <p:nvGrpSpPr>
            <p:cNvPr id="134" name="Google Shape;134;p24"/>
            <p:cNvGrpSpPr/>
            <p:nvPr/>
          </p:nvGrpSpPr>
          <p:grpSpPr>
            <a:xfrm>
              <a:off x="4871972" y="2219024"/>
              <a:ext cx="3093941" cy="3649233"/>
              <a:chOff x="4871972" y="2219024"/>
              <a:chExt cx="3093941" cy="3649233"/>
            </a:xfrm>
          </p:grpSpPr>
          <p:pic>
            <p:nvPicPr>
              <p:cNvPr id="135" name="Google Shape;135;p2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71972" y="2690948"/>
                <a:ext cx="3093941" cy="22729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6" name="Google Shape;136;p24"/>
              <p:cNvSpPr txBox="1"/>
              <p:nvPr/>
            </p:nvSpPr>
            <p:spPr>
              <a:xfrm>
                <a:off x="5122112" y="2219024"/>
                <a:ext cx="2593660" cy="471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789" tIns="26789" rIns="26789" bIns="26789" anchor="ctr" anchorCtr="0">
                <a:noAutofit/>
              </a:bodyPr>
              <a:lstStyle/>
              <a:p>
                <a:pPr algn="ctr">
                  <a:buSzPts val="2400"/>
                </a:pPr>
                <a:r>
                  <a:rPr lang="it-IT" sz="14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Real Time Status</a:t>
                </a:r>
                <a:endParaRPr lang="it-IT" sz="1400" dirty="0"/>
              </a:p>
            </p:txBody>
          </p:sp>
          <p:sp>
            <p:nvSpPr>
              <p:cNvPr id="137" name="Google Shape;137;p24"/>
              <p:cNvSpPr txBox="1"/>
              <p:nvPr/>
            </p:nvSpPr>
            <p:spPr>
              <a:xfrm>
                <a:off x="4921738" y="5396333"/>
                <a:ext cx="2994409" cy="471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789" tIns="26789" rIns="26789" bIns="26789" anchor="ctr" anchorCtr="0">
                <a:noAutofit/>
              </a:bodyPr>
              <a:lstStyle/>
              <a:p>
                <a:pPr algn="ctr">
                  <a:buClr>
                    <a:srgbClr val="00517F"/>
                  </a:buClr>
                  <a:buSzPts val="2400"/>
                </a:pPr>
                <a:r>
                  <a:rPr lang="it-IT" sz="1400" dirty="0">
                    <a:solidFill>
                      <a:srgbClr val="00517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 che punto siamo?</a:t>
                </a:r>
                <a:endParaRPr lang="it-IT" sz="1400" dirty="0"/>
              </a:p>
            </p:txBody>
          </p:sp>
        </p:grpSp>
        <p:grpSp>
          <p:nvGrpSpPr>
            <p:cNvPr id="138" name="Google Shape;138;p24"/>
            <p:cNvGrpSpPr/>
            <p:nvPr/>
          </p:nvGrpSpPr>
          <p:grpSpPr>
            <a:xfrm>
              <a:off x="9734308" y="2219024"/>
              <a:ext cx="3356688" cy="3833899"/>
              <a:chOff x="9734308" y="2219024"/>
              <a:chExt cx="3356688" cy="3833899"/>
            </a:xfrm>
          </p:grpSpPr>
          <p:pic>
            <p:nvPicPr>
              <p:cNvPr id="139" name="Google Shape;139;p2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885678" y="2690949"/>
                <a:ext cx="2778035" cy="22729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p24"/>
              <p:cNvSpPr txBox="1"/>
              <p:nvPr/>
            </p:nvSpPr>
            <p:spPr>
              <a:xfrm>
                <a:off x="9971456" y="2219024"/>
                <a:ext cx="2606483" cy="4719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789" tIns="26789" rIns="26789" bIns="26789" anchor="ctr" anchorCtr="0">
                <a:noAutofit/>
              </a:bodyPr>
              <a:lstStyle/>
              <a:p>
                <a:pPr algn="ctr">
                  <a:buSzPts val="2400"/>
                </a:pPr>
                <a:r>
                  <a:rPr lang="it-IT" sz="1400" dirty="0">
                    <a:latin typeface="Helvetica Neue"/>
                    <a:ea typeface="Helvetica Neue"/>
                    <a:cs typeface="Helvetica Neue"/>
                    <a:sym typeface="Helvetica Neue"/>
                  </a:rPr>
                  <a:t>Future </a:t>
                </a:r>
                <a:r>
                  <a:rPr lang="it-IT" sz="1400" dirty="0" err="1">
                    <a:latin typeface="Helvetica Neue"/>
                    <a:ea typeface="Helvetica Neue"/>
                    <a:cs typeface="Helvetica Neue"/>
                    <a:sym typeface="Helvetica Neue"/>
                  </a:rPr>
                  <a:t>Scenarios</a:t>
                </a:r>
                <a:endParaRPr lang="it-IT" sz="1400" dirty="0"/>
              </a:p>
            </p:txBody>
          </p:sp>
          <p:sp>
            <p:nvSpPr>
              <p:cNvPr id="141" name="Google Shape;141;p24"/>
              <p:cNvSpPr txBox="1"/>
              <p:nvPr/>
            </p:nvSpPr>
            <p:spPr>
              <a:xfrm>
                <a:off x="9734308" y="5211667"/>
                <a:ext cx="3356688" cy="8412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6789" tIns="26789" rIns="26789" bIns="26789" anchor="ctr" anchorCtr="0">
                <a:noAutofit/>
              </a:bodyPr>
              <a:lstStyle/>
              <a:p>
                <a:pPr algn="ctr">
                  <a:buClr>
                    <a:srgbClr val="00517F"/>
                  </a:buClr>
                  <a:buSzPts val="2400"/>
                </a:pPr>
                <a:r>
                  <a:rPr lang="it-IT" sz="1400" dirty="0">
                    <a:solidFill>
                      <a:srgbClr val="00517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Cosa dovremmo 
aspettarci per il futuro?</a:t>
                </a:r>
              </a:p>
            </p:txBody>
          </p:sp>
        </p:grpSp>
        <p:pic>
          <p:nvPicPr>
            <p:cNvPr id="142" name="Google Shape;142;p2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76050" y="3141722"/>
              <a:ext cx="1357857" cy="13713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965913" y="2878919"/>
              <a:ext cx="1880689" cy="18969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24"/>
          <p:cNvSpPr/>
          <p:nvPr/>
        </p:nvSpPr>
        <p:spPr>
          <a:xfrm>
            <a:off x="1030143" y="5573100"/>
            <a:ext cx="10280650" cy="38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12" tIns="24100" rIns="48212" bIns="24100" anchor="t" anchorCtr="0">
            <a:noAutofit/>
          </a:bodyPr>
          <a:lstStyle/>
          <a:p>
            <a:pPr algn="ctr">
              <a:buSzPts val="2400"/>
            </a:pPr>
            <a:r>
              <a:rPr lang="it-IT" sz="2400" dirty="0">
                <a:latin typeface="Helvetica Neue"/>
                <a:ea typeface="Helvetica Neue"/>
                <a:cs typeface="Helvetica Neue"/>
                <a:sym typeface="Helvetica Neue"/>
              </a:rPr>
              <a:t>Collegare la conoscenza all'azione «</a:t>
            </a:r>
            <a:r>
              <a:rPr lang="it-IT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connettendo</a:t>
            </a:r>
            <a:r>
              <a:rPr lang="it-IT" sz="2400" dirty="0">
                <a:latin typeface="Helvetica Neue"/>
                <a:ea typeface="Helvetica Neue"/>
                <a:cs typeface="Helvetica Neue"/>
                <a:sym typeface="Helvetica Neue"/>
              </a:rPr>
              <a:t>»  le informazioni attraverso i </a:t>
            </a:r>
            <a:r>
              <a:rPr lang="it-IT" sz="2400" dirty="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confini</a:t>
            </a:r>
            <a:r>
              <a:rPr lang="it-IT" sz="2400" dirty="0">
                <a:latin typeface="Helvetica Neue"/>
                <a:ea typeface="Helvetica Neue"/>
                <a:cs typeface="Helvetica Neue"/>
                <a:sym typeface="Helvetica Neue"/>
              </a:rPr>
              <a:t> dei sistemi di monitoraggio e modellazione.</a:t>
            </a:r>
            <a:endParaRPr lang="it-IT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3260B3-A94D-2F5C-439A-B8E44A8EDDC2}"/>
              </a:ext>
            </a:extLst>
          </p:cNvPr>
          <p:cNvGrpSpPr/>
          <p:nvPr/>
        </p:nvGrpSpPr>
        <p:grpSpPr>
          <a:xfrm>
            <a:off x="3069166" y="3305107"/>
            <a:ext cx="6053667" cy="1925902"/>
            <a:chOff x="3069166" y="4147317"/>
            <a:chExt cx="6053667" cy="1925902"/>
          </a:xfrm>
        </p:grpSpPr>
        <p:pic>
          <p:nvPicPr>
            <p:cNvPr id="3" name="Google Shape;178;p25">
              <a:extLst>
                <a:ext uri="{FF2B5EF4-FFF2-40B4-BE49-F238E27FC236}">
                  <a16:creationId xmlns:a16="http://schemas.microsoft.com/office/drawing/2014/main" id="{6F0DB8D9-DD61-0DAA-C6D0-BE320C5C839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065569" y="4198286"/>
              <a:ext cx="1374128" cy="1505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Google Shape;179;p25">
              <a:extLst>
                <a:ext uri="{FF2B5EF4-FFF2-40B4-BE49-F238E27FC236}">
                  <a16:creationId xmlns:a16="http://schemas.microsoft.com/office/drawing/2014/main" id="{29089ABE-98CF-D106-D018-AE1FED11D24B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662240" y="4147317"/>
              <a:ext cx="1402839" cy="14964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Google Shape;180;p25">
              <a:extLst>
                <a:ext uri="{FF2B5EF4-FFF2-40B4-BE49-F238E27FC236}">
                  <a16:creationId xmlns:a16="http://schemas.microsoft.com/office/drawing/2014/main" id="{4AE4E641-3CBB-D728-F5B4-E32D7EE1592F}"/>
                </a:ext>
              </a:extLst>
            </p:cNvPr>
            <p:cNvSpPr txBox="1"/>
            <p:nvPr/>
          </p:nvSpPr>
          <p:spPr>
            <a:xfrm>
              <a:off x="3069166" y="5759016"/>
              <a:ext cx="6053667" cy="314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89" tIns="26789" rIns="26789" bIns="26789" anchor="ctr" anchorCtr="0">
              <a:noAutofit/>
            </a:bodyPr>
            <a:lstStyle/>
            <a:p>
              <a:pPr algn="ctr">
                <a:buClr>
                  <a:srgbClr val="00517F"/>
                </a:buClr>
                <a:buSzPts val="2400"/>
              </a:pPr>
              <a:r>
                <a:rPr lang="it-IT" sz="1400">
                  <a:solidFill>
                    <a:srgbClr val="0051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Spesso gli strumenti a disposizione sono "parzialmente utili" o "scomodi".</a:t>
              </a:r>
              <a:endParaRPr lang="it-IT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hink|act “Glocal”…"/>
          <p:cNvSpPr txBox="1"/>
          <p:nvPr/>
        </p:nvSpPr>
        <p:spPr>
          <a:xfrm>
            <a:off x="272807" y="1379560"/>
            <a:ext cx="11443833" cy="4098879"/>
          </a:xfrm>
          <a:prstGeom prst="rect">
            <a:avLst/>
          </a:prstGeom>
          <a:solidFill>
            <a:schemeClr val="tx2">
              <a:lumMod val="1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spcBef>
                <a:spcPts val="985"/>
              </a:spcBef>
              <a:buSzPct val="145000"/>
              <a:defRPr sz="3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2200" b="1" dirty="0">
                <a:solidFill>
                  <a:srgbClr val="FF0000"/>
                </a:solidFill>
                <a:latin typeface="+mj-lt"/>
              </a:rPr>
              <a:t>Urgenze </a:t>
            </a:r>
            <a:r>
              <a:rPr lang="it-IT" sz="2200" b="1" dirty="0">
                <a:solidFill>
                  <a:schemeClr val="bg1"/>
                </a:solidFill>
                <a:latin typeface="+mj-lt"/>
              </a:rPr>
              <a:t>che ci piacerebbe contribuire ad attraversare</a:t>
            </a:r>
            <a:r>
              <a:rPr lang="it-IT" sz="2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 
pensare e agire in modalità "</a:t>
            </a:r>
            <a:r>
              <a:rPr lang="it-IT" sz="2200" dirty="0">
                <a:solidFill>
                  <a:srgbClr val="FF0000"/>
                </a:solidFill>
                <a:latin typeface="+mj-lt"/>
              </a:rPr>
              <a:t>G-locale</a:t>
            </a:r>
            <a:r>
              <a:rPr lang="it-IT" sz="2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";
rafforzare il riferimento di </a:t>
            </a:r>
            <a:r>
              <a:rPr lang="it-IT" sz="2200" dirty="0">
                <a:solidFill>
                  <a:srgbClr val="FF0000"/>
                </a:solidFill>
                <a:latin typeface="+mj-lt"/>
              </a:rPr>
              <a:t>conoscenza delle comunità</a:t>
            </a:r>
            <a:r>
              <a:rPr lang="it-IT" sz="2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in materia di comportamenti informati oltre a rafforzare il quadro di riferimento relativo alle strutture decisionali; 
migliorare l'</a:t>
            </a:r>
            <a:r>
              <a:rPr lang="it-IT" sz="2200" dirty="0">
                <a:solidFill>
                  <a:srgbClr val="FF0000"/>
                </a:solidFill>
                <a:latin typeface="+mj-lt"/>
              </a:rPr>
              <a:t>apprendimento sociale</a:t>
            </a:r>
            <a:r>
              <a:rPr lang="it-IT" sz="2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: sostenere azioni e prodotti per colmare il divario tra conoscenza individuale e conoscenza scientifica;
rafforzare i processi di </a:t>
            </a:r>
            <a:r>
              <a:rPr lang="it-IT" sz="2200" dirty="0">
                <a:solidFill>
                  <a:srgbClr val="FF0000"/>
                </a:solidFill>
                <a:latin typeface="+mj-lt"/>
              </a:rPr>
              <a:t>negoziazione sociale</a:t>
            </a:r>
            <a:r>
              <a:rPr lang="it-IT" sz="2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, ad esempio nella gestione delle risorse idriche: le opzioni potrebbero emergere dalle comunità a seguito dei processi di risoluzione dei conflitti;</a:t>
            </a:r>
          </a:p>
          <a:p>
            <a:pPr>
              <a:spcBef>
                <a:spcPts val="985"/>
              </a:spcBef>
              <a:buSzPct val="145000"/>
              <a:defRPr sz="3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lang="it-IT" sz="2200" dirty="0">
                <a:solidFill>
                  <a:schemeClr val="bg1"/>
                </a:solidFill>
                <a:latin typeface="+mj-lt"/>
              </a:rPr>
              <a:t>affrontare il cambiamento climatico implica non solo la disponibilità individuale a un </a:t>
            </a:r>
            <a:r>
              <a:rPr lang="it-IT" sz="2200" dirty="0">
                <a:solidFill>
                  <a:srgbClr val="FF0000"/>
                </a:solidFill>
                <a:latin typeface="+mj-lt"/>
              </a:rPr>
              <a:t>cambiamento personale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, ma la </a:t>
            </a:r>
            <a:r>
              <a:rPr lang="it-IT" sz="2200" dirty="0">
                <a:solidFill>
                  <a:srgbClr val="FF0000"/>
                </a:solidFill>
                <a:latin typeface="+mj-lt"/>
              </a:rPr>
              <a:t>prontezza della società</a:t>
            </a:r>
            <a:r>
              <a:rPr lang="it-IT" sz="2200" dirty="0">
                <a:solidFill>
                  <a:schemeClr val="bg1"/>
                </a:solidFill>
                <a:latin typeface="+mj-lt"/>
              </a:rPr>
              <a:t> nel suo complesso.</a:t>
            </a: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id="{0B559810-CDC6-4C42-B7FE-F1B0B68DB977}"/>
              </a:ext>
            </a:extLst>
          </p:cNvPr>
          <p:cNvSpPr txBox="1"/>
          <p:nvPr/>
        </p:nvSpPr>
        <p:spPr>
          <a:xfrm>
            <a:off x="272807" y="304898"/>
            <a:ext cx="11336216" cy="7694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2146" rIns="32146">
            <a:spAutoFit/>
          </a:bodyPr>
          <a:lstStyle>
            <a:lvl1pPr algn="l">
              <a:defRPr sz="3300" b="0"/>
            </a:lvl1pPr>
          </a:lstStyle>
          <a:p>
            <a:r>
              <a:rPr lang="it-IT" sz="2200" dirty="0">
                <a:solidFill>
                  <a:schemeClr val="bg1"/>
                </a:solidFill>
              </a:rPr>
              <a:t>L'</a:t>
            </a:r>
            <a:r>
              <a:rPr lang="it-IT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adattamento ai cambiamenti climatici </a:t>
            </a:r>
            <a:r>
              <a:rPr lang="it-IT" sz="2200" dirty="0">
                <a:solidFill>
                  <a:schemeClr val="bg1"/>
                </a:solidFill>
              </a:rPr>
              <a:t>non è uno stato da raggiungere, ma un </a:t>
            </a:r>
            <a:r>
              <a:rPr lang="it-IT" sz="2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processo di trasformazione continua </a:t>
            </a:r>
            <a:r>
              <a:rPr lang="it-IT" sz="2200" dirty="0">
                <a:solidFill>
                  <a:schemeClr val="bg1"/>
                </a:solidFill>
              </a:rPr>
              <a:t>che implica continui cambiamenti a diversi livelli.</a:t>
            </a:r>
          </a:p>
        </p:txBody>
      </p:sp>
      <p:pic>
        <p:nvPicPr>
          <p:cNvPr id="3" name="Picture 2" descr="A black and white sign&#10;&#10;Description automatically generated">
            <a:extLst>
              <a:ext uri="{FF2B5EF4-FFF2-40B4-BE49-F238E27FC236}">
                <a16:creationId xmlns:a16="http://schemas.microsoft.com/office/drawing/2014/main" id="{06823561-8322-3FDA-783E-E41881A76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242" y="5877689"/>
            <a:ext cx="4235116" cy="9803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patrick-hendry-258318-unsplash_1.jpg" descr="patrick-hendry-258318-unsplash_1.jpg"/>
          <p:cNvPicPr>
            <a:picLocks noChangeAspect="1"/>
          </p:cNvPicPr>
          <p:nvPr/>
        </p:nvPicPr>
        <p:blipFill>
          <a:blip r:embed="rId3"/>
          <a:srcRect l="26469" t="26648" r="402" b="25953"/>
          <a:stretch>
            <a:fillRect/>
          </a:stretch>
        </p:blipFill>
        <p:spPr>
          <a:xfrm>
            <a:off x="0" y="-170530"/>
            <a:ext cx="12192000" cy="7028530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Rettangolo"/>
          <p:cNvSpPr/>
          <p:nvPr/>
        </p:nvSpPr>
        <p:spPr>
          <a:xfrm>
            <a:off x="371475" y="2051369"/>
            <a:ext cx="11569700" cy="1987310"/>
          </a:xfrm>
          <a:prstGeom prst="rect">
            <a:avLst/>
          </a:prstGeom>
          <a:solidFill>
            <a:srgbClr val="000000">
              <a:alpha val="64000"/>
            </a:srgbClr>
          </a:solidFill>
          <a:ln w="12700">
            <a:miter lim="400000"/>
          </a:ln>
        </p:spPr>
        <p:txBody>
          <a:bodyPr lIns="32146" rIns="32146"/>
          <a:lstStyle/>
          <a:p>
            <a:pPr algn="l">
              <a:defRPr sz="3300" b="0">
                <a:latin typeface="+mn-lt"/>
                <a:ea typeface="+mn-ea"/>
                <a:cs typeface="+mn-cs"/>
                <a:sym typeface="Helvetica Neue Medium"/>
              </a:defRPr>
            </a:pPr>
            <a:endParaRPr sz="2321"/>
          </a:p>
        </p:txBody>
      </p:sp>
      <p:sp>
        <p:nvSpPr>
          <p:cNvPr id="459" name="If you do not change direction, you may end up where you are heading…"/>
          <p:cNvSpPr txBox="1"/>
          <p:nvPr/>
        </p:nvSpPr>
        <p:spPr>
          <a:xfrm>
            <a:off x="460375" y="2202415"/>
            <a:ext cx="11360150" cy="174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2146" rIns="32146">
            <a:spAutoFit/>
          </a:bodyPr>
          <a:lstStyle/>
          <a:p>
            <a:pPr>
              <a:defRPr sz="5100"/>
            </a:pPr>
            <a:r>
              <a:rPr sz="3586" b="1" dirty="0">
                <a:solidFill>
                  <a:schemeClr val="bg1"/>
                </a:solidFill>
              </a:rPr>
              <a:t>If you do not </a:t>
            </a:r>
            <a:r>
              <a:rPr sz="3586" b="1" dirty="0">
                <a:solidFill>
                  <a:srgbClr val="FF0000"/>
                </a:solidFill>
              </a:rPr>
              <a:t>change direction</a:t>
            </a:r>
            <a:r>
              <a:rPr sz="3586" b="1" dirty="0">
                <a:solidFill>
                  <a:schemeClr val="bg1"/>
                </a:solidFill>
              </a:rPr>
              <a:t>, you may end up </a:t>
            </a:r>
            <a:r>
              <a:rPr sz="3586" b="1" dirty="0">
                <a:solidFill>
                  <a:srgbClr val="FF0000"/>
                </a:solidFill>
              </a:rPr>
              <a:t>where you are heading</a:t>
            </a:r>
          </a:p>
          <a:p>
            <a:pPr algn="r">
              <a:defRPr sz="5100"/>
            </a:pPr>
            <a:r>
              <a:rPr sz="3586" b="1" dirty="0">
                <a:solidFill>
                  <a:schemeClr val="bg1"/>
                </a:solidFill>
              </a:rPr>
              <a:t>Lao Tzu</a:t>
            </a:r>
          </a:p>
        </p:txBody>
      </p:sp>
    </p:spTree>
    <p:extLst>
      <p:ext uri="{BB962C8B-B14F-4D97-AF65-F5344CB8AC3E}">
        <p14:creationId xmlns:p14="http://schemas.microsoft.com/office/powerpoint/2010/main" val="5615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r"/>
      </p:transition>
    </mc:Choice>
    <mc:Fallback xmlns="">
      <p:transition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576</Words>
  <Application>Microsoft Macintosh PowerPoint</Application>
  <PresentationFormat>Widescreen</PresentationFormat>
  <Paragraphs>35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Aptos</vt:lpstr>
      <vt:lpstr>Aptos Display</vt:lpstr>
      <vt:lpstr>Arial</vt:lpstr>
      <vt:lpstr>Helvetica Neue</vt:lpstr>
      <vt:lpstr>Lato</vt:lpstr>
      <vt:lpstr>Montserrat</vt:lpstr>
      <vt:lpstr>Montserrat SemiBold</vt:lpstr>
      <vt:lpstr>Poppins</vt:lpstr>
      <vt:lpstr>Poppins Light</vt:lpstr>
      <vt:lpstr>Söhne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MASSIMILIANO PASQUI</dc:creator>
  <cp:lastModifiedBy>MASSIMILIANO PASQUI</cp:lastModifiedBy>
  <cp:revision>23</cp:revision>
  <dcterms:created xsi:type="dcterms:W3CDTF">2024-03-14T11:51:05Z</dcterms:created>
  <dcterms:modified xsi:type="dcterms:W3CDTF">2024-04-10T22:45:54Z</dcterms:modified>
</cp:coreProperties>
</file>