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84" r:id="rId2"/>
    <p:sldId id="262" r:id="rId3"/>
    <p:sldId id="259" r:id="rId4"/>
    <p:sldId id="280" r:id="rId5"/>
    <p:sldId id="278" r:id="rId6"/>
    <p:sldId id="283" r:id="rId7"/>
  </p:sldIdLst>
  <p:sldSz cx="12192000" cy="6858000"/>
  <p:notesSz cx="12192000" cy="6858000"/>
  <p:defaultTextStyle>
    <a:defPPr>
      <a:defRPr lang="it-IT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4" autoAdjust="0"/>
    <p:restoredTop sz="99758" autoAdjust="0"/>
  </p:normalViewPr>
  <p:slideViewPr>
    <p:cSldViewPr>
      <p:cViewPr>
        <p:scale>
          <a:sx n="60" d="100"/>
          <a:sy n="60" d="100"/>
        </p:scale>
        <p:origin x="1013" y="7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400D1A3-E24A-45CE-A58B-66BB823F10B2}" type="datetimeFigureOut">
              <a:rPr lang="it-IT"/>
              <a:t>20/03/2024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CE5FD75-44B7-44E8-B270-B201F2C66B70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2269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a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it-IT"/>
              <a:t>Fare clic per modificare lo stile del sottotitolo dello schema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3386FE-EDED-45EA-85CA-5474897DF69D}" type="datetimeFigureOut">
              <a:rPr lang="it-IT"/>
              <a:t>20/03/2024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447355-AF31-4622-837E-BFA4513F2D8A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olo e testo vertica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3386FE-EDED-45EA-85CA-5474897DF69D}" type="datetimeFigureOut">
              <a:rPr lang="it-IT"/>
              <a:t>20/03/2024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447355-AF31-4622-837E-BFA4513F2D8A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1_Titolo e testo vertica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3386FE-EDED-45EA-85CA-5474897DF69D}" type="datetimeFigureOut">
              <a:rPr lang="it-IT"/>
              <a:t>20/03/2024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447355-AF31-4622-837E-BFA4513F2D8A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olo e contenu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3386FE-EDED-45EA-85CA-5474897DF69D}" type="datetimeFigureOut">
              <a:rPr lang="it-IT"/>
              <a:t>20/03/2024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447355-AF31-4622-837E-BFA4513F2D8A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Intestazione sezio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3386FE-EDED-45EA-85CA-5474897DF69D}" type="datetimeFigureOut">
              <a:rPr lang="it-IT"/>
              <a:t>20/03/2024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447355-AF31-4622-837E-BFA4513F2D8A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ue contenut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3386FE-EDED-45EA-85CA-5474897DF69D}" type="datetimeFigureOut">
              <a:rPr lang="it-IT"/>
              <a:t>20/03/2024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447355-AF31-4622-837E-BFA4513F2D8A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nfron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3386FE-EDED-45EA-85CA-5474897DF69D}" type="datetimeFigureOut">
              <a:rPr lang="it-IT"/>
              <a:t>20/03/2024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447355-AF31-4622-837E-BFA4513F2D8A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Solo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3386FE-EDED-45EA-85CA-5474897DF69D}" type="datetimeFigureOut">
              <a:rPr lang="it-IT"/>
              <a:t>20/03/2024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447355-AF31-4622-837E-BFA4513F2D8A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uot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3386FE-EDED-45EA-85CA-5474897DF69D}" type="datetimeFigureOut">
              <a:rPr lang="it-IT"/>
              <a:t>20/03/2024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447355-AF31-4622-837E-BFA4513F2D8A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to con didascal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3386FE-EDED-45EA-85CA-5474897DF69D}" type="datetimeFigureOut">
              <a:rPr lang="it-IT"/>
              <a:t>20/03/2024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447355-AF31-4622-837E-BFA4513F2D8A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magine con didascal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3386FE-EDED-45EA-85CA-5474897DF69D}" type="datetimeFigureOut">
              <a:rPr lang="it-IT"/>
              <a:t>20/03/2024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447355-AF31-4622-837E-BFA4513F2D8A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3386FE-EDED-45EA-85CA-5474897DF69D}" type="datetimeFigureOut">
              <a:rPr lang="it-IT"/>
              <a:t>20/03/2024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447355-AF31-4622-837E-BFA4513F2D8A}" type="slidenum">
              <a:rPr lang="it-IT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C2C71FD-D102-6C06-D3D2-E7945B5D18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3937" b="791"/>
          <a:stretch/>
        </p:blipFill>
        <p:spPr bwMode="auto">
          <a:xfrm>
            <a:off x="2434" y="-1045"/>
            <a:ext cx="12176866" cy="685904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52C34B5-FC44-3AE4-D8DD-0D298F2283AA}"/>
              </a:ext>
            </a:extLst>
          </p:cNvPr>
          <p:cNvSpPr/>
          <p:nvPr/>
        </p:nvSpPr>
        <p:spPr bwMode="auto">
          <a:xfrm>
            <a:off x="-12340" y="5839815"/>
            <a:ext cx="12216680" cy="10181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4CA9613-A37A-A169-03AC-40E8411124F7}"/>
              </a:ext>
            </a:extLst>
          </p:cNvPr>
          <p:cNvSpPr txBox="1"/>
          <p:nvPr/>
        </p:nvSpPr>
        <p:spPr bwMode="auto">
          <a:xfrm>
            <a:off x="8649567" y="3212976"/>
            <a:ext cx="35778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Tutt’IBE a Livorno</a:t>
            </a:r>
          </a:p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Aprile 2024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68690C8-FF4C-3F12-6E0C-61A6D4AE674D}"/>
              </a:ext>
            </a:extLst>
          </p:cNvPr>
          <p:cNvSpPr txBox="1"/>
          <p:nvPr/>
        </p:nvSpPr>
        <p:spPr bwMode="auto">
          <a:xfrm>
            <a:off x="551384" y="6165304"/>
            <a:ext cx="107401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Tutt’IBE a Livorno           Aprile 2024 </a:t>
            </a:r>
          </a:p>
          <a:p>
            <a:pPr algn="ctr"/>
            <a:endParaRPr lang="it-IT" sz="2400" b="1" dirty="0">
              <a:solidFill>
                <a:schemeClr val="accent1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29C3EC8-19DF-1025-4634-36D51D6B798F}"/>
              </a:ext>
            </a:extLst>
          </p:cNvPr>
          <p:cNvSpPr txBox="1"/>
          <p:nvPr/>
        </p:nvSpPr>
        <p:spPr bwMode="auto">
          <a:xfrm>
            <a:off x="6626" y="2345963"/>
            <a:ext cx="83529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1400" i="1" dirty="0"/>
              <a:t>Ing. Francesco Serafino </a:t>
            </a:r>
          </a:p>
          <a:p>
            <a:pPr algn="ctr">
              <a:defRPr/>
            </a:pPr>
            <a:r>
              <a:rPr lang="it-IT" sz="1400" i="1" dirty="0"/>
              <a:t>Responsabile sede IBE di Livorno</a:t>
            </a:r>
            <a:r>
              <a:rPr lang="it-IT" sz="2000" dirty="0"/>
              <a:t> </a:t>
            </a:r>
            <a:endParaRPr sz="20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8056600-DC83-F6FF-C3BF-129316BF3EFD}"/>
              </a:ext>
            </a:extLst>
          </p:cNvPr>
          <p:cNvSpPr txBox="1"/>
          <p:nvPr/>
        </p:nvSpPr>
        <p:spPr bwMode="auto">
          <a:xfrm>
            <a:off x="37932" y="692696"/>
            <a:ext cx="83529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/>
              <a:t>Scoglio della Regina: un laboratorio innovativo per l'osservazione dei fenomeni meteo marini</a:t>
            </a:r>
          </a:p>
        </p:txBody>
      </p:sp>
      <p:pic>
        <p:nvPicPr>
          <p:cNvPr id="20" name="Picture 2" descr="Istituto per la BioEconomia – Dipartimento di Scienze Bio Agroalimentari">
            <a:extLst>
              <a:ext uri="{FF2B5EF4-FFF2-40B4-BE49-F238E27FC236}">
                <a16:creationId xmlns:a16="http://schemas.microsoft.com/office/drawing/2014/main" id="{7AD27A95-4CAA-EB0B-8905-5BC64679F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82" y="244544"/>
            <a:ext cx="27717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189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 bwMode="auto">
          <a:xfrm>
            <a:off x="1271465" y="43278"/>
            <a:ext cx="1058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800" cap="small">
                <a:ln w="0"/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Laboratorio di ricerca per il Monitoraggio Costiero tramite misure radar</a:t>
            </a:r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/>
          <a:srcRect b="6116"/>
          <a:stretch/>
        </p:blipFill>
        <p:spPr bwMode="auto">
          <a:xfrm>
            <a:off x="66731" y="830839"/>
            <a:ext cx="4949149" cy="324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5727" y="4149080"/>
            <a:ext cx="4632121" cy="2339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264925" y="1345119"/>
            <a:ext cx="6259051" cy="41785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CasellaDiTesto 8"/>
          <p:cNvSpPr txBox="1"/>
          <p:nvPr/>
        </p:nvSpPr>
        <p:spPr bwMode="auto">
          <a:xfrm>
            <a:off x="832684" y="6406381"/>
            <a:ext cx="334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it-IT" i="1"/>
              <a:t>Misure dello stato del mare </a:t>
            </a:r>
            <a:endParaRPr/>
          </a:p>
        </p:txBody>
      </p:sp>
      <p:sp>
        <p:nvSpPr>
          <p:cNvPr id="10" name="CasellaDiTesto 9"/>
          <p:cNvSpPr txBox="1"/>
          <p:nvPr/>
        </p:nvSpPr>
        <p:spPr bwMode="auto">
          <a:xfrm>
            <a:off x="6342222" y="5636721"/>
            <a:ext cx="41044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it-IT" i="1" dirty="0"/>
              <a:t>Ricostruzione propagazione d’onda 3D</a:t>
            </a:r>
            <a:endParaRPr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D736E40-BB50-2E2F-6B06-32A98CACE588}"/>
              </a:ext>
            </a:extLst>
          </p:cNvPr>
          <p:cNvGrpSpPr/>
          <p:nvPr/>
        </p:nvGrpSpPr>
        <p:grpSpPr>
          <a:xfrm>
            <a:off x="5264926" y="1151468"/>
            <a:ext cx="6259050" cy="5085844"/>
            <a:chOff x="5264926" y="1704811"/>
            <a:chExt cx="6259050" cy="5085844"/>
          </a:xfrm>
        </p:grpSpPr>
        <p:sp>
          <p:nvSpPr>
            <p:cNvPr id="11" name="CasellaDiTesto 10"/>
            <p:cNvSpPr txBox="1"/>
            <p:nvPr/>
          </p:nvSpPr>
          <p:spPr bwMode="auto">
            <a:xfrm>
              <a:off x="6083448" y="6144324"/>
              <a:ext cx="410445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it-IT" i="1" dirty="0"/>
                <a:t>Misura campo di corrente superficiale e della batimetria</a:t>
              </a:r>
              <a:endParaRPr dirty="0"/>
            </a:p>
          </p:txBody>
        </p:sp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5"/>
            <a:srcRect l="10288" t="13876" r="13397" b="-2"/>
            <a:stretch/>
          </p:blipFill>
          <p:spPr bwMode="auto">
            <a:xfrm>
              <a:off x="5264926" y="1704811"/>
              <a:ext cx="6259050" cy="44287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 bwMode="auto">
          <a:xfrm>
            <a:off x="1521510" y="160566"/>
            <a:ext cx="1038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800" cap="small">
                <a:ln w="0"/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Progetto PON Sistemi di Sicurezza e Protezione per l’Ambiente Mare </a:t>
            </a:r>
            <a:endParaRPr dirty="0"/>
          </a:p>
        </p:txBody>
      </p:sp>
      <p:sp>
        <p:nvSpPr>
          <p:cNvPr id="9" name="CasellaDiTesto 8"/>
          <p:cNvSpPr txBox="1"/>
          <p:nvPr/>
        </p:nvSpPr>
        <p:spPr bwMode="auto">
          <a:xfrm>
            <a:off x="176781" y="915402"/>
            <a:ext cx="1168173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defRPr/>
            </a:pPr>
            <a:r>
              <a:rPr lang="it-IT" sz="1600" dirty="0">
                <a:ea typeface="Times New Roman"/>
                <a:cs typeface="Times New Roman"/>
              </a:rPr>
              <a:t>Il Progetto PON SCN_00393 “SMART CITIES AND COMMUNITIES” (</a:t>
            </a:r>
            <a:r>
              <a:rPr lang="it-IT" sz="1600" b="1" dirty="0">
                <a:ea typeface="Times New Roman"/>
                <a:cs typeface="Times New Roman"/>
              </a:rPr>
              <a:t>Budget totale 10.304.046€</a:t>
            </a:r>
            <a:r>
              <a:rPr lang="it-IT" sz="1600" dirty="0">
                <a:ea typeface="Times New Roman"/>
                <a:cs typeface="Times New Roman"/>
              </a:rPr>
              <a:t>) ha la finalità di coniugare la promozione della tutela dell'ambiente e delle risorse marine con l'innovazione dei settori marittimo attraverso lo sviluppo di nuovi sistemi e tecnologie per la sicurezza e il monitoraggio dell'ambiente marino, per la tutela di porti, aree marine protette, piattaforme off-shore e allevamenti ittici. Il Progetto vede la presenza dei seguenti partner:</a:t>
            </a:r>
            <a:endParaRPr lang="it-IT" sz="1600" dirty="0">
              <a:ea typeface="Calibri"/>
              <a:cs typeface="Times New Roman"/>
            </a:endParaRPr>
          </a:p>
          <a:p>
            <a:pPr marL="342900" lvl="0" indent="-342900" algn="just">
              <a:buFont typeface="Courier New"/>
              <a:buChar char="o"/>
              <a:defRPr/>
            </a:pPr>
            <a:r>
              <a:rPr lang="it-IT" sz="1600" dirty="0">
                <a:ea typeface="Times New Roman"/>
                <a:cs typeface="Times New Roman"/>
              </a:rPr>
              <a:t>CONSORZIO </a:t>
            </a:r>
            <a:r>
              <a:rPr lang="it-IT" sz="1600" dirty="0" err="1">
                <a:ea typeface="Times New Roman"/>
                <a:cs typeface="Times New Roman"/>
              </a:rPr>
              <a:t>iCAMPUS</a:t>
            </a:r>
            <a:r>
              <a:rPr lang="it-IT" sz="1600" dirty="0">
                <a:ea typeface="Times New Roman"/>
                <a:cs typeface="Times New Roman"/>
              </a:rPr>
              <a:t> (Capofila);</a:t>
            </a:r>
            <a:endParaRPr lang="it-IT" sz="1600" dirty="0">
              <a:ea typeface="Calibri"/>
              <a:cs typeface="Times New Roman"/>
            </a:endParaRPr>
          </a:p>
          <a:p>
            <a:pPr marL="361950" lvl="3" indent="-361950" algn="just">
              <a:buFont typeface="Courier New"/>
              <a:buChar char="o"/>
              <a:defRPr/>
            </a:pPr>
            <a:r>
              <a:rPr lang="it-IT" sz="1600" dirty="0">
                <a:ea typeface="Times New Roman"/>
                <a:cs typeface="Times New Roman"/>
              </a:rPr>
              <a:t>NEXSOFT;</a:t>
            </a:r>
            <a:endParaRPr lang="it-IT" sz="1600" dirty="0">
              <a:ea typeface="Calibri"/>
              <a:cs typeface="Times New Roman"/>
            </a:endParaRPr>
          </a:p>
          <a:p>
            <a:pPr marL="361950" lvl="3" indent="-361950" algn="just">
              <a:buFont typeface="Courier New"/>
              <a:buChar char="o"/>
              <a:defRPr/>
            </a:pPr>
            <a:r>
              <a:rPr lang="it-IT" sz="1600" dirty="0">
                <a:ea typeface="Times New Roman"/>
                <a:cs typeface="Times New Roman"/>
              </a:rPr>
              <a:t>Università Federico II di Napoli:</a:t>
            </a:r>
            <a:endParaRPr lang="it-IT" sz="1600" dirty="0">
              <a:ea typeface="Calibri"/>
              <a:cs typeface="Times New Roman"/>
            </a:endParaRPr>
          </a:p>
          <a:p>
            <a:pPr marL="342900" lvl="0" indent="-342900" algn="just">
              <a:buFont typeface="Courier New"/>
              <a:buChar char="o"/>
              <a:defRPr/>
            </a:pPr>
            <a:r>
              <a:rPr lang="it-IT" sz="1600" dirty="0">
                <a:ea typeface="Times New Roman"/>
                <a:cs typeface="Times New Roman"/>
              </a:rPr>
              <a:t>UNIVERSITÀ DI ROMA “LA SAPIENZA”:</a:t>
            </a:r>
            <a:endParaRPr lang="it-IT" sz="1600" dirty="0">
              <a:ea typeface="Calibri"/>
              <a:cs typeface="Times New Roman"/>
            </a:endParaRPr>
          </a:p>
          <a:p>
            <a:pPr marL="342900" lvl="0" indent="-342900" algn="just">
              <a:buFont typeface="Courier New"/>
              <a:buChar char="o"/>
              <a:defRPr/>
            </a:pPr>
            <a:r>
              <a:rPr lang="it-IT" sz="1600" dirty="0">
                <a:ea typeface="Times New Roman"/>
                <a:cs typeface="Times New Roman"/>
              </a:rPr>
              <a:t>CONSIGLIO NAZIONALE DELLE RICERCHE - DIITET:</a:t>
            </a:r>
            <a:endParaRPr lang="it-IT" sz="1600" dirty="0">
              <a:ea typeface="Calibri"/>
              <a:cs typeface="Times New Roman"/>
            </a:endParaRPr>
          </a:p>
          <a:p>
            <a:pPr marL="628650" lvl="0" indent="-361950" algn="just">
              <a:buFont typeface="Wingdings"/>
              <a:buChar char=""/>
              <a:defRPr/>
            </a:pPr>
            <a:r>
              <a:rPr lang="it-IT" sz="1600" dirty="0">
                <a:ea typeface="Times New Roman"/>
                <a:cs typeface="Times New Roman"/>
              </a:rPr>
              <a:t>Istituto per il Rilevamento Elettromagnetico dell’Ambiente;</a:t>
            </a:r>
            <a:endParaRPr lang="it-IT" sz="1600" dirty="0">
              <a:ea typeface="Calibri"/>
              <a:cs typeface="Times New Roman"/>
            </a:endParaRPr>
          </a:p>
          <a:p>
            <a:pPr marL="628650" lvl="0" indent="-361950" algn="just">
              <a:buFont typeface="Wingdings"/>
              <a:buChar char=""/>
              <a:defRPr/>
            </a:pPr>
            <a:r>
              <a:rPr lang="it-IT" sz="1600" dirty="0">
                <a:ea typeface="Times New Roman"/>
                <a:cs typeface="Times New Roman"/>
              </a:rPr>
              <a:t>Istituto di Scienza e Tecnologie dell'Informazione;</a:t>
            </a:r>
            <a:endParaRPr lang="it-IT" sz="1600" dirty="0">
              <a:ea typeface="Calibri"/>
              <a:cs typeface="Times New Roman"/>
            </a:endParaRPr>
          </a:p>
          <a:p>
            <a:pPr marL="628650" lvl="0" indent="-361950" algn="just">
              <a:buFont typeface="Wingdings"/>
              <a:buChar char=""/>
              <a:defRPr/>
            </a:pPr>
            <a:r>
              <a:rPr lang="it-IT" sz="1600" dirty="0">
                <a:ea typeface="Times New Roman"/>
                <a:cs typeface="Times New Roman"/>
              </a:rPr>
              <a:t>Istituto di Ricerca nel settore dell'ingegneria navale e marittima;</a:t>
            </a:r>
            <a:endParaRPr lang="it-IT" sz="1600" dirty="0">
              <a:ea typeface="Calibri"/>
              <a:cs typeface="Times New Roman"/>
            </a:endParaRPr>
          </a:p>
          <a:p>
            <a:pPr marL="628650" lvl="0" indent="-361950" algn="just">
              <a:buFont typeface="Wingdings"/>
              <a:buChar char=""/>
              <a:defRPr/>
            </a:pPr>
            <a:r>
              <a:rPr lang="it-IT" sz="1600" b="1" dirty="0">
                <a:ea typeface="Times New Roman"/>
                <a:cs typeface="Times New Roman"/>
              </a:rPr>
              <a:t>Istituto per la BioEconomia</a:t>
            </a:r>
            <a:endParaRPr lang="it-IT" sz="1600" dirty="0">
              <a:ea typeface="Calibri"/>
              <a:cs typeface="Times New Roman"/>
            </a:endParaRPr>
          </a:p>
          <a:p>
            <a:pPr marL="342900" lvl="0" indent="-342900" algn="just">
              <a:buFont typeface="Courier New"/>
              <a:buChar char="o"/>
              <a:defRPr/>
            </a:pPr>
            <a:r>
              <a:rPr lang="it-IT" sz="1600" dirty="0">
                <a:ea typeface="Times New Roman"/>
                <a:cs typeface="Times New Roman"/>
              </a:rPr>
              <a:t>ISTITUTO NAZIONALE DI GEOFISICA E VULCANOLOGIA.</a:t>
            </a:r>
          </a:p>
          <a:p>
            <a:pPr marL="342900" lvl="0" indent="-342900" algn="just">
              <a:buFont typeface="Courier New"/>
              <a:buChar char="o"/>
              <a:defRPr/>
            </a:pPr>
            <a:endParaRPr lang="it-IT" sz="1600" dirty="0">
              <a:ea typeface="Calibri"/>
              <a:cs typeface="Times New Roman"/>
            </a:endParaRPr>
          </a:p>
          <a:p>
            <a:pPr lvl="0" algn="just">
              <a:defRPr/>
            </a:pPr>
            <a:r>
              <a:rPr lang="it-IT" sz="1600" dirty="0">
                <a:ea typeface="Calibri"/>
                <a:cs typeface="Times New Roman"/>
              </a:rPr>
              <a:t>Il progetto include, inoltre, 3 progetti di Social Innovation: </a:t>
            </a:r>
          </a:p>
          <a:p>
            <a:pPr marL="628650" indent="-361950" algn="just">
              <a:buFont typeface="Wingdings"/>
              <a:buChar char=""/>
              <a:defRPr/>
            </a:pPr>
            <a:r>
              <a:rPr lang="it-IT" sz="1600" dirty="0">
                <a:cs typeface="Times New Roman"/>
              </a:rPr>
              <a:t>SMART BRIDGE (SIN_00966)</a:t>
            </a:r>
          </a:p>
          <a:p>
            <a:pPr marL="628650" indent="-361950" algn="just">
              <a:buFont typeface="Wingdings"/>
              <a:buChar char=""/>
              <a:defRPr/>
            </a:pPr>
            <a:r>
              <a:rPr lang="it-IT" sz="1600" dirty="0">
                <a:cs typeface="Times New Roman"/>
              </a:rPr>
              <a:t>SISTEMA INFORMATIVO PER LA FILIERA ITTICA </a:t>
            </a:r>
          </a:p>
          <a:p>
            <a:pPr marL="266700" algn="just">
              <a:defRPr/>
            </a:pPr>
            <a:r>
              <a:rPr lang="it-IT" sz="1600" dirty="0">
                <a:cs typeface="Times New Roman"/>
              </a:rPr>
              <a:t>E I CONSUMATORI (SIN_00403)</a:t>
            </a:r>
          </a:p>
          <a:p>
            <a:pPr marL="628650" indent="-361950" algn="just">
              <a:buFont typeface="Wingdings"/>
              <a:buChar char=""/>
              <a:defRPr/>
            </a:pPr>
            <a:r>
              <a:rPr lang="it-IT" sz="1600" dirty="0">
                <a:cs typeface="Times New Roman"/>
              </a:rPr>
              <a:t>SMAMO SMART MARINE MONITORING (SIN_00603) </a:t>
            </a:r>
          </a:p>
          <a:p>
            <a:pPr algn="just">
              <a:defRPr/>
            </a:pPr>
            <a:r>
              <a:rPr lang="it-IT" sz="1600" dirty="0">
                <a:cs typeface="Times New Roman"/>
              </a:rPr>
              <a:t>Per un budget </a:t>
            </a:r>
            <a:r>
              <a:rPr lang="it-IT" sz="1600" b="1" dirty="0">
                <a:cs typeface="Times New Roman"/>
              </a:rPr>
              <a:t>complessivo di circa 1.260.000€</a:t>
            </a:r>
          </a:p>
          <a:p>
            <a:pPr lvl="0" algn="just">
              <a:defRPr/>
            </a:pPr>
            <a:endParaRPr lang="it-IT" sz="1600" dirty="0">
              <a:ea typeface="Calibri"/>
              <a:cs typeface="Times New Roman"/>
            </a:endParaRPr>
          </a:p>
          <a:p>
            <a:pPr lvl="0" algn="just">
              <a:defRPr/>
            </a:pPr>
            <a:endParaRPr lang="it-IT" sz="1600" dirty="0">
              <a:ea typeface="Calibri"/>
              <a:cs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389784" y="2658748"/>
            <a:ext cx="5441728" cy="3540171"/>
          </a:xfrm>
          <a:prstGeom prst="rect">
            <a:avLst/>
          </a:prstGeom>
          <a:noFill/>
          <a:ln w="158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6009185" y="1866660"/>
            <a:ext cx="5902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L’Autorità di Sistema Portuale del Mar Tirreno Settentrionale </a:t>
            </a:r>
          </a:p>
          <a:p>
            <a:pPr algn="ctr"/>
            <a:r>
              <a:rPr lang="it-IT" dirty="0">
                <a:solidFill>
                  <a:srgbClr val="0070C0"/>
                </a:solidFill>
              </a:rPr>
              <a:t>ha ospitato la sperimentazione del progetto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50" y="721482"/>
            <a:ext cx="9577064" cy="60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 b="28484"/>
          <a:stretch/>
        </p:blipFill>
        <p:spPr bwMode="auto">
          <a:xfrm>
            <a:off x="3034675" y="4987156"/>
            <a:ext cx="1613469" cy="155913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8" name="Connettore 2 7"/>
          <p:cNvCxnSpPr>
            <a:stCxn id="7" idx="3"/>
          </p:cNvCxnSpPr>
          <p:nvPr/>
        </p:nvCxnSpPr>
        <p:spPr>
          <a:xfrm>
            <a:off x="4648144" y="5766721"/>
            <a:ext cx="2801150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D:\dati_radar\Scoglio\foto\20210318_111354.jpg"/>
          <p:cNvPicPr>
            <a:picLocks noChangeAspect="1" noChangeArrowheads="1"/>
          </p:cNvPicPr>
          <p:nvPr/>
        </p:nvPicPr>
        <p:blipFill rotWithShape="1">
          <a:blip r:embed="rId4"/>
          <a:srcRect l="15235" t="11949" r="13639" b="12269"/>
          <a:stretch/>
        </p:blipFill>
        <p:spPr bwMode="auto">
          <a:xfrm>
            <a:off x="9184052" y="1146919"/>
            <a:ext cx="2744763" cy="2193375"/>
          </a:xfrm>
          <a:prstGeom prst="rect">
            <a:avLst/>
          </a:prstGeom>
          <a:ln w="28575">
            <a:solidFill>
              <a:srgbClr val="0070C0"/>
            </a:solidFill>
            <a:tailEnd type="arrow"/>
          </a:ln>
        </p:spPr>
      </p:pic>
      <p:cxnSp>
        <p:nvCxnSpPr>
          <p:cNvPr id="12" name="Connettore 2 11"/>
          <p:cNvCxnSpPr/>
          <p:nvPr/>
        </p:nvCxnSpPr>
        <p:spPr>
          <a:xfrm flipH="1">
            <a:off x="9681542" y="3340294"/>
            <a:ext cx="874891" cy="775521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9184052" y="4912595"/>
            <a:ext cx="2061219" cy="1708252"/>
          </a:xfrm>
          <a:prstGeom prst="rect">
            <a:avLst/>
          </a:prstGeom>
          <a:ln w="28575">
            <a:solidFill>
              <a:srgbClr val="0070C0"/>
            </a:solidFill>
            <a:tailEnd type="arrow"/>
          </a:ln>
        </p:spPr>
      </p:pic>
      <p:cxnSp>
        <p:nvCxnSpPr>
          <p:cNvPr id="16" name="Connettore 2 15"/>
          <p:cNvCxnSpPr/>
          <p:nvPr/>
        </p:nvCxnSpPr>
        <p:spPr>
          <a:xfrm flipH="1" flipV="1">
            <a:off x="9681542" y="4331839"/>
            <a:ext cx="437446" cy="580756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3034675" y="947463"/>
            <a:ext cx="1815036" cy="1368152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19" name="Connettore 2 18"/>
          <p:cNvCxnSpPr>
            <a:stCxn id="18" idx="3"/>
          </p:cNvCxnSpPr>
          <p:nvPr/>
        </p:nvCxnSpPr>
        <p:spPr>
          <a:xfrm>
            <a:off x="4849711" y="1631539"/>
            <a:ext cx="2239543" cy="118813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6"/>
          <p:cNvPicPr>
            <a:picLocks noChangeAspect="1" noChangeArrowheads="1"/>
          </p:cNvPicPr>
          <p:nvPr/>
        </p:nvPicPr>
        <p:blipFill rotWithShape="1">
          <a:blip r:embed="rId7"/>
          <a:srcRect l="50000" t="4226" r="2115" b="12591"/>
          <a:stretch/>
        </p:blipFill>
        <p:spPr bwMode="auto">
          <a:xfrm>
            <a:off x="7353837" y="992135"/>
            <a:ext cx="1550491" cy="123347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31" name="Connettore 2 30"/>
          <p:cNvCxnSpPr>
            <a:cxnSpLocks/>
          </p:cNvCxnSpPr>
          <p:nvPr/>
        </p:nvCxnSpPr>
        <p:spPr>
          <a:xfrm>
            <a:off x="8025358" y="2243607"/>
            <a:ext cx="1383010" cy="208823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Rettangolo 1026"/>
          <p:cNvSpPr/>
          <p:nvPr/>
        </p:nvSpPr>
        <p:spPr>
          <a:xfrm>
            <a:off x="2873633" y="2243607"/>
            <a:ext cx="2137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schemeClr val="bg1"/>
                </a:solidFill>
                <a:ea typeface="Times New Roman"/>
                <a:cs typeface="Times New Roman"/>
              </a:rPr>
              <a:t>Sensore in Fibra per </a:t>
            </a:r>
          </a:p>
          <a:p>
            <a:pPr algn="ctr">
              <a:defRPr/>
            </a:pPr>
            <a:r>
              <a:rPr lang="it-IT" b="1" dirty="0">
                <a:solidFill>
                  <a:schemeClr val="bg1"/>
                </a:solidFill>
                <a:ea typeface="Times New Roman"/>
                <a:cs typeface="Times New Roman"/>
              </a:rPr>
              <a:t>qualità dell’acqua</a:t>
            </a:r>
            <a:endParaRPr lang="it-IT" sz="16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36" name="CasellaDiTesto 35"/>
          <p:cNvSpPr txBox="1"/>
          <p:nvPr/>
        </p:nvSpPr>
        <p:spPr bwMode="auto">
          <a:xfrm>
            <a:off x="9146840" y="1132808"/>
            <a:ext cx="28191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it-IT" sz="1600" b="1" dirty="0">
                <a:solidFill>
                  <a:schemeClr val="bg1"/>
                </a:solidFill>
                <a:ea typeface="Times New Roman"/>
                <a:cs typeface="Times New Roman"/>
              </a:rPr>
              <a:t>Radar in banda X per monitoraggio e sorveglianza costiera</a:t>
            </a:r>
            <a:endParaRPr lang="it-IT" sz="14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37" name="CasellaDiTesto 36"/>
          <p:cNvSpPr txBox="1"/>
          <p:nvPr/>
        </p:nvSpPr>
        <p:spPr bwMode="auto">
          <a:xfrm>
            <a:off x="5865118" y="947463"/>
            <a:ext cx="20574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it-IT" sz="1600" b="1" dirty="0">
                <a:solidFill>
                  <a:schemeClr val="bg1"/>
                </a:solidFill>
                <a:ea typeface="Times New Roman"/>
                <a:cs typeface="Times New Roman"/>
              </a:rPr>
              <a:t>Sensore in fibra per Temperatura colonna acqua</a:t>
            </a:r>
            <a:endParaRPr lang="it-IT" sz="14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38" name="CasellaDiTesto 37"/>
          <p:cNvSpPr txBox="1"/>
          <p:nvPr/>
        </p:nvSpPr>
        <p:spPr bwMode="auto">
          <a:xfrm>
            <a:off x="9321502" y="6282293"/>
            <a:ext cx="20807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it-IT" sz="1600" b="1" dirty="0">
                <a:ea typeface="Times New Roman"/>
                <a:cs typeface="Times New Roman"/>
              </a:rPr>
              <a:t>Sistema sismico OSIS</a:t>
            </a:r>
            <a:endParaRPr lang="it-IT" sz="1400" b="1" dirty="0">
              <a:ea typeface="Calibri"/>
              <a:cs typeface="Times New Roman"/>
            </a:endParaRPr>
          </a:p>
        </p:txBody>
      </p:sp>
      <p:sp>
        <p:nvSpPr>
          <p:cNvPr id="39" name="CasellaDiTesto 38"/>
          <p:cNvSpPr txBox="1"/>
          <p:nvPr/>
        </p:nvSpPr>
        <p:spPr bwMode="auto">
          <a:xfrm>
            <a:off x="2768774" y="4973959"/>
            <a:ext cx="20807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it-IT" sz="1600" b="1" dirty="0">
                <a:ea typeface="Times New Roman"/>
                <a:cs typeface="Times New Roman"/>
              </a:rPr>
              <a:t>Boa strumentata </a:t>
            </a:r>
            <a:endParaRPr lang="it-IT" sz="1400" b="1" dirty="0">
              <a:ea typeface="Calibri"/>
              <a:cs typeface="Times New Roman"/>
            </a:endParaRPr>
          </a:p>
        </p:txBody>
      </p:sp>
      <p:pic>
        <p:nvPicPr>
          <p:cNvPr id="40" name="Picture 9"/>
          <p:cNvPicPr>
            <a:picLocks noChangeAspect="1" noChangeArrowheads="1"/>
          </p:cNvPicPr>
          <p:nvPr/>
        </p:nvPicPr>
        <p:blipFill rotWithShape="1">
          <a:blip r:embed="rId8"/>
          <a:srcRect l="19339" t="12793" r="20830" b="17866"/>
          <a:stretch/>
        </p:blipFill>
        <p:spPr bwMode="auto">
          <a:xfrm>
            <a:off x="3179812" y="3039117"/>
            <a:ext cx="1245146" cy="1544905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41" name="Connettore 2 40"/>
          <p:cNvCxnSpPr>
            <a:stCxn id="40" idx="3"/>
          </p:cNvCxnSpPr>
          <p:nvPr/>
        </p:nvCxnSpPr>
        <p:spPr>
          <a:xfrm>
            <a:off x="4424958" y="3811570"/>
            <a:ext cx="2916324" cy="174440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>
            <a:cxnSpLocks/>
            <a:stCxn id="40" idx="3"/>
          </p:cNvCxnSpPr>
          <p:nvPr/>
        </p:nvCxnSpPr>
        <p:spPr>
          <a:xfrm>
            <a:off x="4424958" y="3811570"/>
            <a:ext cx="4983410" cy="62554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/>
          <p:nvPr/>
        </p:nvCxnSpPr>
        <p:spPr>
          <a:xfrm flipV="1">
            <a:off x="4424958" y="3251719"/>
            <a:ext cx="2916324" cy="57319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ttangolo 55"/>
          <p:cNvSpPr/>
          <p:nvPr/>
        </p:nvSpPr>
        <p:spPr>
          <a:xfrm>
            <a:off x="3302417" y="4250539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schemeClr val="bg1"/>
                </a:solidFill>
                <a:ea typeface="Times New Roman"/>
                <a:cs typeface="Times New Roman"/>
              </a:rPr>
              <a:t>idrofono</a:t>
            </a:r>
            <a:endParaRPr lang="it-IT" sz="16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50" y="1532737"/>
            <a:ext cx="1489454" cy="3012760"/>
          </a:xfrm>
          <a:prstGeom prst="rect">
            <a:avLst/>
          </a:prstGeom>
          <a:ln w="28575">
            <a:solidFill>
              <a:srgbClr val="0070C0"/>
            </a:solidFill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CasellaDiTesto 28"/>
          <p:cNvSpPr txBox="1"/>
          <p:nvPr/>
        </p:nvSpPr>
        <p:spPr bwMode="auto">
          <a:xfrm>
            <a:off x="-28128" y="4617505"/>
            <a:ext cx="2586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it-IT" sz="1600" b="1" dirty="0">
                <a:ea typeface="Times New Roman"/>
                <a:cs typeface="Times New Roman"/>
              </a:rPr>
              <a:t>App per le segnalazioni dei diportisti</a:t>
            </a:r>
            <a:endParaRPr lang="it-IT" sz="1400" b="1" dirty="0">
              <a:ea typeface="Calibri"/>
              <a:cs typeface="Times New Roman"/>
            </a:endParaRPr>
          </a:p>
        </p:txBody>
      </p:sp>
      <p:sp>
        <p:nvSpPr>
          <p:cNvPr id="32" name="CasellaDiTesto 31"/>
          <p:cNvSpPr txBox="1"/>
          <p:nvPr/>
        </p:nvSpPr>
        <p:spPr bwMode="auto">
          <a:xfrm>
            <a:off x="1802626" y="21082"/>
            <a:ext cx="10163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it-IT" sz="2800" cap="small" dirty="0">
                <a:ln w="0"/>
                <a:solidFill>
                  <a:srgbClr val="002060"/>
                </a:solidFill>
              </a:rPr>
              <a:t>Rete integrata di sensori del progetto PON - S4E </a:t>
            </a:r>
          </a:p>
        </p:txBody>
      </p:sp>
    </p:spTree>
    <p:extLst>
      <p:ext uri="{BB962C8B-B14F-4D97-AF65-F5344CB8AC3E}">
        <p14:creationId xmlns:p14="http://schemas.microsoft.com/office/powerpoint/2010/main" val="2640125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 bwMode="auto">
          <a:xfrm>
            <a:off x="1" y="148386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800" cap="small">
                <a:ln w="0"/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MISURE RADAR per l’individuazione e il tracciamento di  Isola di Plastica galleggianti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7844812-D0E9-43A3-B3A8-25768985B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00" y="2174282"/>
            <a:ext cx="5513384" cy="41350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3EE768C-08D6-4052-BF42-723D62122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96" y="2174283"/>
            <a:ext cx="5513384" cy="41350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23ADE353-D6FD-4A20-84CF-C0E25D7F7C22}"/>
              </a:ext>
            </a:extLst>
          </p:cNvPr>
          <p:cNvSpPr/>
          <p:nvPr/>
        </p:nvSpPr>
        <p:spPr>
          <a:xfrm>
            <a:off x="438600" y="1102493"/>
            <a:ext cx="11274023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dirty="0">
                <a:ea typeface="Times New Roman"/>
                <a:cs typeface="Times New Roman"/>
              </a:rPr>
              <a:t>Allo scopo di verificare la capacità di un radar nautico in banda X di individuare e tracciare le piccole isole di rifiuti in mare, è stata effettuata una sperimentazione nell’area di mare in prossimità dell’imboccatura sud del Porto di Livorno articolata nelle seguenti fasi:</a:t>
            </a:r>
          </a:p>
        </p:txBody>
      </p:sp>
    </p:spTree>
    <p:extLst>
      <p:ext uri="{BB962C8B-B14F-4D97-AF65-F5344CB8AC3E}">
        <p14:creationId xmlns:p14="http://schemas.microsoft.com/office/powerpoint/2010/main" val="2606618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82BA093-6E99-6CC9-ED6B-747E56ABFCF2}"/>
              </a:ext>
            </a:extLst>
          </p:cNvPr>
          <p:cNvSpPr txBox="1"/>
          <p:nvPr/>
        </p:nvSpPr>
        <p:spPr>
          <a:xfrm>
            <a:off x="269754" y="71513"/>
            <a:ext cx="11257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cap="small" dirty="0">
                <a:ln w="0"/>
                <a:solidFill>
                  <a:srgbClr val="002060"/>
                </a:solidFill>
              </a:rPr>
              <a:t>PRIN ECOMARE: multi-</a:t>
            </a:r>
            <a:r>
              <a:rPr lang="it-IT" sz="2800" cap="small" dirty="0" err="1">
                <a:ln w="0"/>
                <a:solidFill>
                  <a:srgbClr val="002060"/>
                </a:solidFill>
              </a:rPr>
              <a:t>layEr</a:t>
            </a:r>
            <a:r>
              <a:rPr lang="it-IT" sz="2800" cap="small" dirty="0">
                <a:ln w="0"/>
                <a:solidFill>
                  <a:srgbClr val="002060"/>
                </a:solidFill>
              </a:rPr>
              <a:t> </a:t>
            </a:r>
            <a:r>
              <a:rPr lang="it-IT" sz="2800" cap="small" dirty="0" err="1">
                <a:ln w="0"/>
                <a:solidFill>
                  <a:srgbClr val="002060"/>
                </a:solidFill>
              </a:rPr>
              <a:t>approaCh</a:t>
            </a:r>
            <a:r>
              <a:rPr lang="it-IT" sz="2800" cap="small" dirty="0">
                <a:ln w="0"/>
                <a:solidFill>
                  <a:srgbClr val="002060"/>
                </a:solidFill>
              </a:rPr>
              <a:t> to </a:t>
            </a:r>
            <a:r>
              <a:rPr lang="it-IT" sz="2800" cap="small" dirty="0" err="1">
                <a:ln w="0"/>
                <a:solidFill>
                  <a:srgbClr val="002060"/>
                </a:solidFill>
              </a:rPr>
              <a:t>detect</a:t>
            </a:r>
            <a:r>
              <a:rPr lang="it-IT" sz="2800" cap="small" dirty="0">
                <a:ln w="0"/>
                <a:solidFill>
                  <a:srgbClr val="002060"/>
                </a:solidFill>
              </a:rPr>
              <a:t> and analyze </a:t>
            </a:r>
            <a:r>
              <a:rPr lang="it-IT" sz="2800" cap="small" dirty="0" err="1">
                <a:ln w="0"/>
                <a:solidFill>
                  <a:srgbClr val="002060"/>
                </a:solidFill>
              </a:rPr>
              <a:t>cOastal</a:t>
            </a:r>
            <a:r>
              <a:rPr lang="it-IT" sz="2800" cap="small" dirty="0">
                <a:ln w="0"/>
                <a:solidFill>
                  <a:srgbClr val="002060"/>
                </a:solidFill>
              </a:rPr>
              <a:t> </a:t>
            </a:r>
            <a:r>
              <a:rPr lang="it-IT" sz="2800" cap="small" dirty="0" err="1">
                <a:ln w="0"/>
                <a:solidFill>
                  <a:srgbClr val="002060"/>
                </a:solidFill>
              </a:rPr>
              <a:t>aggregation</a:t>
            </a:r>
            <a:r>
              <a:rPr lang="it-IT" sz="2800" cap="small" dirty="0">
                <a:ln w="0"/>
                <a:solidFill>
                  <a:srgbClr val="002060"/>
                </a:solidFill>
              </a:rPr>
              <a:t> of </a:t>
            </a:r>
            <a:r>
              <a:rPr lang="it-IT" sz="2800" cap="small" dirty="0" err="1">
                <a:ln w="0"/>
                <a:solidFill>
                  <a:srgbClr val="002060"/>
                </a:solidFill>
              </a:rPr>
              <a:t>MAcRo-plastic</a:t>
            </a:r>
            <a:r>
              <a:rPr lang="it-IT" sz="2800" cap="small" dirty="0">
                <a:ln w="0"/>
                <a:solidFill>
                  <a:srgbClr val="002060"/>
                </a:solidFill>
              </a:rPr>
              <a:t> </a:t>
            </a:r>
            <a:r>
              <a:rPr lang="it-IT" sz="2800" cap="small" dirty="0" err="1">
                <a:ln w="0"/>
                <a:solidFill>
                  <a:srgbClr val="002060"/>
                </a:solidFill>
              </a:rPr>
              <a:t>littEr</a:t>
            </a:r>
            <a:endParaRPr lang="it-IT" sz="2800" cap="small" dirty="0">
              <a:ln w="0"/>
              <a:solidFill>
                <a:srgbClr val="00206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2319FA5-9FE6-3D11-D5D0-69ABBB900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23" y="1628800"/>
            <a:ext cx="5560267" cy="415923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25588D0-6209-110D-35FA-E1D1299F017F}"/>
              </a:ext>
            </a:extLst>
          </p:cNvPr>
          <p:cNvSpPr txBox="1"/>
          <p:nvPr/>
        </p:nvSpPr>
        <p:spPr>
          <a:xfrm>
            <a:off x="5889499" y="4365104"/>
            <a:ext cx="47656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2000" b="1" dirty="0">
                <a:cs typeface="Times New Roman"/>
              </a:rPr>
              <a:t>Partners progetto: </a:t>
            </a:r>
          </a:p>
          <a:p>
            <a:pPr marL="342900" indent="-342900" algn="just">
              <a:buFont typeface="Courier New"/>
              <a:buChar char="o"/>
              <a:defRPr/>
            </a:pPr>
            <a:r>
              <a:rPr lang="it-IT" sz="2000" dirty="0">
                <a:cs typeface="Times New Roman"/>
              </a:rPr>
              <a:t>Uniparthenope (capofila) </a:t>
            </a:r>
          </a:p>
          <a:p>
            <a:pPr marL="342900" indent="-342900" algn="just">
              <a:buFont typeface="Courier New"/>
              <a:buChar char="o"/>
              <a:defRPr/>
            </a:pPr>
            <a:r>
              <a:rPr lang="it-IT" sz="2000" dirty="0">
                <a:cs typeface="Times New Roman"/>
              </a:rPr>
              <a:t>CNR-IBE </a:t>
            </a:r>
          </a:p>
          <a:p>
            <a:pPr marL="342900" indent="-342900" algn="just">
              <a:buFont typeface="Courier New"/>
              <a:buChar char="o"/>
              <a:defRPr/>
            </a:pPr>
            <a:r>
              <a:rPr lang="it-IT" sz="2000" dirty="0">
                <a:cs typeface="Times New Roman"/>
              </a:rPr>
              <a:t>INGV</a:t>
            </a:r>
          </a:p>
          <a:p>
            <a:pPr marL="342900" indent="-342900" algn="just">
              <a:buFont typeface="Courier New"/>
              <a:buChar char="o"/>
              <a:defRPr/>
            </a:pPr>
            <a:r>
              <a:rPr lang="it-IT" sz="2000" dirty="0">
                <a:cs typeface="Times New Roman"/>
              </a:rPr>
              <a:t>ISPRA : Sub-unità di UNP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BFA162-B481-DEB6-DF17-FFDF9C14E3DA}"/>
              </a:ext>
            </a:extLst>
          </p:cNvPr>
          <p:cNvSpPr txBox="1"/>
          <p:nvPr/>
        </p:nvSpPr>
        <p:spPr>
          <a:xfrm>
            <a:off x="5735960" y="1141975"/>
            <a:ext cx="5791044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000000"/>
                </a:solidFill>
                <a:latin typeface="Aptos" panose="020B0004020202020204" pitchFamily="34" charset="0"/>
              </a:rPr>
              <a:t> Obiettivo: </a:t>
            </a:r>
            <a:r>
              <a:rPr lang="it-IT" dirty="0">
                <a:solidFill>
                  <a:srgbClr val="000000"/>
                </a:solidFill>
                <a:latin typeface="Aptos" panose="020B0004020202020204" pitchFamily="34" charset="0"/>
              </a:rPr>
              <a:t>Verificare la sensibilità di remote sensing operanti su tre livelli (Satellite, Droni, da terra e da nave) ai fini del rilevamento delle </a:t>
            </a:r>
            <a:r>
              <a:rPr lang="it-IT" dirty="0" err="1">
                <a:solidFill>
                  <a:srgbClr val="000000"/>
                </a:solidFill>
                <a:latin typeface="Aptos" panose="020B0004020202020204" pitchFamily="34" charset="0"/>
              </a:rPr>
              <a:t>macroplastiche</a:t>
            </a:r>
            <a:r>
              <a:rPr lang="it-IT" dirty="0">
                <a:solidFill>
                  <a:srgbClr val="000000"/>
                </a:solidFill>
                <a:latin typeface="Aptos" panose="020B0004020202020204" pitchFamily="34" charset="0"/>
              </a:rPr>
              <a:t> galleggianti sulla superficie del mare.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particolare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saranno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indagate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tecniche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/strati di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telerilevamento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il primo (space layer)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basato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sull'utilizzo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radar ad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apertura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sintetica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(SAR) e di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sensori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ottici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iperspettrali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il secondo (aerial layer)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basato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sull’utilizzo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dei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droni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dotati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telecamere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ottiche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Light Detection and Ranging (LIDAR); il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terzo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(ground layer)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basato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sull’utilizzo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RADAR in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banda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installati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sia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terra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bordo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imbarcazioni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Il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progetto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prevede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it-IT" sz="1600" dirty="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3760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37512</TotalTime>
  <Words>522</Words>
  <Application>Microsoft Office PowerPoint</Application>
  <DocSecurity>0</DocSecurity>
  <PresentationFormat>Widescreen</PresentationFormat>
  <Paragraphs>49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Courier New</vt:lpstr>
      <vt:lpstr>Source Sans Pro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Modelstation</dc:creator>
  <cp:lastModifiedBy>Francesco Serafino</cp:lastModifiedBy>
  <cp:revision>126</cp:revision>
  <dcterms:created xsi:type="dcterms:W3CDTF">2019-03-01T08:51:50Z</dcterms:created>
  <dcterms:modified xsi:type="dcterms:W3CDTF">2024-04-11T06:22:12Z</dcterms:modified>
  <dc:identifier/>
  <dc:language/>
  <cp:version/>
</cp:coreProperties>
</file>