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20" r:id="rId2"/>
    <p:sldId id="421" r:id="rId3"/>
    <p:sldId id="422" r:id="rId4"/>
    <p:sldId id="423" r:id="rId5"/>
    <p:sldId id="424" r:id="rId6"/>
    <p:sldId id="425" r:id="rId7"/>
    <p:sldId id="426" r:id="rId8"/>
    <p:sldId id="427" r:id="rId9"/>
    <p:sldId id="428" r:id="rId10"/>
    <p:sldId id="429" r:id="rId11"/>
    <p:sldId id="43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8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1DCD-D2F6-448A-90D8-FF0512958DAA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EC83D-24E2-4053-BF8D-FF4EABE35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96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EE84-D399-75A8-8A83-D3A2D2A9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6E12-CB4A-68A5-3602-0BF859276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A0D3-3576-B37E-CA82-ED58A4DD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429E-2340-4A07-8664-D90231138F65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C6477-E57F-6B76-1917-F2B88170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9E0BD-6E59-08E9-8ECB-C4824633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ADDB-CAD6-C263-BF5A-445065B1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4A8E0-431F-C8C9-9403-C70C0ED7A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5542-D48C-26BB-13EB-5E338705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938E-75ED-4C5E-8435-2DE6344434A9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F9385-C0E7-AC28-16FB-A9ABC6DE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9E7A-9C1E-621D-6FDC-474B669D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C25931-D5B7-0C2F-B209-E4EED8E42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07D89-9C77-276A-76BE-CC13098C0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3F70-7996-773A-7235-B5D7A6C0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2B02-735F-48DC-8E21-16E52C061111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FA5B9-2DAA-2480-310E-C5C19638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42F6-C6F0-1C46-8483-864ED741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3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3E90-CB85-70CF-D1B6-5E97F738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0D47-1BA2-2BAD-9582-153F6E692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5E8B-6905-3665-F366-F679E583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C651-5829-4ABE-9F1D-EF6C8924948F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103C-E6EA-0A7F-750A-FA94920C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A5F6D-5A83-F600-9B96-3389A815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4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F04D-2D8F-3775-8928-9C794FC4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196A4-7B3A-62CD-46CF-0FFAFFE4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93187-20C6-BB35-83BC-3D12460B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31A8-BAA9-403A-9A28-4E2D5ABB102C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335E-8D70-1199-DDD7-D31A97FB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CBDBE-C067-EB5A-1BA0-FA44B819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5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6E57-A3D9-DB35-7E40-6ED86B2B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DF77-1257-9DFF-CC9B-85CCBF398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B63F6-C0DE-2B3E-1F15-8C66B36D8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0CB4-29F5-291F-E501-54E77E5A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74C4C-9D77-47E1-A53A-1A33FC4AC6F2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EF0D8-A016-F5FC-88B2-03D43C05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9041A-904A-E254-5918-DC5EAA1B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9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3679-7D63-45ED-A290-78658978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49938-62D6-E359-38DA-6B5E7BB1D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86A63-C1C9-317F-FC42-4CC001156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554A2-EACC-A411-6D19-BF2E4F40B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BCCF8-B670-389C-8731-A6CB62B55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99ECF-ACCD-5DF3-18E9-9194D2D4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4F99-E62F-47C3-8856-962AF933FB9F}" type="datetime1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D2D43-6BC2-0A78-A77F-3EEB25E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FC43E-7B8C-AAF5-235B-95412222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2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8E4C-CECB-42DE-6530-5C906E52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23944-62F2-FB2D-9A98-5820B65F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ECCE-612C-4741-9D64-5CCE19DF2316}" type="datetime1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EBD39-C883-590F-6E9A-47244845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CAD57-9115-5D9B-06FC-5FB98B1B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9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4CEF0-C978-F9EE-6117-C78DB456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C45F-8965-4E7D-AEDC-3A8AA620BC36}" type="datetime1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6EB52-4ECB-B523-B302-05B7374A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E81B4-CF2D-827A-C595-036C7D55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EEBE-DD54-9FC1-5766-0BED967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45D5-8F6A-D52F-3E4C-C2F2A1CB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1B514-8DD2-3B5D-3B13-F6C5AC4E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10AD5-F116-E54C-90F1-A7DC502D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8DFA-3AD1-4B48-8034-F02312A4AC9F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8AA1-DE11-070F-BAD3-113F459C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5141F-F9B6-0BBD-834B-1AEB878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8A66-892D-FD34-3C5A-D5C10872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59F30-3E78-5FDB-A151-438DDFB0E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7E3A-62D6-4CD8-F5C9-118263C2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95A96-73CB-0141-B078-265F6C04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5486-2319-4909-AAA2-BABF60362350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0379-F9C4-3AE7-D67F-CB623E4E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BD61-31CD-50FB-7AE8-2E3A41B4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5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35889-28DF-A679-807C-D7AC4B8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45CE7-4961-2A9C-5196-81903A208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7B769-238E-6BBE-9C25-61B3D1FF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001F-4DAB-4FFB-8569-8447285DFB92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DABE2-7041-8FA8-5EF9-131B2E3C6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53245-BC96-E47F-7DC1-3F451FC7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CNR IBE San Michele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all’Adige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877B1B-10C8-4859-05E9-BCD027063FF5}"/>
              </a:ext>
            </a:extLst>
          </p:cNvPr>
          <p:cNvSpPr txBox="1"/>
          <p:nvPr/>
        </p:nvSpPr>
        <p:spPr>
          <a:xfrm>
            <a:off x="1" y="1311767"/>
            <a:ext cx="1219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</a:t>
            </a: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il monitoraggio forestale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la selvicoltura di precisione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Sezione Telerilevamento per la gestione delle risorse forestali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Chiara Torresan,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Karolina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Sakowska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Mustafa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Elfahl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978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Sezione Telerilevamento per la gestione delle risorse forestali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B20C6B-9306-521B-F07C-62616104D5E5}"/>
              </a:ext>
            </a:extLst>
          </p:cNvPr>
          <p:cNvSpPr txBox="1"/>
          <p:nvPr/>
        </p:nvSpPr>
        <p:spPr>
          <a:xfrm>
            <a:off x="0" y="63676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terrestre e lo funzioni di profilo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A15D47DC-3C4A-4311-BEC6-BC15EA68F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1542"/>
            <a:ext cx="7177345" cy="1755498"/>
          </a:xfrm>
          <a:prstGeom prst="rect">
            <a:avLst/>
          </a:prstGeom>
        </p:spPr>
      </p:pic>
      <p:pic>
        <p:nvPicPr>
          <p:cNvPr id="22" name="Image 1" descr="Une image contenant sapin, Noël, arbre&#10;&#10;Description générée automatiquement">
            <a:extLst>
              <a:ext uri="{FF2B5EF4-FFF2-40B4-BE49-F238E27FC236}">
                <a16:creationId xmlns:a16="http://schemas.microsoft.com/office/drawing/2014/main" id="{E029D028-E600-9ABC-E52C-9FD2ED6126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32" y="636767"/>
            <a:ext cx="2804855" cy="312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A124545-590D-7147-A597-CB36E459A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74" y="3857625"/>
            <a:ext cx="4562022" cy="217202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9DCDADB-5B49-40C7-E265-49F92BABC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790" y="3896188"/>
            <a:ext cx="2253883" cy="209495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3D062F8-0633-114B-DDF9-CC125F91D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1967" y="3896188"/>
            <a:ext cx="4754120" cy="2145665"/>
          </a:xfrm>
          <a:prstGeom prst="rect">
            <a:avLst/>
          </a:prstGeom>
        </p:spPr>
      </p:pic>
      <p:pic>
        <p:nvPicPr>
          <p:cNvPr id="8" name="Immagine 7" descr="Immagine che contiene aria aperta, pianta, albero, cielo&#10;&#10;Descrizione generata automaticamente">
            <a:extLst>
              <a:ext uri="{FF2B5EF4-FFF2-40B4-BE49-F238E27FC236}">
                <a16:creationId xmlns:a16="http://schemas.microsoft.com/office/drawing/2014/main" id="{8ED4631F-A711-A316-FE44-81F7E83F19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6" r="22418"/>
          <a:stretch/>
        </p:blipFill>
        <p:spPr>
          <a:xfrm>
            <a:off x="7458075" y="676610"/>
            <a:ext cx="1650205" cy="297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2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Sezione Telerilevamento per la gestione delle risorse forestali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B20C6B-9306-521B-F07C-62616104D5E5}"/>
              </a:ext>
            </a:extLst>
          </p:cNvPr>
          <p:cNvSpPr txBox="1"/>
          <p:nvPr/>
        </p:nvSpPr>
        <p:spPr>
          <a:xfrm>
            <a:off x="0" y="63676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Cosa vorrei fare ed altri pensieri in ordine sparso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880B652-6559-41EA-AF16-1CDDB8A3B7B3}"/>
              </a:ext>
            </a:extLst>
          </p:cNvPr>
          <p:cNvSpPr txBox="1"/>
          <p:nvPr/>
        </p:nvSpPr>
        <p:spPr>
          <a:xfrm>
            <a:off x="135148" y="1221543"/>
            <a:ext cx="11493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Collaborare per estendere l’uso del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verso l’ambito della tecnologia del legno, dell’edilizia in legno e del mondo agricolo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A6F412-718D-481B-9180-E1FD5BEAF002}"/>
              </a:ext>
            </a:extLst>
          </p:cNvPr>
          <p:cNvSpPr txBox="1"/>
          <p:nvPr/>
        </p:nvSpPr>
        <p:spPr>
          <a:xfrm>
            <a:off x="135147" y="1969456"/>
            <a:ext cx="11493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Riprendere e portare avanti, se ci son le condizioni, i ragionamenti iniziati con il gruppo droni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6622CC5-A152-4DED-B4AC-C2142A8CD99C}"/>
              </a:ext>
            </a:extLst>
          </p:cNvPr>
          <p:cNvSpPr txBox="1"/>
          <p:nvPr/>
        </p:nvSpPr>
        <p:spPr>
          <a:xfrm>
            <a:off x="135146" y="2448847"/>
            <a:ext cx="114932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Fare una ricognizione delle aree di studio forestali, da nord a sud Italia, di cui IBE è responsabile (persona responsabile, rete di appartenenza, strumentazione, parametri rilevati)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4725C5E-28AA-4FA2-A280-889676BCA20B}"/>
              </a:ext>
            </a:extLst>
          </p:cNvPr>
          <p:cNvSpPr txBox="1"/>
          <p:nvPr/>
        </p:nvSpPr>
        <p:spPr>
          <a:xfrm>
            <a:off x="135145" y="3274508"/>
            <a:ext cx="113897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Fare una ricognizione della strumentazione forestale e capire se c’è la volontà di condividerla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67195AA-98E1-4DEF-B491-FF6E59186C59}"/>
              </a:ext>
            </a:extLst>
          </p:cNvPr>
          <p:cNvSpPr txBox="1"/>
          <p:nvPr/>
        </p:nvSpPr>
        <p:spPr>
          <a:xfrm>
            <a:off x="135145" y="3799221"/>
            <a:ext cx="11864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Ragionare e puntare su temi di ricerca comuni a più ricercatori nell’ottica di proposte progettuali congiunte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5F08504-B945-4C1E-AFBD-94D2F2C32151}"/>
              </a:ext>
            </a:extLst>
          </p:cNvPr>
          <p:cNvSpPr txBox="1"/>
          <p:nvPr/>
        </p:nvSpPr>
        <p:spPr>
          <a:xfrm>
            <a:off x="135145" y="4308782"/>
            <a:ext cx="11673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Ragionare sulla possibilità di una formazione vicendevole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F4454D5C-8C15-4A40-92CF-CACCEFC93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5" y="4772644"/>
            <a:ext cx="1300240" cy="130024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BD0295B4-20DC-4EC0-906B-BEB52674E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85" y="4833495"/>
            <a:ext cx="2200047" cy="1148293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3E5C3968-0CD9-4199-8B55-C0ECFDE0D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47" y="4727713"/>
            <a:ext cx="1300240" cy="130193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F0D0FD93-9215-4427-BEF5-E609776D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20" y="4850313"/>
            <a:ext cx="1870730" cy="1223473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60647C14-1B3D-473A-BDB7-F96B513FD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39" y="4779927"/>
            <a:ext cx="1718093" cy="1265010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854159E0-4404-4721-8E8A-ABF4CDE9D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6807" y="4898862"/>
            <a:ext cx="1796498" cy="1104149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EC9A331B-0D12-4780-90C3-7ABA61D310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9086" y="4883529"/>
            <a:ext cx="1667721" cy="9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9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Sezione Telerilevamento per la gestione delle risorse forestali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B20C6B-9306-521B-F07C-62616104D5E5}"/>
              </a:ext>
            </a:extLst>
          </p:cNvPr>
          <p:cNvSpPr txBox="1"/>
          <p:nvPr/>
        </p:nvSpPr>
        <p:spPr>
          <a:xfrm>
            <a:off x="0" y="63676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CFAEC5A-5986-39E3-03DA-1BBC9D803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0" y="1324509"/>
            <a:ext cx="5786389" cy="470513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651942-E036-1341-67A7-4FCFBAD6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9" t="10633" r="16092" b="5597"/>
          <a:stretch/>
        </p:blipFill>
        <p:spPr>
          <a:xfrm>
            <a:off x="6401741" y="1467341"/>
            <a:ext cx="2208859" cy="408817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22070CC-B9A5-773D-F1A2-04444E7867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7" t="20993" r="37128" b="21844"/>
          <a:stretch/>
        </p:blipFill>
        <p:spPr>
          <a:xfrm>
            <a:off x="8610600" y="3232939"/>
            <a:ext cx="2409565" cy="2758678"/>
          </a:xfrm>
          <a:prstGeom prst="rect">
            <a:avLst/>
          </a:prstGeom>
        </p:spPr>
      </p:pic>
      <p:pic>
        <p:nvPicPr>
          <p:cNvPr id="3" name="Immagine 2" descr="Immagine che contiene vestiti, persona, interno, Bagaglio e borse&#10;&#10;Descrizione generata automaticamente">
            <a:extLst>
              <a:ext uri="{FF2B5EF4-FFF2-40B4-BE49-F238E27FC236}">
                <a16:creationId xmlns:a16="http://schemas.microsoft.com/office/drawing/2014/main" id="{FD4C30F9-8870-2D26-5D93-5ECC71A60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035" y="941310"/>
            <a:ext cx="2450130" cy="25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33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Sezione Telerilevamento per la gestione delle risorse forestali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F007C95A-0E59-1BF0-D1C0-7243FE74C0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77413" y="1439344"/>
            <a:ext cx="5878512" cy="4421188"/>
            <a:chOff x="1255" y="1538"/>
            <a:chExt cx="3703" cy="2785"/>
          </a:xfrm>
        </p:grpSpPr>
        <p:sp>
          <p:nvSpPr>
            <p:cNvPr id="3" name="AutoShape 17">
              <a:extLst>
                <a:ext uri="{FF2B5EF4-FFF2-40B4-BE49-F238E27FC236}">
                  <a16:creationId xmlns:a16="http://schemas.microsoft.com/office/drawing/2014/main" id="{0AAFBA06-EE92-A624-A02D-B05F8F29FA4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55" y="1538"/>
              <a:ext cx="3700" cy="2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19">
              <a:extLst>
                <a:ext uri="{FF2B5EF4-FFF2-40B4-BE49-F238E27FC236}">
                  <a16:creationId xmlns:a16="http://schemas.microsoft.com/office/drawing/2014/main" id="{6D4BD6BC-484D-9D3E-46CC-171EBE870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5" y="1538"/>
              <a:ext cx="3703" cy="2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B20C6B-9306-521B-F07C-62616104D5E5}"/>
              </a:ext>
            </a:extLst>
          </p:cNvPr>
          <p:cNvSpPr txBox="1"/>
          <p:nvPr/>
        </p:nvSpPr>
        <p:spPr>
          <a:xfrm>
            <a:off x="0" y="63676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aereo</a:t>
            </a:r>
          </a:p>
        </p:txBody>
      </p:sp>
      <p:sp>
        <p:nvSpPr>
          <p:cNvPr id="13" name="Oval 18">
            <a:extLst>
              <a:ext uri="{FF2B5EF4-FFF2-40B4-BE49-F238E27FC236}">
                <a16:creationId xmlns:a16="http://schemas.microsoft.com/office/drawing/2014/main" id="{1A5360B8-428D-FE46-6159-9BDE8E9B9A3D}"/>
              </a:ext>
            </a:extLst>
          </p:cNvPr>
          <p:cNvSpPr>
            <a:spLocks noChangeArrowheads="1"/>
          </p:cNvSpPr>
          <p:nvPr/>
        </p:nvSpPr>
        <p:spPr bwMode="auto">
          <a:xfrm rot="19356590">
            <a:off x="2364437" y="2175837"/>
            <a:ext cx="4639650" cy="16398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9">
            <a:extLst>
              <a:ext uri="{FF2B5EF4-FFF2-40B4-BE49-F238E27FC236}">
                <a16:creationId xmlns:a16="http://schemas.microsoft.com/office/drawing/2014/main" id="{727E3475-35DF-E8D0-E4B4-E696FE1A2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651" y="1499556"/>
            <a:ext cx="1231900" cy="914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20">
            <a:extLst>
              <a:ext uri="{FF2B5EF4-FFF2-40B4-BE49-F238E27FC236}">
                <a16:creationId xmlns:a16="http://schemas.microsoft.com/office/drawing/2014/main" id="{57E178D0-9699-FE1C-7CC3-C31DC8B06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864" y="1645607"/>
            <a:ext cx="433388" cy="914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269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Sezione Telerilevamento per la gestione delle risorse forestali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B20C6B-9306-521B-F07C-62616104D5E5}"/>
              </a:ext>
            </a:extLst>
          </p:cNvPr>
          <p:cNvSpPr txBox="1"/>
          <p:nvPr/>
        </p:nvSpPr>
        <p:spPr>
          <a:xfrm>
            <a:off x="0" y="63676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aereo: la nuvola di punti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D070747C-63B9-71D6-57A3-69795909A352}"/>
              </a:ext>
            </a:extLst>
          </p:cNvPr>
          <p:cNvGrpSpPr>
            <a:grpSpLocks/>
          </p:cNvGrpSpPr>
          <p:nvPr/>
        </p:nvGrpSpPr>
        <p:grpSpPr bwMode="auto">
          <a:xfrm>
            <a:off x="8037358" y="2035835"/>
            <a:ext cx="4049069" cy="3282257"/>
            <a:chOff x="186" y="949"/>
            <a:chExt cx="3200" cy="2965"/>
          </a:xfrm>
        </p:grpSpPr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841388A3-F994-CBC2-E19A-C29120A86D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" y="949"/>
              <a:ext cx="3200" cy="2914"/>
              <a:chOff x="124" y="1392"/>
              <a:chExt cx="3200" cy="2914"/>
            </a:xfrm>
          </p:grpSpPr>
          <p:pic>
            <p:nvPicPr>
              <p:cNvPr id="19" name="Picture 4" descr="profile_10m_all_returns">
                <a:extLst>
                  <a:ext uri="{FF2B5EF4-FFF2-40B4-BE49-F238E27FC236}">
                    <a16:creationId xmlns:a16="http://schemas.microsoft.com/office/drawing/2014/main" id="{D116608E-56D0-DE4A-A95B-8296DF7476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0" y="3753"/>
                <a:ext cx="3192" cy="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5" descr="profile_10m_first_returns">
                <a:extLst>
                  <a:ext uri="{FF2B5EF4-FFF2-40B4-BE49-F238E27FC236}">
                    <a16:creationId xmlns:a16="http://schemas.microsoft.com/office/drawing/2014/main" id="{53D0CB02-3970-561A-7764-5DF3DE0497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4" y="1392"/>
                <a:ext cx="3192" cy="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6" descr="profile_10m_second_returns">
                <a:extLst>
                  <a:ext uri="{FF2B5EF4-FFF2-40B4-BE49-F238E27FC236}">
                    <a16:creationId xmlns:a16="http://schemas.microsoft.com/office/drawing/2014/main" id="{31C56597-229C-81DA-3D47-BE49206B8E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24" y="1981"/>
                <a:ext cx="3192" cy="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7" descr="profile_10m_third_returns">
                <a:extLst>
                  <a:ext uri="{FF2B5EF4-FFF2-40B4-BE49-F238E27FC236}">
                    <a16:creationId xmlns:a16="http://schemas.microsoft.com/office/drawing/2014/main" id="{4DB2C583-3452-D3DC-1A69-76254F7E3B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2" y="2571"/>
                <a:ext cx="3192" cy="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8" descr="profile_10m_fourth_returns">
                <a:extLst>
                  <a:ext uri="{FF2B5EF4-FFF2-40B4-BE49-F238E27FC236}">
                    <a16:creationId xmlns:a16="http://schemas.microsoft.com/office/drawing/2014/main" id="{E8C3DA42-1B4B-3AF6-1EC9-B6B635E143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24" y="3160"/>
                <a:ext cx="3192" cy="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1FC168A0-5312-32BC-4A63-009E0EFFD9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7" y="3664"/>
              <a:ext cx="75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Tutti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ritorni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B58A4685-2BFE-1136-3AB7-6EB55803F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6" y="2495"/>
              <a:ext cx="60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°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ritorno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A893BF88-2E13-66B5-5299-935106EE67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" y="3078"/>
              <a:ext cx="60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°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ritorno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 Box 15">
              <a:extLst>
                <a:ext uri="{FF2B5EF4-FFF2-40B4-BE49-F238E27FC236}">
                  <a16:creationId xmlns:a16="http://schemas.microsoft.com/office/drawing/2014/main" id="{DAB68704-3E88-770B-C3FB-688B5ED616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2" y="1907"/>
              <a:ext cx="62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2°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ritorno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3B7B639B-211A-D190-830D-4D198D2EA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3" y="1287"/>
              <a:ext cx="62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1°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ritorno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" descr="Returns of four fightlines on two trees.">
            <a:extLst>
              <a:ext uri="{FF2B5EF4-FFF2-40B4-BE49-F238E27FC236}">
                <a16:creationId xmlns:a16="http://schemas.microsoft.com/office/drawing/2014/main" id="{228FF306-6DCF-A954-4214-8588D1DD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621" y="2029673"/>
            <a:ext cx="4379489" cy="328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05BA89E-2F11-3E49-C77F-01F39D7D8F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73" y="1229566"/>
            <a:ext cx="3603048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2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Sezione Telerilevamento per la gestione delle risorse forestali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B20C6B-9306-521B-F07C-62616104D5E5}"/>
              </a:ext>
            </a:extLst>
          </p:cNvPr>
          <p:cNvSpPr txBox="1"/>
          <p:nvPr/>
        </p:nvSpPr>
        <p:spPr>
          <a:xfrm>
            <a:off x="0" y="63676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aereo: i modelli digitali</a:t>
            </a:r>
          </a:p>
        </p:txBody>
      </p:sp>
      <p:pic>
        <p:nvPicPr>
          <p:cNvPr id="2" name="Picture 4" descr="Risultati immagini per chm dtm">
            <a:extLst>
              <a:ext uri="{FF2B5EF4-FFF2-40B4-BE49-F238E27FC236}">
                <a16:creationId xmlns:a16="http://schemas.microsoft.com/office/drawing/2014/main" id="{8DBE459E-23AF-6146-E58E-0ABA0E56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46941"/>
          <a:stretch>
            <a:fillRect/>
          </a:stretch>
        </p:blipFill>
        <p:spPr bwMode="auto">
          <a:xfrm>
            <a:off x="832049" y="1417206"/>
            <a:ext cx="6249687" cy="4697658"/>
          </a:xfrm>
          <a:prstGeom prst="rect">
            <a:avLst/>
          </a:prstGeom>
          <a:noFill/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2B0719F-B823-8914-6074-7F1987945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487" y="3016452"/>
            <a:ext cx="2693422" cy="1011979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405F5CB4-7217-7BA6-9123-57ABDEA1CF37}"/>
              </a:ext>
            </a:extLst>
          </p:cNvPr>
          <p:cNvCxnSpPr>
            <a:cxnSpLocks/>
          </p:cNvCxnSpPr>
          <p:nvPr/>
        </p:nvCxnSpPr>
        <p:spPr>
          <a:xfrm>
            <a:off x="6858000" y="2188723"/>
            <a:ext cx="2636196" cy="114786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EC06F4A-0E5F-4729-D3A0-91D54B2BDA1D}"/>
              </a:ext>
            </a:extLst>
          </p:cNvPr>
          <p:cNvCxnSpPr>
            <a:cxnSpLocks/>
          </p:cNvCxnSpPr>
          <p:nvPr/>
        </p:nvCxnSpPr>
        <p:spPr>
          <a:xfrm>
            <a:off x="6764594" y="3598606"/>
            <a:ext cx="2241754" cy="16742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22356461-8192-D5E0-A124-95B5970C67B6}"/>
              </a:ext>
            </a:extLst>
          </p:cNvPr>
          <p:cNvCxnSpPr>
            <a:cxnSpLocks/>
          </p:cNvCxnSpPr>
          <p:nvPr/>
        </p:nvCxnSpPr>
        <p:spPr>
          <a:xfrm flipV="1">
            <a:off x="5886748" y="3598606"/>
            <a:ext cx="4299471" cy="16169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94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Sezione Telerilevamento per la gestione delle risorse forestali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B20C6B-9306-521B-F07C-62616104D5E5}"/>
              </a:ext>
            </a:extLst>
          </p:cNvPr>
          <p:cNvSpPr txBox="1"/>
          <p:nvPr/>
        </p:nvSpPr>
        <p:spPr>
          <a:xfrm>
            <a:off x="0" y="63676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 sviluppo di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LasUAV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E239EB37-B82F-7A8F-8967-B4D7BFBA0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0493" t="15881" r="17379" b="42654"/>
          <a:stretch/>
        </p:blipFill>
        <p:spPr bwMode="auto">
          <a:xfrm>
            <a:off x="157841" y="1229759"/>
            <a:ext cx="8452759" cy="263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magine 31" descr="IMG-20180507-WA0001.jpg">
            <a:extLst>
              <a:ext uri="{FF2B5EF4-FFF2-40B4-BE49-F238E27FC236}">
                <a16:creationId xmlns:a16="http://schemas.microsoft.com/office/drawing/2014/main" id="{F66B97BD-1165-BB80-3944-F18D3CA9DA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2720"/>
          <a:stretch>
            <a:fillRect/>
          </a:stretch>
        </p:blipFill>
        <p:spPr>
          <a:xfrm>
            <a:off x="8268511" y="1017815"/>
            <a:ext cx="3564510" cy="2748123"/>
          </a:xfrm>
          <a:prstGeom prst="rect">
            <a:avLst/>
          </a:prstGeom>
        </p:spPr>
      </p:pic>
      <p:pic>
        <p:nvPicPr>
          <p:cNvPr id="33" name="Immagine 32" descr="2017-07-28 11.30.07.jpg">
            <a:extLst>
              <a:ext uri="{FF2B5EF4-FFF2-40B4-BE49-F238E27FC236}">
                <a16:creationId xmlns:a16="http://schemas.microsoft.com/office/drawing/2014/main" id="{0C3DFD81-0B7E-1B07-5B0E-F71CFC837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1809" t="15369" r="4535"/>
          <a:stretch/>
        </p:blipFill>
        <p:spPr>
          <a:xfrm>
            <a:off x="9239285" y="3786429"/>
            <a:ext cx="2593736" cy="2235135"/>
          </a:xfrm>
          <a:prstGeom prst="rect">
            <a:avLst/>
          </a:prstGeom>
        </p:spPr>
      </p:pic>
      <p:pic>
        <p:nvPicPr>
          <p:cNvPr id="34" name="Immagine 3" descr="DSCN4061.JPG">
            <a:extLst>
              <a:ext uri="{FF2B5EF4-FFF2-40B4-BE49-F238E27FC236}">
                <a16:creationId xmlns:a16="http://schemas.microsoft.com/office/drawing/2014/main" id="{984A54B4-5183-DB51-433C-2FCE4CD82D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5451" b="22301"/>
          <a:stretch/>
        </p:blipFill>
        <p:spPr bwMode="auto">
          <a:xfrm>
            <a:off x="4581890" y="3786430"/>
            <a:ext cx="2328698" cy="224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Immagine 34" descr="2016-12-07 13.13.33.jpg">
            <a:extLst>
              <a:ext uri="{FF2B5EF4-FFF2-40B4-BE49-F238E27FC236}">
                <a16:creationId xmlns:a16="http://schemas.microsoft.com/office/drawing/2014/main" id="{F91225CD-1D58-A55A-FFC1-A8757602F2F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20566" r="7448"/>
          <a:stretch>
            <a:fillRect/>
          </a:stretch>
        </p:blipFill>
        <p:spPr>
          <a:xfrm rot="5400000">
            <a:off x="6957369" y="3739649"/>
            <a:ext cx="2235134" cy="23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2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>
            <a:extLst>
              <a:ext uri="{FF2B5EF4-FFF2-40B4-BE49-F238E27FC236}">
                <a16:creationId xmlns:a16="http://schemas.microsoft.com/office/drawing/2014/main" id="{E239EB37-B82F-7A8F-8967-B4D7BFBA0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0493" t="15881" r="17379" b="42654"/>
          <a:stretch/>
        </p:blipFill>
        <p:spPr bwMode="auto">
          <a:xfrm>
            <a:off x="0" y="1057504"/>
            <a:ext cx="8452759" cy="263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Sezione Telerilevamento per la gestione delle risorse forestali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B20C6B-9306-521B-F07C-62616104D5E5}"/>
              </a:ext>
            </a:extLst>
          </p:cNvPr>
          <p:cNvSpPr txBox="1"/>
          <p:nvPr/>
        </p:nvSpPr>
        <p:spPr>
          <a:xfrm>
            <a:off x="0" y="63676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valutazione della performance di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LasUAV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AA2BAC5-9381-A006-6A50-FED7FF416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3161" t="42620" r="21429" b="14523"/>
          <a:stretch>
            <a:fillRect/>
          </a:stretch>
        </p:blipFill>
        <p:spPr bwMode="auto">
          <a:xfrm>
            <a:off x="1989945" y="3681512"/>
            <a:ext cx="3190054" cy="235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74E23B0-8D8B-EC4B-D194-35FBCD1E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51020"/>
          <a:stretch>
            <a:fillRect/>
          </a:stretch>
        </p:blipFill>
        <p:spPr bwMode="auto">
          <a:xfrm>
            <a:off x="159310" y="3892485"/>
            <a:ext cx="1768171" cy="213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44C5597-3FA9-F242-81C0-235C8ECF3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529" r="4582"/>
          <a:stretch/>
        </p:blipFill>
        <p:spPr bwMode="auto">
          <a:xfrm>
            <a:off x="5138953" y="3776555"/>
            <a:ext cx="2615935" cy="213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1AB10F8-C3EC-E738-5233-2B8AA57C0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t="18205" b="26860"/>
          <a:stretch/>
        </p:blipFill>
        <p:spPr bwMode="auto">
          <a:xfrm>
            <a:off x="7754888" y="3279646"/>
            <a:ext cx="4329252" cy="178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DSCN4769.JPG">
            <a:extLst>
              <a:ext uri="{FF2B5EF4-FFF2-40B4-BE49-F238E27FC236}">
                <a16:creationId xmlns:a16="http://schemas.microsoft.com/office/drawing/2014/main" id="{4B8D42EA-624A-4A14-7940-058C7622798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19423" y="873604"/>
            <a:ext cx="3208057" cy="240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34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Sezione Telerilevamento per la gestione delle risorse forestali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B20C6B-9306-521B-F07C-62616104D5E5}"/>
              </a:ext>
            </a:extLst>
          </p:cNvPr>
          <p:cNvSpPr txBox="1"/>
          <p:nvPr/>
        </p:nvSpPr>
        <p:spPr>
          <a:xfrm>
            <a:off x="0" y="63676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LasUAV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la stima di variabili dendrometriche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C4BE2D6C-F6F2-5777-2D26-E4FAB583E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261"/>
          <a:stretch/>
        </p:blipFill>
        <p:spPr>
          <a:xfrm>
            <a:off x="157841" y="1307844"/>
            <a:ext cx="7186542" cy="245492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EF67737D-FD01-E52C-B111-94EA37315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1388" t="20000" r="22086" b="24444"/>
          <a:stretch>
            <a:fillRect/>
          </a:stretch>
        </p:blipFill>
        <p:spPr bwMode="auto">
          <a:xfrm>
            <a:off x="7821037" y="1169455"/>
            <a:ext cx="4213121" cy="239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8E1332-DCFB-C2EA-4D63-E14D244E2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50" y="3743770"/>
            <a:ext cx="6376309" cy="229641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57FA58A-ED79-523A-7F3C-CBD09E16110C}"/>
              </a:ext>
            </a:extLst>
          </p:cNvPr>
          <p:cNvSpPr txBox="1"/>
          <p:nvPr/>
        </p:nvSpPr>
        <p:spPr>
          <a:xfrm>
            <a:off x="6096000" y="3455536"/>
            <a:ext cx="7439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Ads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6.1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675D1E-5209-4E7A-A52E-FD81D8B87EEE}"/>
              </a:ext>
            </a:extLst>
          </p:cNvPr>
          <p:cNvSpPr txBox="1"/>
          <p:nvPr/>
        </p:nvSpPr>
        <p:spPr>
          <a:xfrm>
            <a:off x="8442815" y="3426114"/>
            <a:ext cx="7439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Ads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6.2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8FC4CC8-B1D4-A11C-E3EC-2CD91CF9E525}"/>
              </a:ext>
            </a:extLst>
          </p:cNvPr>
          <p:cNvSpPr txBox="1"/>
          <p:nvPr/>
        </p:nvSpPr>
        <p:spPr>
          <a:xfrm>
            <a:off x="10620663" y="3407806"/>
            <a:ext cx="7439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Ads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7.2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EB4CD59-008C-8A6B-AF41-BD6D1AD80F61}"/>
              </a:ext>
            </a:extLst>
          </p:cNvPr>
          <p:cNvGrpSpPr>
            <a:grpSpLocks noChangeAspect="1"/>
          </p:cNvGrpSpPr>
          <p:nvPr/>
        </p:nvGrpSpPr>
        <p:grpSpPr>
          <a:xfrm>
            <a:off x="58723" y="3732535"/>
            <a:ext cx="5457906" cy="2118195"/>
            <a:chOff x="2734665" y="3899968"/>
            <a:chExt cx="6348951" cy="2466754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14BA5597-62D0-7F32-4FDC-2C9E58064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4665" y="4049719"/>
              <a:ext cx="6348951" cy="2317003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C2809877-EAB8-BC3E-4396-9B882FA72C6A}"/>
                </a:ext>
              </a:extLst>
            </p:cNvPr>
            <p:cNvSpPr txBox="1"/>
            <p:nvPr/>
          </p:nvSpPr>
          <p:spPr>
            <a:xfrm>
              <a:off x="3419128" y="3929317"/>
              <a:ext cx="883028" cy="322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Ads</a:t>
              </a: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6.1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71E5801C-3545-BD79-9755-BAA65BC4CD97}"/>
                </a:ext>
              </a:extLst>
            </p:cNvPr>
            <p:cNvSpPr txBox="1"/>
            <p:nvPr/>
          </p:nvSpPr>
          <p:spPr>
            <a:xfrm>
              <a:off x="5534353" y="3932602"/>
              <a:ext cx="864282" cy="322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Ads</a:t>
              </a: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6.2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AB99BEAF-B69D-232A-F0D5-56FEC03D5181}"/>
                </a:ext>
              </a:extLst>
            </p:cNvPr>
            <p:cNvSpPr txBox="1"/>
            <p:nvPr/>
          </p:nvSpPr>
          <p:spPr>
            <a:xfrm>
              <a:off x="7525387" y="3899968"/>
              <a:ext cx="1067304" cy="322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Ads</a:t>
              </a: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7.2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8152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Sezione Telerilevamento per la gestione delle risorse forestali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B20C6B-9306-521B-F07C-62616104D5E5}"/>
              </a:ext>
            </a:extLst>
          </p:cNvPr>
          <p:cNvSpPr txBox="1"/>
          <p:nvPr/>
        </p:nvSpPr>
        <p:spPr>
          <a:xfrm>
            <a:off x="0" y="636767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LiDAR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terrestre e i QSM</a:t>
            </a:r>
          </a:p>
        </p:txBody>
      </p:sp>
      <p:pic>
        <p:nvPicPr>
          <p:cNvPr id="19" name="Image 5">
            <a:extLst>
              <a:ext uri="{FF2B5EF4-FFF2-40B4-BE49-F238E27FC236}">
                <a16:creationId xmlns:a16="http://schemas.microsoft.com/office/drawing/2014/main" id="{4B82EEA6-DE4D-3A24-4F5A-B987BBFCC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909" y="854569"/>
            <a:ext cx="443865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03B23FA-46D1-D1BA-8C80-8F4A3BCBC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550" y="2840524"/>
            <a:ext cx="1098381" cy="3189122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29818458-568B-1511-127D-21AAD68B4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478" y="2796476"/>
            <a:ext cx="1610632" cy="320034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A75E123-C1F4-A7CD-A735-293FC0CFB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67" y="1201686"/>
            <a:ext cx="6039896" cy="32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281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3198</TotalTime>
  <Words>384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Calibri Light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Sakowska</dc:creator>
  <cp:lastModifiedBy>MARCO SIMONETTI</cp:lastModifiedBy>
  <cp:revision>157</cp:revision>
  <dcterms:created xsi:type="dcterms:W3CDTF">2023-09-08T10:50:40Z</dcterms:created>
  <dcterms:modified xsi:type="dcterms:W3CDTF">2024-04-12T15:24:44Z</dcterms:modified>
</cp:coreProperties>
</file>