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395" r:id="rId2"/>
    <p:sldId id="396" r:id="rId3"/>
    <p:sldId id="39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24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8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42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2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jpe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5.svg"/><Relationship Id="rId14" Type="http://schemas.openxmlformats.org/officeDocument/2006/relationships/image" Target="../media/image30.jpe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Entomologia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forestale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862702B-2B79-025E-56E0-09447B7FC04F}"/>
              </a:ext>
            </a:extLst>
          </p:cNvPr>
          <p:cNvSpPr txBox="1"/>
          <p:nvPr/>
        </p:nvSpPr>
        <p:spPr>
          <a:xfrm>
            <a:off x="10634762" y="138332"/>
            <a:ext cx="141301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Livia Zapponi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2ECFAE29-5B46-2628-E544-91039EA8FCFA}"/>
              </a:ext>
            </a:extLst>
          </p:cNvPr>
          <p:cNvGrpSpPr/>
          <p:nvPr/>
        </p:nvGrpSpPr>
        <p:grpSpPr>
          <a:xfrm>
            <a:off x="144222" y="1207371"/>
            <a:ext cx="2797294" cy="4464955"/>
            <a:chOff x="3855762" y="1135759"/>
            <a:chExt cx="2797294" cy="446495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BA0F245-6124-187C-6531-FFB9168F1A65}"/>
                </a:ext>
              </a:extLst>
            </p:cNvPr>
            <p:cNvSpPr txBox="1"/>
            <p:nvPr/>
          </p:nvSpPr>
          <p:spPr>
            <a:xfrm>
              <a:off x="4009760" y="1135759"/>
              <a:ext cx="23140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foreste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ospitano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maggior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della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biodiversità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terrestre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insetti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ne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costituiscono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fondamentale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6DFB614-2890-2124-AD22-CB4B5362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62" y="2966844"/>
              <a:ext cx="2692400" cy="2400300"/>
            </a:xfrm>
            <a:prstGeom prst="rect">
              <a:avLst/>
            </a:prstGeom>
          </p:spPr>
        </p:pic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E51C87CA-6827-525C-2FE3-7A2CB94FCF63}"/>
                </a:ext>
              </a:extLst>
            </p:cNvPr>
            <p:cNvCxnSpPr>
              <a:cxnSpLocks/>
            </p:cNvCxnSpPr>
            <p:nvPr/>
          </p:nvCxnSpPr>
          <p:spPr>
            <a:xfrm>
              <a:off x="6653056" y="1156045"/>
              <a:ext cx="0" cy="43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83E51AE-6502-D244-DF82-EFADA0612DD1}"/>
                </a:ext>
              </a:extLst>
            </p:cNvPr>
            <p:cNvSpPr txBox="1"/>
            <p:nvPr/>
          </p:nvSpPr>
          <p:spPr>
            <a:xfrm>
              <a:off x="5278207" y="5292937"/>
              <a:ext cx="1260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Samways 2018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261D868-9893-5D59-7532-8C3CE3AA37A9}"/>
              </a:ext>
            </a:extLst>
          </p:cNvPr>
          <p:cNvGrpSpPr/>
          <p:nvPr/>
        </p:nvGrpSpPr>
        <p:grpSpPr>
          <a:xfrm>
            <a:off x="3191230" y="1132228"/>
            <a:ext cx="2944409" cy="4521180"/>
            <a:chOff x="3191230" y="1132228"/>
            <a:chExt cx="2944409" cy="4521180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4C194B0-DF95-33E1-E9AC-6D17030C0134}"/>
                </a:ext>
              </a:extLst>
            </p:cNvPr>
            <p:cNvSpPr txBox="1"/>
            <p:nvPr/>
          </p:nvSpPr>
          <p:spPr>
            <a:xfrm>
              <a:off x="3191230" y="1132228"/>
              <a:ext cx="29047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Circa un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terzo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delle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specie di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insetti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forestali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saproxiliche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dipendono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direttamente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indirettamente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dalla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presenza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 legno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morto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C3C6048-F6C7-DDF2-7453-0B84E16D0E39}"/>
                </a:ext>
              </a:extLst>
            </p:cNvPr>
            <p:cNvSpPr txBox="1"/>
            <p:nvPr/>
          </p:nvSpPr>
          <p:spPr>
            <a:xfrm>
              <a:off x="3972084" y="5345631"/>
              <a:ext cx="2107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Ulyshen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Šobotník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2018</a:t>
              </a:r>
            </a:p>
          </p:txBody>
        </p:sp>
        <p:pic>
          <p:nvPicPr>
            <p:cNvPr id="1028" name="Picture 4" descr="New records and the distribution of saproxylic beetles (Coleoptera)  important for the establishment of the Natura 2000 ecological network, in  the Sutjeska National Park and wider area of Mt. Zelengora | Glasnik">
              <a:extLst>
                <a:ext uri="{FF2B5EF4-FFF2-40B4-BE49-F238E27FC236}">
                  <a16:creationId xmlns:a16="http://schemas.microsoft.com/office/drawing/2014/main" id="{D52B8F50-848F-3723-6963-960131B3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230" y="3011939"/>
              <a:ext cx="2944409" cy="220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9D8BB4A8-13D6-BE5A-33B2-5D1DFBB37F1A}"/>
              </a:ext>
            </a:extLst>
          </p:cNvPr>
          <p:cNvGrpSpPr/>
          <p:nvPr/>
        </p:nvGrpSpPr>
        <p:grpSpPr>
          <a:xfrm>
            <a:off x="6266662" y="1227657"/>
            <a:ext cx="3108011" cy="4856226"/>
            <a:chOff x="6266662" y="1227657"/>
            <a:chExt cx="3108011" cy="4856226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374564C-FA14-E72E-7B63-9BE007FDC85F}"/>
                </a:ext>
              </a:extLst>
            </p:cNvPr>
            <p:cNvSpPr txBox="1"/>
            <p:nvPr/>
          </p:nvSpPr>
          <p:spPr>
            <a:xfrm>
              <a:off x="6543167" y="1239599"/>
              <a:ext cx="28315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Il legno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morto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deperiente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è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delle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risorse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più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importanti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per la vita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animale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(e non solo)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552C258-BF53-5820-392A-AF16B288E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6" r="52741" b="1"/>
            <a:stretch/>
          </p:blipFill>
          <p:spPr bwMode="auto">
            <a:xfrm>
              <a:off x="6543167" y="2828485"/>
              <a:ext cx="2675233" cy="325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FB751D1B-86B6-7BB3-CA7F-5A24A55B4CE6}"/>
                </a:ext>
              </a:extLst>
            </p:cNvPr>
            <p:cNvCxnSpPr>
              <a:cxnSpLocks/>
            </p:cNvCxnSpPr>
            <p:nvPr/>
          </p:nvCxnSpPr>
          <p:spPr>
            <a:xfrm>
              <a:off x="6266662" y="1227657"/>
              <a:ext cx="0" cy="43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FA440148-D363-3187-C3C0-361518467F90}"/>
              </a:ext>
            </a:extLst>
          </p:cNvPr>
          <p:cNvGrpSpPr/>
          <p:nvPr/>
        </p:nvGrpSpPr>
        <p:grpSpPr>
          <a:xfrm>
            <a:off x="9534219" y="1156045"/>
            <a:ext cx="2494334" cy="4715449"/>
            <a:chOff x="9534219" y="1156045"/>
            <a:chExt cx="2494334" cy="4715449"/>
          </a:xfrm>
        </p:grpSpPr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3384E826-B402-7E63-55C1-CDB9738E4D84}"/>
                </a:ext>
              </a:extLst>
            </p:cNvPr>
            <p:cNvCxnSpPr>
              <a:cxnSpLocks/>
            </p:cNvCxnSpPr>
            <p:nvPr/>
          </p:nvCxnSpPr>
          <p:spPr>
            <a:xfrm>
              <a:off x="9534219" y="1156045"/>
              <a:ext cx="0" cy="43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3A272921-5DD7-628D-3089-2D2E0AF78988}"/>
                </a:ext>
              </a:extLst>
            </p:cNvPr>
            <p:cNvGrpSpPr/>
            <p:nvPr/>
          </p:nvGrpSpPr>
          <p:grpSpPr>
            <a:xfrm>
              <a:off x="9715345" y="1209430"/>
              <a:ext cx="2313208" cy="4662064"/>
              <a:chOff x="9715345" y="1209430"/>
              <a:chExt cx="2313208" cy="4662064"/>
            </a:xfrm>
          </p:grpSpPr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978566C-A511-41EE-D8A8-8E9DDA57CAEE}"/>
                  </a:ext>
                </a:extLst>
              </p:cNvPr>
              <p:cNvSpPr txBox="1"/>
              <p:nvPr/>
            </p:nvSpPr>
            <p:spPr>
              <a:xfrm>
                <a:off x="9715345" y="1209430"/>
                <a:ext cx="20655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Sviluppo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strategie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gestione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integrata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– closer to nature</a:t>
                </a:r>
              </a:p>
            </p:txBody>
          </p:sp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AEF6E86C-4181-C55B-9896-F64DA493A828}"/>
                  </a:ext>
                </a:extLst>
              </p:cNvPr>
              <p:cNvGrpSpPr/>
              <p:nvPr/>
            </p:nvGrpSpPr>
            <p:grpSpPr>
              <a:xfrm>
                <a:off x="9900546" y="2428770"/>
                <a:ext cx="1793150" cy="2385868"/>
                <a:chOff x="9953546" y="2177509"/>
                <a:chExt cx="1793150" cy="2385868"/>
              </a:xfrm>
            </p:grpSpPr>
            <p:sp>
              <p:nvSpPr>
                <p:cNvPr id="2" name="Esagono orizzontale 1">
                  <a:extLst>
                    <a:ext uri="{FF2B5EF4-FFF2-40B4-BE49-F238E27FC236}">
                      <a16:creationId xmlns:a16="http://schemas.microsoft.com/office/drawing/2014/main" id="{C168A79E-7D76-9CF2-3223-3F3A9A813F53}"/>
                    </a:ext>
                  </a:extLst>
                </p:cNvPr>
                <p:cNvSpPr/>
                <p:nvPr/>
              </p:nvSpPr>
              <p:spPr>
                <a:xfrm>
                  <a:off x="9953546" y="2693142"/>
                  <a:ext cx="972000" cy="900000"/>
                </a:xfrm>
                <a:prstGeom prst="hexagon">
                  <a:avLst/>
                </a:prstGeom>
                <a:blipFill dpi="0" rotWithShape="1">
                  <a:blip r:embed="rId7"/>
                  <a:srcRect/>
                  <a:stretch>
                    <a:fillRect l="2000" t="2000" r="2000" b="2000"/>
                  </a:stretch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Esagono orizzontale 9">
                  <a:extLst>
                    <a:ext uri="{FF2B5EF4-FFF2-40B4-BE49-F238E27FC236}">
                      <a16:creationId xmlns:a16="http://schemas.microsoft.com/office/drawing/2014/main" id="{FE51755A-D2DA-A4BA-8347-52F1D507839E}"/>
                    </a:ext>
                  </a:extLst>
                </p:cNvPr>
                <p:cNvSpPr/>
                <p:nvPr/>
              </p:nvSpPr>
              <p:spPr>
                <a:xfrm>
                  <a:off x="10748134" y="2177509"/>
                  <a:ext cx="972000" cy="900000"/>
                </a:xfrm>
                <a:prstGeom prst="hexagon">
                  <a:avLst/>
                </a:prstGeom>
                <a:blipFill dpi="0" rotWithShape="1">
                  <a:blip r:embed="rId8"/>
                  <a:srcRect/>
                  <a:stretch>
                    <a:fillRect l="20000" t="20000" r="20000" b="20000"/>
                  </a:stretch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Esagono orizzontale 15">
                  <a:extLst>
                    <a:ext uri="{FF2B5EF4-FFF2-40B4-BE49-F238E27FC236}">
                      <a16:creationId xmlns:a16="http://schemas.microsoft.com/office/drawing/2014/main" id="{9CC541E8-35C1-FEEB-242B-844860E809E8}"/>
                    </a:ext>
                  </a:extLst>
                </p:cNvPr>
                <p:cNvSpPr/>
                <p:nvPr/>
              </p:nvSpPr>
              <p:spPr>
                <a:xfrm>
                  <a:off x="10774696" y="3127950"/>
                  <a:ext cx="972000" cy="900000"/>
                </a:xfrm>
                <a:prstGeom prst="hexagon">
                  <a:avLst/>
                </a:prstGeom>
                <a:blipFill dpi="0" rotWithShape="1">
                  <a:blip r:embed="rId9"/>
                  <a:srcRect/>
                  <a:stretch>
                    <a:fillRect l="5000" t="5000" r="5000" b="5000"/>
                  </a:stretch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Esagono orizzontale 19">
                  <a:extLst>
                    <a:ext uri="{FF2B5EF4-FFF2-40B4-BE49-F238E27FC236}">
                      <a16:creationId xmlns:a16="http://schemas.microsoft.com/office/drawing/2014/main" id="{A274DB19-0829-63E7-96C7-9BC97AFE14C5}"/>
                    </a:ext>
                  </a:extLst>
                </p:cNvPr>
                <p:cNvSpPr/>
                <p:nvPr/>
              </p:nvSpPr>
              <p:spPr>
                <a:xfrm>
                  <a:off x="9984202" y="3663377"/>
                  <a:ext cx="972000" cy="900000"/>
                </a:xfrm>
                <a:prstGeom prst="hexagon">
                  <a:avLst/>
                </a:prstGeom>
                <a:blipFill dpi="0" rotWithShape="1">
                  <a:blip r:embed="rId10"/>
                  <a:srcRect/>
                  <a:stretch>
                    <a:fillRect l="5000" t="5000" r="5000" b="5000"/>
                  </a:stretch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67095FA5-BB70-D84C-1F51-B7D7AB74C01A}"/>
                  </a:ext>
                </a:extLst>
              </p:cNvPr>
              <p:cNvSpPr txBox="1"/>
              <p:nvPr/>
            </p:nvSpPr>
            <p:spPr>
              <a:xfrm>
                <a:off x="9763745" y="4948164"/>
                <a:ext cx="226480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Cambio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climatico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&amp;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richiesta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legname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aumento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...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84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Entomologia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forestale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aria aperta, pianta, albero, foresta&#10;&#10;Descrizione generata automaticamente">
            <a:extLst>
              <a:ext uri="{FF2B5EF4-FFF2-40B4-BE49-F238E27FC236}">
                <a16:creationId xmlns:a16="http://schemas.microsoft.com/office/drawing/2014/main" id="{423D786D-1B36-D19A-4B6C-23FE57FDC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4" y="1269000"/>
            <a:ext cx="3238209" cy="432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74564C-FA14-E72E-7B63-9BE007FDC85F}"/>
              </a:ext>
            </a:extLst>
          </p:cNvPr>
          <p:cNvSpPr txBox="1"/>
          <p:nvPr/>
        </p:nvSpPr>
        <p:spPr>
          <a:xfrm>
            <a:off x="6764548" y="1269000"/>
            <a:ext cx="223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Sviluppo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forestale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3384E826-B402-7E63-55C1-CDB9738E4D84}"/>
              </a:ext>
            </a:extLst>
          </p:cNvPr>
          <p:cNvCxnSpPr>
            <a:cxnSpLocks/>
          </p:cNvCxnSpPr>
          <p:nvPr/>
        </p:nvCxnSpPr>
        <p:spPr>
          <a:xfrm>
            <a:off x="9242672" y="1156045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978566C-A511-41EE-D8A8-8E9DDA57CAEE}"/>
              </a:ext>
            </a:extLst>
          </p:cNvPr>
          <p:cNvSpPr txBox="1"/>
          <p:nvPr/>
        </p:nvSpPr>
        <p:spPr>
          <a:xfrm>
            <a:off x="9536491" y="1128680"/>
            <a:ext cx="2374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Migliorare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conservazione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habitat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forestali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A0F245-6124-187C-6531-FFB9168F1A65}"/>
              </a:ext>
            </a:extLst>
          </p:cNvPr>
          <p:cNvSpPr txBox="1"/>
          <p:nvPr/>
        </p:nvSpPr>
        <p:spPr>
          <a:xfrm>
            <a:off x="3665204" y="1261332"/>
            <a:ext cx="231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Monitoraggio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distribuzione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51C87CA-6827-525C-2FE3-7A2CB94FCF63}"/>
              </a:ext>
            </a:extLst>
          </p:cNvPr>
          <p:cNvCxnSpPr>
            <a:cxnSpLocks/>
          </p:cNvCxnSpPr>
          <p:nvPr/>
        </p:nvCxnSpPr>
        <p:spPr>
          <a:xfrm>
            <a:off x="6321752" y="1156045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Lucanus cervus – cervo volante – Ambiente e Biodiversità">
            <a:extLst>
              <a:ext uri="{FF2B5EF4-FFF2-40B4-BE49-F238E27FC236}">
                <a16:creationId xmlns:a16="http://schemas.microsoft.com/office/drawing/2014/main" id="{1C886A6A-47F7-1855-6259-F2F52628C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82"/>
          <a:stretch/>
        </p:blipFill>
        <p:spPr bwMode="auto">
          <a:xfrm flipH="1">
            <a:off x="3697273" y="4465046"/>
            <a:ext cx="682654" cy="11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37CEFB-D505-30BB-F05D-36C3EAECBF5A}"/>
              </a:ext>
            </a:extLst>
          </p:cNvPr>
          <p:cNvSpPr txBox="1"/>
          <p:nvPr/>
        </p:nvSpPr>
        <p:spPr>
          <a:xfrm>
            <a:off x="10634762" y="138332"/>
            <a:ext cx="141301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Livia Zapponi</a:t>
            </a:r>
          </a:p>
        </p:txBody>
      </p:sp>
      <p:pic>
        <p:nvPicPr>
          <p:cNvPr id="10" name="Picture 2" descr="PDF) State of Europe's Forests 2020">
            <a:extLst>
              <a:ext uri="{FF2B5EF4-FFF2-40B4-BE49-F238E27FC236}">
                <a16:creationId xmlns:a16="http://schemas.microsoft.com/office/drawing/2014/main" id="{0739D891-1666-5C70-568D-7571BB1E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02" y="2767787"/>
            <a:ext cx="1671695" cy="236397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A33B49F-A9D0-D4AD-CC1E-A60ED23769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9" r="68188" b="1"/>
          <a:stretch/>
        </p:blipFill>
        <p:spPr>
          <a:xfrm>
            <a:off x="6899187" y="3997921"/>
            <a:ext cx="2232553" cy="184052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8F5240-DFC1-2D29-CD24-C5583A9AE668}"/>
              </a:ext>
            </a:extLst>
          </p:cNvPr>
          <p:cNvSpPr txBox="1"/>
          <p:nvPr/>
        </p:nvSpPr>
        <p:spPr>
          <a:xfrm>
            <a:off x="3540110" y="2150696"/>
            <a:ext cx="26347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Sviluppo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protocolli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Sperimentazione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test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metodi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distribuzione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paesaggio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Shindo Trap | Biogard">
            <a:extLst>
              <a:ext uri="{FF2B5EF4-FFF2-40B4-BE49-F238E27FC236}">
                <a16:creationId xmlns:a16="http://schemas.microsoft.com/office/drawing/2014/main" id="{5BA36CDF-5FBC-F64F-231F-214FBB2C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8" r="33622"/>
          <a:stretch/>
        </p:blipFill>
        <p:spPr bwMode="auto">
          <a:xfrm>
            <a:off x="4555157" y="4189732"/>
            <a:ext cx="534412" cy="14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vironmental DNA in terrestrial ecosystems for biodiversity... | Download  Scientific Diagram">
            <a:extLst>
              <a:ext uri="{FF2B5EF4-FFF2-40B4-BE49-F238E27FC236}">
                <a16:creationId xmlns:a16="http://schemas.microsoft.com/office/drawing/2014/main" id="{71B44B10-693A-6C11-AFCB-D273D959F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95" b="37143" l="35059" r="56471">
                        <a14:foregroundMark x1="35765" y1="10084" x2="36353" y2="26723"/>
                        <a14:foregroundMark x1="36353" y1="26723" x2="41529" y2="11597"/>
                        <a14:foregroundMark x1="41529" y1="11597" x2="35529" y2="8739"/>
                        <a14:foregroundMark x1="40235" y1="23361" x2="50588" y2="15966"/>
                        <a14:foregroundMark x1="50588" y1="15966" x2="50706" y2="15798"/>
                        <a14:foregroundMark x1="40941" y1="24034" x2="51765" y2="30756"/>
                        <a14:foregroundMark x1="51765" y1="30756" x2="46118" y2="17143"/>
                        <a14:foregroundMark x1="46118" y1="17143" x2="40000" y2="23866"/>
                        <a14:foregroundMark x1="42353" y1="22017" x2="53882" y2="19160"/>
                        <a14:foregroundMark x1="53882" y1="19160" x2="55294" y2="27395"/>
                        <a14:foregroundMark x1="55529" y1="19832" x2="55765" y2="25882"/>
                        <a14:foregroundMark x1="55176" y1="18151" x2="47294" y2="29580"/>
                        <a14:foregroundMark x1="47294" y1="29580" x2="53059" y2="15966"/>
                        <a14:foregroundMark x1="53059" y1="15966" x2="55765" y2="17647"/>
                        <a14:foregroundMark x1="36824" y1="30420" x2="40118" y2="31597"/>
                        <a14:foregroundMark x1="37882" y1="36471" x2="37882" y2="36471"/>
                        <a14:foregroundMark x1="38588" y1="36471" x2="38588" y2="36471"/>
                        <a14:foregroundMark x1="35412" y1="8908" x2="40824" y2="24202"/>
                        <a14:foregroundMark x1="40824" y1="24202" x2="35412" y2="25210"/>
                        <a14:foregroundMark x1="35176" y1="17479" x2="35176" y2="17479"/>
                        <a14:foregroundMark x1="35176" y1="20840" x2="35765" y2="28235"/>
                        <a14:foregroundMark x1="35647" y1="26555" x2="37765" y2="35798"/>
                        <a14:foregroundMark x1="36235" y1="35294" x2="36235" y2="35294"/>
                        <a14:foregroundMark x1="36118" y1="32941" x2="37882" y2="35798"/>
                        <a14:foregroundMark x1="35529" y1="30924" x2="35529" y2="34622"/>
                        <a14:foregroundMark x1="35529" y1="32437" x2="35412" y2="28235"/>
                        <a14:foregroundMark x1="35412" y1="8403" x2="41412" y2="7899"/>
                        <a14:foregroundMark x1="35176" y1="7899" x2="42118" y2="16975"/>
                        <a14:foregroundMark x1="41176" y1="16975" x2="41294" y2="7563"/>
                        <a14:foregroundMark x1="42118" y1="15966" x2="44235" y2="16639"/>
                        <a14:foregroundMark x1="42000" y1="9748" x2="42000" y2="9748"/>
                        <a14:foregroundMark x1="41765" y1="11261" x2="41765" y2="13782"/>
                        <a14:foregroundMark x1="41529" y1="9580" x2="42353" y2="13445"/>
                        <a14:foregroundMark x1="41294" y1="8403" x2="41294" y2="10084"/>
                        <a14:foregroundMark x1="41294" y1="8571" x2="41294" y2="8571"/>
                        <a14:foregroundMark x1="41529" y1="8739" x2="41529" y2="8739"/>
                        <a14:foregroundMark x1="41529" y1="8908" x2="41529" y2="8908"/>
                        <a14:foregroundMark x1="41529" y1="8908" x2="41529" y2="8908"/>
                        <a14:foregroundMark x1="41882" y1="9748" x2="41882" y2="9748"/>
                        <a14:foregroundMark x1="41529" y1="9748" x2="41529" y2="9748"/>
                        <a14:foregroundMark x1="41529" y1="9748" x2="41529" y2="9748"/>
                        <a14:foregroundMark x1="41412" y1="9748" x2="41294" y2="8739"/>
                        <a14:foregroundMark x1="41294" y1="8571" x2="42000" y2="9244"/>
                        <a14:foregroundMark x1="46118" y1="17479" x2="51176" y2="14958"/>
                        <a14:foregroundMark x1="48706" y1="14958" x2="52353" y2="15126"/>
                        <a14:foregroundMark x1="52353" y1="14958" x2="54471" y2="15966"/>
                        <a14:foregroundMark x1="44941" y1="17815" x2="48824" y2="15126"/>
                        <a14:foregroundMark x1="45176" y1="27731" x2="50000" y2="31597"/>
                        <a14:foregroundMark x1="47059" y1="29748" x2="53765" y2="30420"/>
                        <a14:foregroundMark x1="53765" y1="30084" x2="56588" y2="24034"/>
                        <a14:foregroundMark x1="54941" y1="16639" x2="49529" y2="30756"/>
                        <a14:foregroundMark x1="49529" y1="30756" x2="48588" y2="30588"/>
                        <a14:foregroundMark x1="38000" y1="37143" x2="40941" y2="32101"/>
                        <a14:foregroundMark x1="39529" y1="35798" x2="39529" y2="35798"/>
                        <a14:foregroundMark x1="39765" y1="34790" x2="40235" y2="33445"/>
                        <a14:foregroundMark x1="40588" y1="33109" x2="38706" y2="37143"/>
                        <a14:foregroundMark x1="40235" y1="34958" x2="40706" y2="33445"/>
                        <a14:backgroundMark x1="43059" y1="35462" x2="55765" y2="35798"/>
                        <a14:backgroundMark x1="42588" y1="35630" x2="53765" y2="35798"/>
                        <a14:backgroundMark x1="53765" y1="35798" x2="55294" y2="35630"/>
                        <a14:backgroundMark x1="42353" y1="34790" x2="55294" y2="3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49" t="7402" r="41999" b="61827"/>
          <a:stretch/>
        </p:blipFill>
        <p:spPr bwMode="auto">
          <a:xfrm>
            <a:off x="5356979" y="4609720"/>
            <a:ext cx="804824" cy="7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C35016-AF7E-4D18-7DEC-901FC60C7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3999" y="5356348"/>
            <a:ext cx="1861526" cy="63189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45117581-2F85-A601-1D28-1E6C7CB59C5F}"/>
              </a:ext>
            </a:extLst>
          </p:cNvPr>
          <p:cNvGrpSpPr/>
          <p:nvPr/>
        </p:nvGrpSpPr>
        <p:grpSpPr>
          <a:xfrm>
            <a:off x="9410678" y="2409552"/>
            <a:ext cx="2672878" cy="1998975"/>
            <a:chOff x="7927587" y="2748660"/>
            <a:chExt cx="3996275" cy="3367027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171C721-0AD3-D074-1BB8-E227CF5F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" r="13089" b="4234"/>
            <a:stretch/>
          </p:blipFill>
          <p:spPr>
            <a:xfrm>
              <a:off x="7927587" y="2748660"/>
              <a:ext cx="3996275" cy="3367027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193C008-F2EC-14D8-17D3-0B9A40B07FB8}"/>
                </a:ext>
              </a:extLst>
            </p:cNvPr>
            <p:cNvSpPr txBox="1"/>
            <p:nvPr/>
          </p:nvSpPr>
          <p:spPr>
            <a:xfrm>
              <a:off x="8237896" y="2782199"/>
              <a:ext cx="707500" cy="440650"/>
            </a:xfrm>
            <a:prstGeom prst="rect">
              <a:avLst/>
            </a:prstGeom>
            <a:solidFill>
              <a:srgbClr val="FF4F53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9260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8910998-A4DF-12C0-7908-02E0DE7C8545}"/>
                </a:ext>
              </a:extLst>
            </p:cNvPr>
            <p:cNvSpPr txBox="1"/>
            <p:nvPr/>
          </p:nvSpPr>
          <p:spPr>
            <a:xfrm>
              <a:off x="9213767" y="2782199"/>
              <a:ext cx="707500" cy="440650"/>
            </a:xfrm>
            <a:prstGeom prst="rect">
              <a:avLst/>
            </a:prstGeom>
            <a:solidFill>
              <a:srgbClr val="58A400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9330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E2DBCF9F-443D-E841-C03E-091B5AD58C63}"/>
                </a:ext>
              </a:extLst>
            </p:cNvPr>
            <p:cNvSpPr txBox="1"/>
            <p:nvPr/>
          </p:nvSpPr>
          <p:spPr>
            <a:xfrm>
              <a:off x="10218874" y="2782199"/>
              <a:ext cx="707500" cy="440650"/>
            </a:xfrm>
            <a:prstGeom prst="rect">
              <a:avLst/>
            </a:prstGeom>
            <a:solidFill>
              <a:srgbClr val="00B6B9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9340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5991EE4-B0F3-4075-BBB1-BF4E457AD332}"/>
                </a:ext>
              </a:extLst>
            </p:cNvPr>
            <p:cNvSpPr txBox="1"/>
            <p:nvPr/>
          </p:nvSpPr>
          <p:spPr>
            <a:xfrm>
              <a:off x="11044097" y="2782199"/>
              <a:ext cx="855553" cy="440650"/>
            </a:xfrm>
            <a:prstGeom prst="rect">
              <a:avLst/>
            </a:prstGeom>
            <a:solidFill>
              <a:srgbClr val="C757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9530*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9474BE4C-185C-2DB9-78D9-B7BCFC1B8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9968" y="4002975"/>
            <a:ext cx="1084661" cy="152618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5" name="Picture 4" descr="Bottoms-up">
            <a:extLst>
              <a:ext uri="{FF2B5EF4-FFF2-40B4-BE49-F238E27FC236}">
                <a16:creationId xmlns:a16="http://schemas.microsoft.com/office/drawing/2014/main" id="{3D76D48A-4E69-4799-AEF0-CC093854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52" y="2121399"/>
            <a:ext cx="1587601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OST | European Cooperation in Science and Technology">
            <a:extLst>
              <a:ext uri="{FF2B5EF4-FFF2-40B4-BE49-F238E27FC236}">
                <a16:creationId xmlns:a16="http://schemas.microsoft.com/office/drawing/2014/main" id="{DD11EFBB-4D24-97D2-8D13-7DA7F025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19" y="2376648"/>
            <a:ext cx="78525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2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853F8ECA-54F6-B011-1477-BF76A4849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02" y="2490824"/>
            <a:ext cx="2980836" cy="14904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Entomologia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forestale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A5C998-9927-431A-A888-C4B41D9561AF}"/>
              </a:ext>
            </a:extLst>
          </p:cNvPr>
          <p:cNvSpPr txBox="1"/>
          <p:nvPr/>
        </p:nvSpPr>
        <p:spPr>
          <a:xfrm>
            <a:off x="120375" y="734259"/>
            <a:ext cx="538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Impatto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specie di interesse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AF1252-2217-D88F-9D80-511F64615339}"/>
              </a:ext>
            </a:extLst>
          </p:cNvPr>
          <p:cNvSpPr txBox="1"/>
          <p:nvPr/>
        </p:nvSpPr>
        <p:spPr>
          <a:xfrm>
            <a:off x="10634762" y="138332"/>
            <a:ext cx="141301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Livia Zapponi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D577754-F9AC-5ECA-E8F1-75A92750ADDF}"/>
              </a:ext>
            </a:extLst>
          </p:cNvPr>
          <p:cNvSpPr txBox="1"/>
          <p:nvPr/>
        </p:nvSpPr>
        <p:spPr>
          <a:xfrm>
            <a:off x="6096000" y="5437419"/>
            <a:ext cx="196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Orlando Vezzoli,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dottorato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6" name="Picture 10" descr="Orlando Vezzoli - Università di Trento | LinkedIn">
            <a:extLst>
              <a:ext uri="{FF2B5EF4-FFF2-40B4-BE49-F238E27FC236}">
                <a16:creationId xmlns:a16="http://schemas.microsoft.com/office/drawing/2014/main" id="{62805BDF-6354-D9D1-E2F0-86F3E393E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4" y="3988877"/>
            <a:ext cx="1428989" cy="1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UNIVERSITÀ DEGLI STUDI DI TRENTO - Campus Orienta Digital">
            <a:extLst>
              <a:ext uri="{FF2B5EF4-FFF2-40B4-BE49-F238E27FC236}">
                <a16:creationId xmlns:a16="http://schemas.microsoft.com/office/drawing/2014/main" id="{CF9A3332-F083-4949-32B2-2023DAC50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7" b="20548"/>
          <a:stretch/>
        </p:blipFill>
        <p:spPr bwMode="auto">
          <a:xfrm>
            <a:off x="10523685" y="2029281"/>
            <a:ext cx="1334406" cy="5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285DDB68-AC4E-EB19-80F7-724AF8B080EA}"/>
              </a:ext>
            </a:extLst>
          </p:cNvPr>
          <p:cNvGrpSpPr/>
          <p:nvPr/>
        </p:nvGrpSpPr>
        <p:grpSpPr>
          <a:xfrm>
            <a:off x="6012541" y="1282870"/>
            <a:ext cx="6035237" cy="1016507"/>
            <a:chOff x="6012541" y="1004261"/>
            <a:chExt cx="6035237" cy="1016507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354466B-6F19-504F-4CE0-C6D2C8F2BA07}"/>
                </a:ext>
              </a:extLst>
            </p:cNvPr>
            <p:cNvSpPr txBox="1"/>
            <p:nvPr/>
          </p:nvSpPr>
          <p:spPr>
            <a:xfrm>
              <a:off x="7708702" y="1004261"/>
              <a:ext cx="433907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effectLst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Climate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change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effects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on the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metabolism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of the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European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spruce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bark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beetle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</a:t>
              </a:r>
              <a:r>
                <a:rPr kumimoji="0" lang="it-I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Ips </a:t>
              </a:r>
              <a:r>
                <a:rPr kumimoji="0" lang="it-IT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typographus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L.)</a:t>
              </a:r>
            </a:p>
          </p:txBody>
        </p:sp>
        <p:pic>
          <p:nvPicPr>
            <p:cNvPr id="21" name="Picture 2" descr="Bostrico, l'insetto indistruttibile che devasta le piante">
              <a:extLst>
                <a:ext uri="{FF2B5EF4-FFF2-40B4-BE49-F238E27FC236}">
                  <a16:creationId xmlns:a16="http://schemas.microsoft.com/office/drawing/2014/main" id="{7058CFF7-C943-C91D-64FA-34DA727C7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541" y="1081687"/>
              <a:ext cx="1646870" cy="93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861D7F1-0E16-8246-9A5B-271FFC211EA0}"/>
              </a:ext>
            </a:extLst>
          </p:cNvPr>
          <p:cNvGrpSpPr/>
          <p:nvPr/>
        </p:nvGrpSpPr>
        <p:grpSpPr>
          <a:xfrm>
            <a:off x="8662854" y="3021497"/>
            <a:ext cx="3486118" cy="3018691"/>
            <a:chOff x="8364250" y="2943558"/>
            <a:chExt cx="3486118" cy="3018691"/>
          </a:xfrm>
        </p:grpSpPr>
        <p:sp>
          <p:nvSpPr>
            <p:cNvPr id="24" name="Triangolo rettangolo 23">
              <a:extLst>
                <a:ext uri="{FF2B5EF4-FFF2-40B4-BE49-F238E27FC236}">
                  <a16:creationId xmlns:a16="http://schemas.microsoft.com/office/drawing/2014/main" id="{73A860BB-F3F5-47A3-7A55-EA2F7C6B7B7B}"/>
                </a:ext>
              </a:extLst>
            </p:cNvPr>
            <p:cNvSpPr/>
            <p:nvPr/>
          </p:nvSpPr>
          <p:spPr>
            <a:xfrm flipH="1">
              <a:off x="9795606" y="2943558"/>
              <a:ext cx="2021868" cy="3018691"/>
            </a:xfrm>
            <a:prstGeom prst="rtTriangl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035F252-6544-7661-3139-5103BB0DC033}"/>
                </a:ext>
              </a:extLst>
            </p:cNvPr>
            <p:cNvSpPr/>
            <p:nvPr/>
          </p:nvSpPr>
          <p:spPr>
            <a:xfrm>
              <a:off x="8443888" y="5599358"/>
              <a:ext cx="3406480" cy="362891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394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900 - 1000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E662094-3B55-AADC-84A7-D5A14D553603}"/>
                </a:ext>
              </a:extLst>
            </p:cNvPr>
            <p:cNvSpPr/>
            <p:nvPr/>
          </p:nvSpPr>
          <p:spPr>
            <a:xfrm>
              <a:off x="9014577" y="4904951"/>
              <a:ext cx="2835791" cy="362891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394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1200 - 1300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928DAADA-5732-E02D-43E5-6B66AFCA3B9D}"/>
                </a:ext>
              </a:extLst>
            </p:cNvPr>
            <p:cNvSpPr/>
            <p:nvPr/>
          </p:nvSpPr>
          <p:spPr>
            <a:xfrm>
              <a:off x="9474389" y="4159749"/>
              <a:ext cx="2375979" cy="362891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394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1400 - 1500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D957A7C0-600D-3943-E19E-64576FF060A7}"/>
                </a:ext>
              </a:extLst>
            </p:cNvPr>
            <p:cNvSpPr/>
            <p:nvPr/>
          </p:nvSpPr>
          <p:spPr>
            <a:xfrm>
              <a:off x="9934200" y="3385401"/>
              <a:ext cx="1916168" cy="362891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394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1700 - 1800</a:t>
              </a:r>
            </a:p>
          </p:txBody>
        </p:sp>
        <p:pic>
          <p:nvPicPr>
            <p:cNvPr id="34" name="Elemento grafico 33" descr="Termometro">
              <a:extLst>
                <a:ext uri="{FF2B5EF4-FFF2-40B4-BE49-F238E27FC236}">
                  <a16:creationId xmlns:a16="http://schemas.microsoft.com/office/drawing/2014/main" id="{8A2FA19B-88C0-7234-3880-89B2ACA6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36941" y="3421269"/>
              <a:ext cx="650331" cy="650331"/>
            </a:xfrm>
            <a:prstGeom prst="rect">
              <a:avLst/>
            </a:prstGeom>
          </p:spPr>
        </p:pic>
        <p:pic>
          <p:nvPicPr>
            <p:cNvPr id="35" name="Elemento grafico 34" descr="Termometro">
              <a:extLst>
                <a:ext uri="{FF2B5EF4-FFF2-40B4-BE49-F238E27FC236}">
                  <a16:creationId xmlns:a16="http://schemas.microsoft.com/office/drawing/2014/main" id="{A152F280-F835-A719-D6A8-98D115B7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24057" y="4067372"/>
              <a:ext cx="650332" cy="650332"/>
            </a:xfrm>
            <a:prstGeom prst="rect">
              <a:avLst/>
            </a:prstGeom>
          </p:spPr>
        </p:pic>
        <p:pic>
          <p:nvPicPr>
            <p:cNvPr id="36" name="Elemento grafico 35" descr="Termometro">
              <a:extLst>
                <a:ext uri="{FF2B5EF4-FFF2-40B4-BE49-F238E27FC236}">
                  <a16:creationId xmlns:a16="http://schemas.microsoft.com/office/drawing/2014/main" id="{2015AC43-6A31-8DC4-3630-B0D5F559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64250" y="4875488"/>
              <a:ext cx="650327" cy="650327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BFE3211-5560-F237-490C-94130F969E27}"/>
              </a:ext>
            </a:extLst>
          </p:cNvPr>
          <p:cNvGrpSpPr/>
          <p:nvPr/>
        </p:nvGrpSpPr>
        <p:grpSpPr>
          <a:xfrm>
            <a:off x="78948" y="1333920"/>
            <a:ext cx="5703930" cy="4718859"/>
            <a:chOff x="78948" y="1333920"/>
            <a:chExt cx="5703930" cy="4718859"/>
          </a:xfrm>
        </p:grpSpPr>
        <p:pic>
          <p:nvPicPr>
            <p:cNvPr id="10" name="Immagine 9" descr="Immagine che contiene mappa, schermata, diagramma&#10;&#10;Descrizione generata automaticamente">
              <a:extLst>
                <a:ext uri="{FF2B5EF4-FFF2-40B4-BE49-F238E27FC236}">
                  <a16:creationId xmlns:a16="http://schemas.microsoft.com/office/drawing/2014/main" id="{B3ACEB6E-7755-6B9D-F293-CF1B6AF78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9" r="23046"/>
            <a:stretch/>
          </p:blipFill>
          <p:spPr>
            <a:xfrm>
              <a:off x="120375" y="2410547"/>
              <a:ext cx="3521528" cy="3579474"/>
            </a:xfrm>
            <a:prstGeom prst="rect">
              <a:avLst/>
            </a:prstGeom>
          </p:spPr>
        </p:pic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247C95D1-2746-35D5-1ED9-D272D9CC2E87}"/>
                </a:ext>
              </a:extLst>
            </p:cNvPr>
            <p:cNvGrpSpPr/>
            <p:nvPr/>
          </p:nvGrpSpPr>
          <p:grpSpPr>
            <a:xfrm>
              <a:off x="78948" y="1333920"/>
              <a:ext cx="5575641" cy="955488"/>
              <a:chOff x="78948" y="1333920"/>
              <a:chExt cx="5575641" cy="955488"/>
            </a:xfrm>
          </p:grpSpPr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7DB589C-9829-BE3D-DE41-3291365540EC}"/>
                  </a:ext>
                </a:extLst>
              </p:cNvPr>
              <p:cNvSpPr txBox="1"/>
              <p:nvPr/>
            </p:nvSpPr>
            <p:spPr>
              <a:xfrm>
                <a:off x="1514589" y="1333920"/>
                <a:ext cx="41400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effectLst/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Dinamiche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ospite-parassitoide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valutazione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del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danno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colture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agrarie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25" name="Immagine 24" descr="Immagine che contiene insetto, invertebrato, parassita, artropode&#10;&#10;Descrizione generata automaticamente">
                <a:extLst>
                  <a:ext uri="{FF2B5EF4-FFF2-40B4-BE49-F238E27FC236}">
                    <a16:creationId xmlns:a16="http://schemas.microsoft.com/office/drawing/2014/main" id="{B4374164-7885-D58E-5238-432FA7E80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48" y="1365318"/>
                <a:ext cx="1386350" cy="924090"/>
              </a:xfrm>
              <a:prstGeom prst="rect">
                <a:avLst/>
              </a:prstGeom>
            </p:spPr>
          </p:pic>
        </p:grpSp>
        <p:pic>
          <p:nvPicPr>
            <p:cNvPr id="39" name="Immagine 38" descr="Immagine che contiene verde, pianta, frutto&#10;&#10;Descrizione generata automaticamente">
              <a:extLst>
                <a:ext uri="{FF2B5EF4-FFF2-40B4-BE49-F238E27FC236}">
                  <a16:creationId xmlns:a16="http://schemas.microsoft.com/office/drawing/2014/main" id="{9F4B958B-841D-E174-8952-D85C7C1C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49" y="2513669"/>
              <a:ext cx="1966629" cy="1478185"/>
            </a:xfrm>
            <a:prstGeom prst="rect">
              <a:avLst/>
            </a:prstGeom>
          </p:spPr>
        </p:pic>
        <p:pic>
          <p:nvPicPr>
            <p:cNvPr id="41" name="Immagine 40" descr="Immagine che contiene testo, diagramma, schermata, Diagramma&#10;&#10;Descrizione generata automaticamente">
              <a:extLst>
                <a:ext uri="{FF2B5EF4-FFF2-40B4-BE49-F238E27FC236}">
                  <a16:creationId xmlns:a16="http://schemas.microsoft.com/office/drawing/2014/main" id="{67F8FDAE-04CC-DFB3-DCEB-82DDBF29F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637" y="4079449"/>
              <a:ext cx="1973330" cy="1973330"/>
            </a:xfrm>
            <a:prstGeom prst="rect">
              <a:avLst/>
            </a:prstGeom>
          </p:spPr>
        </p:pic>
        <p:pic>
          <p:nvPicPr>
            <p:cNvPr id="4098" name="Picture 2" descr="Fondazione Edmund Mach">
              <a:extLst>
                <a:ext uri="{FF2B5EF4-FFF2-40B4-BE49-F238E27FC236}">
                  <a16:creationId xmlns:a16="http://schemas.microsoft.com/office/drawing/2014/main" id="{6126B50A-4EF4-0616-E3FA-F0ACADC61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571" y="1974165"/>
              <a:ext cx="915029" cy="508350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7478FD30-C122-D979-4FBE-30FFD41CBFF8}"/>
              </a:ext>
            </a:extLst>
          </p:cNvPr>
          <p:cNvCxnSpPr>
            <a:cxnSpLocks/>
          </p:cNvCxnSpPr>
          <p:nvPr/>
        </p:nvCxnSpPr>
        <p:spPr>
          <a:xfrm>
            <a:off x="5867234" y="1162796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DCA3C213-517E-4190-281D-BE68429773A3}"/>
              </a:ext>
            </a:extLst>
          </p:cNvPr>
          <p:cNvGrpSpPr/>
          <p:nvPr/>
        </p:nvGrpSpPr>
        <p:grpSpPr>
          <a:xfrm>
            <a:off x="643550" y="1577269"/>
            <a:ext cx="4441792" cy="4095947"/>
            <a:chOff x="643550" y="1336639"/>
            <a:chExt cx="4441792" cy="4095947"/>
          </a:xfrm>
        </p:grpSpPr>
        <p:pic>
          <p:nvPicPr>
            <p:cNvPr id="9" name="Picture 2" descr="IL BOSTRICO NELLE FORESTE DEL TRENTINO - Template PAT">
              <a:extLst>
                <a:ext uri="{FF2B5EF4-FFF2-40B4-BE49-F238E27FC236}">
                  <a16:creationId xmlns:a16="http://schemas.microsoft.com/office/drawing/2014/main" id="{68BD3B0F-3327-BA38-F722-30804F251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50" y="1336639"/>
              <a:ext cx="4419408" cy="191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llarme bostrico nel dopo &quot;tempesta Vaia&quot;. Destinati a morire dai 2 ai 4  milioni di abeti">
              <a:extLst>
                <a:ext uri="{FF2B5EF4-FFF2-40B4-BE49-F238E27FC236}">
                  <a16:creationId xmlns:a16="http://schemas.microsoft.com/office/drawing/2014/main" id="{05293FB1-9144-4662-F329-FFA198E3D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725" y="3315295"/>
              <a:ext cx="2014617" cy="115121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Bostrico, il coleottero che sta devastando le foreste del Nord Italia,  distruggendo più alberi di Vaia - greenMe">
              <a:extLst>
                <a:ext uri="{FF2B5EF4-FFF2-40B4-BE49-F238E27FC236}">
                  <a16:creationId xmlns:a16="http://schemas.microsoft.com/office/drawing/2014/main" id="{6670E4DA-173D-1110-25D4-A61FE8CC4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50" y="3314303"/>
              <a:ext cx="2374799" cy="15831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</p:pic>
        <p:pic>
          <p:nvPicPr>
            <p:cNvPr id="15" name="Picture 2" descr="Navigating Impacts of the Arctic Tourism Industry on Nature, Commerce, and  Culture in Northern Communities">
              <a:extLst>
                <a:ext uri="{FF2B5EF4-FFF2-40B4-BE49-F238E27FC236}">
                  <a16:creationId xmlns:a16="http://schemas.microsoft.com/office/drawing/2014/main" id="{1DB7D481-80EC-82B6-7B6B-B1C4D1F79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03758">
              <a:off x="1448763" y="4136586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34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</TotalTime>
  <Words>211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Aptos</vt:lpstr>
      <vt:lpstr>Arial</vt:lpstr>
      <vt:lpstr>Calibri</vt:lpstr>
      <vt:lpstr>Calibri Light</vt:lpstr>
      <vt:lpstr>1_Office Theme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158</cp:revision>
  <dcterms:created xsi:type="dcterms:W3CDTF">2023-09-08T10:50:40Z</dcterms:created>
  <dcterms:modified xsi:type="dcterms:W3CDTF">2024-04-12T15:28:58Z</dcterms:modified>
</cp:coreProperties>
</file>