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20"/>
  </p:notesMasterIdLst>
  <p:sldIdLst>
    <p:sldId id="383" r:id="rId4"/>
    <p:sldId id="405" r:id="rId5"/>
    <p:sldId id="406" r:id="rId6"/>
    <p:sldId id="367" r:id="rId7"/>
    <p:sldId id="378" r:id="rId8"/>
    <p:sldId id="376" r:id="rId9"/>
    <p:sldId id="373" r:id="rId10"/>
    <p:sldId id="374" r:id="rId11"/>
    <p:sldId id="377" r:id="rId12"/>
    <p:sldId id="385" r:id="rId13"/>
    <p:sldId id="375" r:id="rId14"/>
    <p:sldId id="400" r:id="rId15"/>
    <p:sldId id="432" r:id="rId16"/>
    <p:sldId id="399" r:id="rId17"/>
    <p:sldId id="401" r:id="rId18"/>
    <p:sldId id="40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1DCD-D2F6-448A-90D8-FF0512958DAA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C83D-24E2-4053-BF8D-FF4EABE35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3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9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02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429E-2340-4A07-8664-D90231138F65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C651-5829-4ABE-9F1D-EF6C8924948F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6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31A8-BAA9-403A-9A28-4E2D5ABB102C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1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4C4C-9D77-47E1-A53A-1A33FC4AC6F2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9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4F99-E62F-47C3-8856-962AF933FB9F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2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ECCE-612C-4741-9D64-5CCE19DF2316}" type="datetime1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2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C45F-8965-4E7D-AEDC-3A8AA620BC36}" type="datetime1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8DFA-3AD1-4B48-8034-F02312A4AC9F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6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5486-2319-4909-AAA2-BABF60362350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4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938E-75ED-4C5E-8435-2DE6344434A9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9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2B02-735F-48DC-8E21-16E52C061111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9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2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75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345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65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431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367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47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66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564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96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912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257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5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6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4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7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8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4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001F-4DAB-4FFB-8569-8447285DFB92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ttangolo 6"/>
          <p:cNvSpPr/>
          <p:nvPr/>
        </p:nvSpPr>
        <p:spPr>
          <a:xfrm>
            <a:off x="0" y="0"/>
            <a:ext cx="12191400" cy="5542920"/>
          </a:xfrm>
          <a:prstGeom prst="rect">
            <a:avLst/>
          </a:prstGeom>
          <a:solidFill>
            <a:srgbClr val="CAE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87" name="Immagine 8"/>
          <p:cNvPicPr/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8132760" y="649800"/>
            <a:ext cx="4709520" cy="3408840"/>
          </a:xfrm>
          <a:prstGeom prst="rect">
            <a:avLst/>
          </a:prstGeom>
          <a:ln w="0">
            <a:noFill/>
          </a:ln>
        </p:spPr>
      </p:pic>
      <p:pic>
        <p:nvPicPr>
          <p:cNvPr id="88" name="Immagine 12"/>
          <p:cNvPicPr/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0880" y="184320"/>
            <a:ext cx="3407040" cy="1350720"/>
          </a:xfrm>
          <a:prstGeom prst="rect">
            <a:avLst/>
          </a:prstGeom>
          <a:ln w="0">
            <a:noFill/>
          </a:ln>
        </p:spPr>
      </p:pic>
      <p:pic>
        <p:nvPicPr>
          <p:cNvPr id="89" name="Immagine 2" descr="Immagine che contiene testo, segnale&#10;&#10;Descrizione generata automaticamente"/>
          <p:cNvPicPr/>
          <p:nvPr/>
        </p:nvPicPr>
        <p:blipFill>
          <a:blip r:embed="rId16"/>
          <a:stretch/>
        </p:blipFill>
        <p:spPr>
          <a:xfrm>
            <a:off x="8120880" y="5768280"/>
            <a:ext cx="3885480" cy="843480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it-IT" sz="44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70177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Progetto TAF17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Legno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1514676"/>
            <a:ext cx="12192000" cy="3839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Nuovi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prodotti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agricoltura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 packaging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alimentare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Test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 cellulose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prodotta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terzi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da legno di </a:t>
            </a:r>
            <a:r>
              <a:rPr lang="en-US" sz="2800" dirty="0" err="1">
                <a:solidFill>
                  <a:prstClr val="black"/>
                </a:solidFill>
                <a:latin typeface="Corbel" panose="020B0503020204020204" pitchFamily="34" charset="0"/>
              </a:rPr>
              <a:t>faggio</a:t>
            </a: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legature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agricoltura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orbel" panose="020B0503020204020204" pitchFamily="34" charset="0"/>
              </a:rPr>
              <a:t>Produzione</a:t>
            </a: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 di clips in </a:t>
            </a:r>
            <a:r>
              <a:rPr lang="en-US" sz="2800" dirty="0" err="1">
                <a:solidFill>
                  <a:prstClr val="black"/>
                </a:solidFill>
                <a:latin typeface="Corbel" panose="020B0503020204020204" pitchFamily="34" charset="0"/>
              </a:rPr>
              <a:t>stampa</a:t>
            </a: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 3D con PLA </a:t>
            </a:r>
            <a:r>
              <a:rPr lang="en-US" sz="2800" dirty="0" err="1">
                <a:solidFill>
                  <a:prstClr val="black"/>
                </a:solidFill>
                <a:latin typeface="Corbel" panose="020B0503020204020204" pitchFamily="34" charset="0"/>
              </a:rPr>
              <a:t>caricato</a:t>
            </a: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con </a:t>
            </a:r>
            <a:r>
              <a:rPr lang="en-US" sz="2800" dirty="0" err="1">
                <a:solidFill>
                  <a:prstClr val="black"/>
                </a:solidFill>
                <a:latin typeface="Corbel" panose="020B0503020204020204" pitchFamily="34" charset="0"/>
              </a:rPr>
              <a:t>polvere</a:t>
            </a: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 di legno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orbel" panose="020B0503020204020204" pitchFamily="34" charset="0"/>
              </a:rPr>
              <a:t>Fogli</a:t>
            </a: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 di legno e </a:t>
            </a:r>
            <a:r>
              <a:rPr lang="en-US" sz="2800" dirty="0" err="1">
                <a:solidFill>
                  <a:prstClr val="black"/>
                </a:solidFill>
                <a:latin typeface="Corbel" panose="020B0503020204020204" pitchFamily="34" charset="0"/>
              </a:rPr>
              <a:t>bioplastiche</a:t>
            </a: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 per packaging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FA148FB-8805-AF82-8F87-B576BFEE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495" y="3081935"/>
            <a:ext cx="2840658" cy="29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9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49A3A-7EDC-B7BB-7313-C50391BE4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2AFC87-0DA9-C0F2-045F-44E1315B3050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apparecchiature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infrastrutture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ricerca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4DF837-8D71-6F62-47E3-EC6E20B5D9C6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965FFD0-3DA4-F66D-EEB6-9CAEC329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B830A19-22C4-9699-0358-05C52390C734}"/>
              </a:ext>
            </a:extLst>
          </p:cNvPr>
          <p:cNvSpPr/>
          <p:nvPr/>
        </p:nvSpPr>
        <p:spPr>
          <a:xfrm>
            <a:off x="207743" y="788996"/>
            <a:ext cx="11702704" cy="5046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32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Progetto Gates to Paradise: Porte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bronzee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medievali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58723" y="1426105"/>
            <a:ext cx="3331533" cy="716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Bontadi/Negri/Fellin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64B3D1-ACE1-0952-23D2-D6613B11C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55"/>
          <a:stretch/>
        </p:blipFill>
        <p:spPr>
          <a:xfrm>
            <a:off x="142440" y="2240588"/>
            <a:ext cx="3164098" cy="342164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CA0FCC-6845-C328-DD9E-E9DD6EFB8757}"/>
              </a:ext>
            </a:extLst>
          </p:cNvPr>
          <p:cNvSpPr txBox="1"/>
          <p:nvPr/>
        </p:nvSpPr>
        <p:spPr>
          <a:xfrm>
            <a:off x="3490043" y="1464507"/>
            <a:ext cx="477627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Diocesi / Chiese: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Arcidiocesi di Amalfi – Cava de’ Tirreni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Arcdiocesi</a:t>
            </a:r>
            <a:r>
              <a:rPr lang="it-IT" dirty="0"/>
              <a:t> di Monreale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Arcidiocesi di Salerno-Acerno-Campagna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Arcdiocesi</a:t>
            </a:r>
            <a:r>
              <a:rPr lang="it-IT" dirty="0"/>
              <a:t> </a:t>
            </a:r>
            <a:r>
              <a:rPr lang="it-IT" dirty="0" err="1"/>
              <a:t>Panormitana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Basilica Santuario San Michele Arcangelo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Bistum</a:t>
            </a:r>
            <a:r>
              <a:rPr lang="it-IT" dirty="0"/>
              <a:t> Augsburg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Bistum</a:t>
            </a:r>
            <a:r>
              <a:rPr lang="it-IT" dirty="0"/>
              <a:t> Hildesheim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Bistum</a:t>
            </a:r>
            <a:r>
              <a:rPr lang="it-IT" dirty="0"/>
              <a:t> Mainz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Diocesi di Lucera – Troia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Chiesa di Benevento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Opera della Primaziale Pisana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Parrocchia San Zeno Maggiore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Procuratoria San Marco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Vatican Museums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4F9856-6C3A-9FB4-FAA0-09FF408E738F}"/>
              </a:ext>
            </a:extLst>
          </p:cNvPr>
          <p:cNvSpPr txBox="1"/>
          <p:nvPr/>
        </p:nvSpPr>
        <p:spPr>
          <a:xfrm>
            <a:off x="8094428" y="883880"/>
            <a:ext cx="403884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Soprintendenze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Direzione Regionale Musei Lazio, Abbazia e Museo di Montecassino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Soprintendenza per le Province di Barletta-Andria-Trani e Foggia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Soprintendenza per le Province di Caserta e Benevento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Soprintendenza per le Provincie di Pisa e Livorno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Soprintendenza per le Province di Verona, Rovigo e Vicenza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Soprintendenza per le Province di Salerno e Avellino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Soprintendenza per il Comune di Venezia e Laguna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Soprintendenza per i Beni Culturali ed Ambientali di Palermo</a:t>
            </a:r>
          </a:p>
        </p:txBody>
      </p:sp>
    </p:spTree>
    <p:extLst>
      <p:ext uri="{BB962C8B-B14F-4D97-AF65-F5344CB8AC3E}">
        <p14:creationId xmlns:p14="http://schemas.microsoft.com/office/powerpoint/2010/main" val="295662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Gates to Paradise: Porte bronze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medievali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Spettrofotometro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fluorescenza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XRF</a:t>
            </a:r>
          </a:p>
        </p:txBody>
      </p:sp>
      <p:pic>
        <p:nvPicPr>
          <p:cNvPr id="11" name="Immagine 10" descr="Immagine che contiene arte, edificio, muro, finestra&#10;&#10;Descrizione generata automaticamente">
            <a:extLst>
              <a:ext uri="{FF2B5EF4-FFF2-40B4-BE49-F238E27FC236}">
                <a16:creationId xmlns:a16="http://schemas.microsoft.com/office/drawing/2014/main" id="{2400A589-13FC-DDC6-60F6-A6D50304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7208" y="1414420"/>
            <a:ext cx="6221233" cy="466592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C541566-9DF0-12B1-50A3-85DB43885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220" y="636767"/>
            <a:ext cx="5322299" cy="62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45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840335"/>
            <a:ext cx="12192000" cy="71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Analisi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metalli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pesanti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489003" y="1454582"/>
            <a:ext cx="6182434" cy="1540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Hand-held XRF Oxford XMET 5100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Sviluppato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modello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specifico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 il legno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Bontadi/Negri/Fellin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8F4C01F-E440-CD4F-B999-30FC27B7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861" y="1552941"/>
            <a:ext cx="4375908" cy="441699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Gates to Paradise: Porte bronze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medievali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Spettrofotometro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fluorescenza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XRF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7678EE2-AEA5-C736-82C7-C105434DA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557" y="2995106"/>
            <a:ext cx="4506880" cy="30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0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3132814" y="735126"/>
            <a:ext cx="9059186" cy="71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Analisi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delle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metalliche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delle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porte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medievali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1E606D-4B88-82A6-EA86-2B11D0383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767"/>
            <a:ext cx="3251932" cy="54861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C54712F-581E-B723-5FBC-9A5E2A7AA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048" y="1238717"/>
            <a:ext cx="2855115" cy="3679653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327" y="-6624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Progetto Gates to Paradise: Porte bronze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medievali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XRF</a:t>
            </a:r>
          </a:p>
        </p:txBody>
      </p:sp>
      <p:pic>
        <p:nvPicPr>
          <p:cNvPr id="11" name="Picture 37">
            <a:extLst>
              <a:ext uri="{FF2B5EF4-FFF2-40B4-BE49-F238E27FC236}">
                <a16:creationId xmlns:a16="http://schemas.microsoft.com/office/drawing/2014/main" id="{50A40B54-19EA-AFA4-ECFB-8B72E3F2C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612" y="1209578"/>
            <a:ext cx="5720730" cy="564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018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327" y="-6624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Progetto Gates to Paradise: Porte bronze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medievali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XRF</a:t>
            </a:r>
          </a:p>
        </p:txBody>
      </p:sp>
      <p:pic>
        <p:nvPicPr>
          <p:cNvPr id="13" name="Picture 33">
            <a:extLst>
              <a:ext uri="{FF2B5EF4-FFF2-40B4-BE49-F238E27FC236}">
                <a16:creationId xmlns:a16="http://schemas.microsoft.com/office/drawing/2014/main" id="{C1456A5D-F1C5-365E-2EAD-73FA835D1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27" y="630141"/>
            <a:ext cx="3220134" cy="541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4">
            <a:extLst>
              <a:ext uri="{FF2B5EF4-FFF2-40B4-BE49-F238E27FC236}">
                <a16:creationId xmlns:a16="http://schemas.microsoft.com/office/drawing/2014/main" id="{2B6D33FF-8E17-1F7E-8B62-4807B332A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" y="630142"/>
            <a:ext cx="3264712" cy="54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>
            <a:extLst>
              <a:ext uri="{FF2B5EF4-FFF2-40B4-BE49-F238E27FC236}">
                <a16:creationId xmlns:a16="http://schemas.microsoft.com/office/drawing/2014/main" id="{D6D522A3-5C03-2E27-17B8-22691D531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48" y="630141"/>
            <a:ext cx="3278677" cy="548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366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raphic 4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5880" y="5963400"/>
            <a:ext cx="3602520" cy="726840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7C78BB-7613-C935-8232-8BE7A05D906F}"/>
              </a:ext>
            </a:extLst>
          </p:cNvPr>
          <p:cNvSpPr txBox="1"/>
          <p:nvPr/>
        </p:nvSpPr>
        <p:spPr>
          <a:xfrm>
            <a:off x="3917577" y="376517"/>
            <a:ext cx="608255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64277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ED-XRF x-ray emissions for operator and ergonomics</a:t>
            </a:r>
          </a:p>
        </p:txBody>
      </p:sp>
      <p:pic>
        <p:nvPicPr>
          <p:cNvPr id="6" name="Picture 5" descr="A person holding an object&#10;&#10;Description automatically generated">
            <a:extLst>
              <a:ext uri="{FF2B5EF4-FFF2-40B4-BE49-F238E27FC236}">
                <a16:creationId xmlns:a16="http://schemas.microsoft.com/office/drawing/2014/main" id="{A4984A42-4105-9656-83B8-2718CC8CBA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848"/>
          <a:stretch/>
        </p:blipFill>
        <p:spPr>
          <a:xfrm>
            <a:off x="155880" y="1767448"/>
            <a:ext cx="6717366" cy="3510243"/>
          </a:xfrm>
          <a:prstGeom prst="rect">
            <a:avLst/>
          </a:prstGeom>
        </p:spPr>
      </p:pic>
      <p:pic>
        <p:nvPicPr>
          <p:cNvPr id="8" name="Picture 7" descr="A person in an orange sweater using a machine&#10;&#10;Description automatically generated">
            <a:extLst>
              <a:ext uri="{FF2B5EF4-FFF2-40B4-BE49-F238E27FC236}">
                <a16:creationId xmlns:a16="http://schemas.microsoft.com/office/drawing/2014/main" id="{645F684F-7C91-DD2A-C6CB-272A0B48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14929" y="2340579"/>
            <a:ext cx="5429248" cy="32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9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Progetto TAF17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Legno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491E4A80-80D1-DED8-2527-A7F1967F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27" y="735125"/>
            <a:ext cx="10487935" cy="51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9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Progetto TAF17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Legno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0D7DCB7-D4E4-F110-4C5B-EC10AD0D6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0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1" r="26023"/>
          <a:stretch/>
        </p:blipFill>
        <p:spPr bwMode="auto">
          <a:xfrm>
            <a:off x="58723" y="3337374"/>
            <a:ext cx="4213240" cy="2751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B581E00-8498-E37C-24DE-3224CBEC5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r="36420"/>
          <a:stretch/>
        </p:blipFill>
        <p:spPr bwMode="auto">
          <a:xfrm>
            <a:off x="58723" y="719452"/>
            <a:ext cx="3416300" cy="2623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fficeArt object" descr="Immagine 3">
            <a:extLst>
              <a:ext uri="{FF2B5EF4-FFF2-40B4-BE49-F238E27FC236}">
                <a16:creationId xmlns:a16="http://schemas.microsoft.com/office/drawing/2014/main" id="{36D862ED-9B3F-5CEC-B6AE-ECDD26553BA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r="2424"/>
          <a:stretch/>
        </p:blipFill>
        <p:spPr bwMode="auto">
          <a:xfrm>
            <a:off x="4346736" y="910283"/>
            <a:ext cx="4213240" cy="4714231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47C086-756C-F607-3D27-1E62DAFAA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812" y="1281766"/>
            <a:ext cx="2657455" cy="47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3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7EC5-2B28-E826-26C1-3C30F8BB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96A41E-5FCC-EA87-F713-0EA76289E22A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Invecchiamento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5EB1-E2DF-3445-0A02-B0D6F401B20F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E064AFA-14D8-272E-A67F-417501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137EC0-D385-FA9C-C953-B9E758D8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" y="845820"/>
            <a:ext cx="2907274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FA5799-62B9-3FD0-FA64-555DCDCC1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/>
          <a:stretch/>
        </p:blipFill>
        <p:spPr bwMode="auto">
          <a:xfrm>
            <a:off x="3081579" y="845820"/>
            <a:ext cx="8925001" cy="519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04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182880" y="851863"/>
            <a:ext cx="12192000" cy="71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Prove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meccaniche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1514676"/>
            <a:ext cx="12192000" cy="2165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Macchine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 prove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compressione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flessione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trazione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/>
          <a:stretch/>
        </p:blipFill>
        <p:spPr>
          <a:xfrm>
            <a:off x="2895600" y="2778760"/>
            <a:ext cx="2795845" cy="33017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30" y="1676400"/>
            <a:ext cx="3306856" cy="44040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59" y="2339124"/>
            <a:ext cx="2809241" cy="37413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67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-1" y="636767"/>
            <a:ext cx="12192000" cy="1821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Superfici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Abrasimetro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rotativo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Taber mod. 503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Motorized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Clemen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Unit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Rugosimetro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digitale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Mitutoyo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Surftest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SJ 301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3" b="8150"/>
          <a:stretch/>
        </p:blipFill>
        <p:spPr>
          <a:xfrm>
            <a:off x="5328543" y="2458720"/>
            <a:ext cx="3713014" cy="35132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8" b="4148"/>
          <a:stretch/>
        </p:blipFill>
        <p:spPr>
          <a:xfrm>
            <a:off x="2281616" y="3083099"/>
            <a:ext cx="2929243" cy="28686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13246" r="5566"/>
          <a:stretch/>
        </p:blipFill>
        <p:spPr>
          <a:xfrm>
            <a:off x="9159241" y="1701944"/>
            <a:ext cx="2778760" cy="4269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021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6873" r="15724" b="2245"/>
          <a:stretch/>
        </p:blipFill>
        <p:spPr>
          <a:xfrm>
            <a:off x="4486759" y="1765149"/>
            <a:ext cx="4493645" cy="41395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Progetto TAF17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854569"/>
            <a:ext cx="12192000" cy="71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Proprietà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delle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superfici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1755559"/>
            <a:ext cx="4486759" cy="3079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Bagnabilità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Tensiometro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Sigma 701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bilancia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Wilhelmy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Drop shape analyzer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goccia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sessile)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Kruss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DSA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644" r="12294" b="17225"/>
          <a:stretch/>
        </p:blipFill>
        <p:spPr>
          <a:xfrm>
            <a:off x="9028621" y="1755560"/>
            <a:ext cx="3159760" cy="41491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7564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0" y="0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Caratterizzazione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legno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Legno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849351"/>
            <a:ext cx="12192000" cy="71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New entry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1351944"/>
            <a:ext cx="5401159" cy="2165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Diffusività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conducibilità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termica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Linseis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Transient hot bridge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7493"/>
          <a:stretch/>
        </p:blipFill>
        <p:spPr>
          <a:xfrm>
            <a:off x="5084305" y="1808708"/>
            <a:ext cx="6639560" cy="43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854569"/>
            <a:ext cx="12192000" cy="71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Analisi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fisico-chimiche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C9CA2A2-A2F0-53D9-6C91-EED8EB8F9AF2}"/>
              </a:ext>
            </a:extLst>
          </p:cNvPr>
          <p:cNvSpPr/>
          <p:nvPr/>
        </p:nvSpPr>
        <p:spPr>
          <a:xfrm>
            <a:off x="0" y="1514676"/>
            <a:ext cx="12192000" cy="1001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Spettrofotometro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visibile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Datacolor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Microflash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1200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Spettrometro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NIR Bruker Vector 22/N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Spettometro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FT-IR Bruker Alpha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27431" r="25949" b="22969"/>
          <a:stretch/>
        </p:blipFill>
        <p:spPr>
          <a:xfrm>
            <a:off x="7960187" y="2616105"/>
            <a:ext cx="2839720" cy="333248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" b="4511"/>
          <a:stretch/>
        </p:blipFill>
        <p:spPr>
          <a:xfrm>
            <a:off x="3828467" y="3229736"/>
            <a:ext cx="3942603" cy="273475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DB55835-5A61-2E80-3D0E-0EC179D65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40" y="4097019"/>
            <a:ext cx="3451560" cy="18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1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405</Words>
  <Application>Microsoft Office PowerPoint</Application>
  <PresentationFormat>Widescreen</PresentationFormat>
  <Paragraphs>99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Corbel</vt:lpstr>
      <vt:lpstr>Symbol</vt:lpstr>
      <vt:lpstr>Wingdings</vt:lpstr>
      <vt:lpstr>Office Theme</vt:lpstr>
      <vt:lpstr>1_Office Theme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Sakowska</dc:creator>
  <cp:lastModifiedBy>MARCO SIMONETTI</cp:lastModifiedBy>
  <cp:revision>165</cp:revision>
  <dcterms:created xsi:type="dcterms:W3CDTF">2023-09-08T10:50:40Z</dcterms:created>
  <dcterms:modified xsi:type="dcterms:W3CDTF">2024-04-12T15:59:55Z</dcterms:modified>
</cp:coreProperties>
</file>