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98" r:id="rId2"/>
    <p:sldId id="257" r:id="rId3"/>
    <p:sldId id="263" r:id="rId4"/>
    <p:sldId id="300" r:id="rId5"/>
    <p:sldId id="301" r:id="rId6"/>
    <p:sldId id="299" r:id="rId7"/>
    <p:sldId id="302" r:id="rId8"/>
    <p:sldId id="303" r:id="rId9"/>
    <p:sldId id="304" r:id="rId10"/>
    <p:sldId id="305" r:id="rId11"/>
    <p:sldId id="30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85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1DCD-D2F6-448A-90D8-FF0512958DAA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EC83D-24E2-4053-BF8D-FF4EABE352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96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 </a:t>
            </a:r>
            <a:r>
              <a:rPr lang="en-GB" dirty="0" err="1"/>
              <a:t>terremoti</a:t>
            </a:r>
            <a:r>
              <a:rPr lang="en-GB" dirty="0"/>
              <a:t> </a:t>
            </a:r>
            <a:r>
              <a:rPr lang="en-GB" dirty="0" err="1"/>
              <a:t>sono</a:t>
            </a:r>
            <a:r>
              <a:rPr lang="en-GB" dirty="0"/>
              <a:t> un </a:t>
            </a:r>
            <a:r>
              <a:rPr lang="en-GB" dirty="0" err="1"/>
              <a:t>fenomeno</a:t>
            </a:r>
            <a:r>
              <a:rPr lang="en-GB" dirty="0"/>
              <a:t> </a:t>
            </a:r>
            <a:r>
              <a:rPr lang="en-GB" dirty="0" err="1"/>
              <a:t>naturale</a:t>
            </a:r>
            <a:r>
              <a:rPr lang="en-GB" dirty="0"/>
              <a:t> </a:t>
            </a:r>
            <a:r>
              <a:rPr lang="en-GB" dirty="0" err="1"/>
              <a:t>imprevedibile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continua ad </a:t>
            </a:r>
            <a:r>
              <a:rPr lang="en-GB" dirty="0" err="1"/>
              <a:t>accompagnare</a:t>
            </a:r>
            <a:r>
              <a:rPr lang="en-GB" dirty="0"/>
              <a:t> </a:t>
            </a:r>
            <a:r>
              <a:rPr lang="en-GB" dirty="0" err="1"/>
              <a:t>l’uomo</a:t>
            </a:r>
            <a:r>
              <a:rPr lang="en-GB" dirty="0"/>
              <a:t> e a </a:t>
            </a:r>
            <a:r>
              <a:rPr lang="en-GB" dirty="0" err="1"/>
              <a:t>mietere</a:t>
            </a:r>
            <a:r>
              <a:rPr lang="en-GB" dirty="0"/>
              <a:t> </a:t>
            </a:r>
            <a:r>
              <a:rPr lang="en-GB" dirty="0" err="1"/>
              <a:t>vittime</a:t>
            </a:r>
            <a:r>
              <a:rPr lang="en-GB" dirty="0"/>
              <a:t>. (</a:t>
            </a:r>
            <a:r>
              <a:rPr lang="en-GB" dirty="0" err="1"/>
              <a:t>anche</a:t>
            </a:r>
            <a:r>
              <a:rPr lang="en-GB" dirty="0"/>
              <a:t> in Italia 635 </a:t>
            </a:r>
            <a:r>
              <a:rPr lang="en-GB" dirty="0" err="1"/>
              <a:t>negli</a:t>
            </a:r>
            <a:r>
              <a:rPr lang="en-GB" dirty="0"/>
              <a:t> </a:t>
            </a:r>
            <a:r>
              <a:rPr lang="en-GB" dirty="0" err="1"/>
              <a:t>ultimi</a:t>
            </a:r>
            <a:r>
              <a:rPr lang="en-GB" dirty="0"/>
              <a:t> 15 </a:t>
            </a:r>
            <a:r>
              <a:rPr lang="en-GB" dirty="0" err="1"/>
              <a:t>anni</a:t>
            </a:r>
            <a:r>
              <a:rPr lang="en-GB" dirty="0"/>
              <a:t>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Anche</a:t>
            </a:r>
            <a:r>
              <a:rPr lang="en-GB" dirty="0"/>
              <a:t> </a:t>
            </a:r>
            <a:r>
              <a:rPr lang="en-GB" dirty="0" err="1"/>
              <a:t>terremoti</a:t>
            </a:r>
            <a:r>
              <a:rPr lang="en-GB" dirty="0"/>
              <a:t> di </a:t>
            </a:r>
            <a:r>
              <a:rPr lang="en-GB" dirty="0" err="1"/>
              <a:t>modesta</a:t>
            </a:r>
            <a:r>
              <a:rPr lang="en-GB" dirty="0"/>
              <a:t> </a:t>
            </a:r>
            <a:r>
              <a:rPr lang="en-GB" dirty="0" err="1"/>
              <a:t>entità</a:t>
            </a:r>
            <a:r>
              <a:rPr lang="en-GB" dirty="0"/>
              <a:t> </a:t>
            </a:r>
            <a:r>
              <a:rPr lang="en-GB" dirty="0" err="1"/>
              <a:t>causano</a:t>
            </a:r>
            <a:r>
              <a:rPr lang="en-GB" dirty="0"/>
              <a:t> </a:t>
            </a:r>
            <a:r>
              <a:rPr lang="en-GB" dirty="0" err="1"/>
              <a:t>crolli</a:t>
            </a:r>
            <a:r>
              <a:rPr lang="en-GB" dirty="0"/>
              <a:t> </a:t>
            </a:r>
            <a:r>
              <a:rPr lang="en-GB" dirty="0" err="1"/>
              <a:t>parziali</a:t>
            </a:r>
            <a:r>
              <a:rPr lang="en-GB" dirty="0"/>
              <a:t> o </a:t>
            </a:r>
            <a:r>
              <a:rPr lang="en-GB" dirty="0" err="1"/>
              <a:t>totali</a:t>
            </a:r>
            <a:r>
              <a:rPr lang="en-GB" dirty="0"/>
              <a:t> di </a:t>
            </a:r>
            <a:r>
              <a:rPr lang="en-GB" dirty="0" err="1"/>
              <a:t>edifici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sono</a:t>
            </a:r>
            <a:r>
              <a:rPr lang="en-GB" dirty="0"/>
              <a:t> </a:t>
            </a:r>
            <a:r>
              <a:rPr lang="en-GB" dirty="0" err="1"/>
              <a:t>stati</a:t>
            </a:r>
            <a:r>
              <a:rPr lang="en-GB" dirty="0"/>
              <a:t> mal </a:t>
            </a:r>
            <a:r>
              <a:rPr lang="en-GB" dirty="0" err="1"/>
              <a:t>progettati</a:t>
            </a:r>
            <a:r>
              <a:rPr lang="en-GB" dirty="0"/>
              <a:t> o </a:t>
            </a:r>
            <a:r>
              <a:rPr lang="en-GB" dirty="0" err="1"/>
              <a:t>manutenuti</a:t>
            </a:r>
            <a:r>
              <a:rPr lang="en-GB" dirty="0"/>
              <a:t>.</a:t>
            </a:r>
          </a:p>
          <a:p>
            <a:endParaRPr lang="it-IT" dirty="0"/>
          </a:p>
          <a:p>
            <a:r>
              <a:rPr lang="it-IT" dirty="0"/>
              <a:t>https://www.sagafilm.is/wp-content/uploads/2016/06/ICE-SAR-still.jpg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81820-034B-4806-AC3A-C2A57956DC6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9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Viviamo</a:t>
            </a:r>
            <a:r>
              <a:rPr lang="en-GB" dirty="0"/>
              <a:t> un </a:t>
            </a:r>
            <a:r>
              <a:rPr lang="en-GB" dirty="0" err="1"/>
              <a:t>paradosso</a:t>
            </a:r>
            <a:r>
              <a:rPr lang="en-GB" dirty="0"/>
              <a:t>: </a:t>
            </a:r>
            <a:r>
              <a:rPr lang="en-GB" dirty="0" err="1"/>
              <a:t>esistono</a:t>
            </a:r>
            <a:r>
              <a:rPr lang="en-GB" dirty="0"/>
              <a:t> le </a:t>
            </a:r>
            <a:r>
              <a:rPr lang="en-GB" dirty="0" err="1"/>
              <a:t>conoscenze</a:t>
            </a:r>
            <a:r>
              <a:rPr lang="en-GB" dirty="0"/>
              <a:t> </a:t>
            </a:r>
            <a:r>
              <a:rPr lang="en-GB" dirty="0" err="1"/>
              <a:t>tecniche</a:t>
            </a:r>
            <a:r>
              <a:rPr lang="en-GB" dirty="0"/>
              <a:t> per </a:t>
            </a:r>
            <a:r>
              <a:rPr lang="en-GB" dirty="0" err="1"/>
              <a:t>costruire</a:t>
            </a:r>
            <a:r>
              <a:rPr lang="en-GB" dirty="0"/>
              <a:t> in modo </a:t>
            </a:r>
            <a:r>
              <a:rPr lang="en-GB" dirty="0" err="1"/>
              <a:t>antisismico</a:t>
            </a:r>
            <a:r>
              <a:rPr lang="en-GB" dirty="0"/>
              <a:t>, ma per </a:t>
            </a:r>
            <a:r>
              <a:rPr lang="en-GB" dirty="0" err="1"/>
              <a:t>motivi</a:t>
            </a:r>
            <a:r>
              <a:rPr lang="en-GB" dirty="0"/>
              <a:t> </a:t>
            </a:r>
            <a:r>
              <a:rPr lang="en-GB" dirty="0" err="1"/>
              <a:t>economici</a:t>
            </a:r>
            <a:r>
              <a:rPr lang="en-GB" dirty="0"/>
              <a:t>, </a:t>
            </a:r>
            <a:r>
              <a:rPr lang="en-GB" dirty="0" err="1"/>
              <a:t>burocratici</a:t>
            </a:r>
            <a:r>
              <a:rPr lang="en-GB" dirty="0"/>
              <a:t>, </a:t>
            </a:r>
            <a:r>
              <a:rPr lang="en-GB" dirty="0" err="1"/>
              <a:t>logistici</a:t>
            </a:r>
            <a:r>
              <a:rPr lang="en-GB" dirty="0"/>
              <a:t> (</a:t>
            </a:r>
            <a:r>
              <a:rPr lang="en-GB" dirty="0" err="1"/>
              <a:t>liti</a:t>
            </a:r>
            <a:r>
              <a:rPr lang="en-GB" dirty="0"/>
              <a:t> di </a:t>
            </a:r>
            <a:r>
              <a:rPr lang="en-GB" dirty="0" err="1"/>
              <a:t>condominio</a:t>
            </a:r>
            <a:r>
              <a:rPr lang="en-GB" dirty="0"/>
              <a:t>) </a:t>
            </a:r>
            <a:r>
              <a:rPr lang="en-GB" dirty="0" err="1"/>
              <a:t>tantissimi</a:t>
            </a:r>
            <a:r>
              <a:rPr lang="en-GB" dirty="0"/>
              <a:t> </a:t>
            </a:r>
            <a:r>
              <a:rPr lang="en-GB" dirty="0" err="1"/>
              <a:t>edifici</a:t>
            </a:r>
            <a:r>
              <a:rPr lang="en-GB" dirty="0"/>
              <a:t> non </a:t>
            </a:r>
            <a:r>
              <a:rPr lang="en-GB" dirty="0" err="1"/>
              <a:t>sono</a:t>
            </a:r>
            <a:r>
              <a:rPr lang="en-GB" dirty="0"/>
              <a:t> </a:t>
            </a:r>
            <a:r>
              <a:rPr lang="en-GB" dirty="0" err="1"/>
              <a:t>adeguati</a:t>
            </a:r>
            <a:r>
              <a:rPr lang="en-GB" dirty="0"/>
              <a:t> al </a:t>
            </a:r>
            <a:r>
              <a:rPr lang="en-GB" dirty="0" err="1"/>
              <a:t>rischio</a:t>
            </a:r>
            <a:r>
              <a:rPr lang="en-GB" dirty="0"/>
              <a:t> </a:t>
            </a:r>
            <a:r>
              <a:rPr lang="en-GB" dirty="0" err="1"/>
              <a:t>sismico</a:t>
            </a:r>
            <a:r>
              <a:rPr lang="en-GB" dirty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81820-034B-4806-AC3A-C2A57956DC6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207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https://cnrsc.sharepoint.com/:f:/r/sites/IBESMA-grp/Documenti%20condivisi/Ricerca/Interscambio/Le%20spese%20di%20trasferta%20circolare%2087547%20del%2014mar2024?csf=1&amp;web=1&amp;e=NWzMuZ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C719B-7DB9-44F6-9351-6623C70FA6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811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EE84-D399-75A8-8A83-D3A2D2A98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A6E12-CB4A-68A5-3602-0BF859276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7A0D3-3576-B37E-CA82-ED58A4DD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429E-2340-4A07-8664-D90231138F65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C6477-E57F-6B76-1917-F2B881709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9E0BD-6E59-08E9-8ECB-C4824633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7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4ADDB-CAD6-C263-BF5A-445065B1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4A8E0-431F-C8C9-9403-C70C0ED7A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B5542-D48C-26BB-13EB-5E338705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938E-75ED-4C5E-8435-2DE6344434A9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F9385-C0E7-AC28-16FB-A9ABC6DE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9E7A-9C1E-621D-6FDC-474B669D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6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C25931-D5B7-0C2F-B209-E4EED8E42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07D89-9C77-276A-76BE-CC13098C0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F3F70-7996-773A-7235-B5D7A6C0B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C2B02-735F-48DC-8E21-16E52C061111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FA5B9-2DAA-2480-310E-C5C19638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D42F6-C6F0-1C46-8483-864ED741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39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B0950C-3C91-C1ED-5867-2707590B9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125" y="6356350"/>
            <a:ext cx="2743200" cy="365125"/>
          </a:xfrm>
        </p:spPr>
        <p:txBody>
          <a:bodyPr/>
          <a:lstStyle>
            <a:lvl1pPr>
              <a:defRPr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r>
              <a:rPr lang="it-IT" dirty="0"/>
              <a:t>data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5AB4C9-D00A-3478-15B7-97C733CC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356350"/>
            <a:ext cx="2743200" cy="365125"/>
          </a:xfrm>
        </p:spPr>
        <p:txBody>
          <a:bodyPr/>
          <a:lstStyle>
            <a:lvl1pPr>
              <a:defRPr>
                <a:latin typeface="DIN 2014" panose="020B0504020202020204" pitchFamily="34" charset="0"/>
                <a:ea typeface="DIN 2014" panose="020B0504020202020204" pitchFamily="34" charset="0"/>
              </a:defRPr>
            </a:lvl1pPr>
          </a:lstStyle>
          <a:p>
            <a:fld id="{24CBD154-4F38-403B-98DE-FF7F880170E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E75D118-CB4C-7350-AAB8-1EF106F899B0}"/>
              </a:ext>
            </a:extLst>
          </p:cNvPr>
          <p:cNvSpPr/>
          <p:nvPr userDrawn="1"/>
        </p:nvSpPr>
        <p:spPr>
          <a:xfrm>
            <a:off x="1" y="0"/>
            <a:ext cx="12192000" cy="1200150"/>
          </a:xfrm>
          <a:prstGeom prst="rect">
            <a:avLst/>
          </a:prstGeom>
          <a:solidFill>
            <a:srgbClr val="CAE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A7682D3-EB0B-AFEB-B06F-90C02DB7C1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0" r="28663"/>
          <a:stretch/>
        </p:blipFill>
        <p:spPr>
          <a:xfrm>
            <a:off x="10028822" y="106775"/>
            <a:ext cx="1925053" cy="102949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3D945A5-AF1A-3E16-F9C5-42FC418C03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75" y="33564"/>
            <a:ext cx="10515600" cy="995136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164277"/>
                </a:solidFill>
                <a:latin typeface="DIN 2014 Bold" panose="020B0704020202020204" pitchFamily="34" charset="0"/>
                <a:ea typeface="DIN 2014 Bold" panose="020B0704020202020204" pitchFamily="34" charset="0"/>
              </a:defRPr>
            </a:lvl1pPr>
          </a:lstStyle>
          <a:p>
            <a:r>
              <a:rPr lang="it-IT" dirty="0"/>
              <a:t>Il legno: Materia del futuro</a:t>
            </a:r>
          </a:p>
        </p:txBody>
      </p:sp>
    </p:spTree>
    <p:extLst>
      <p:ext uri="{BB962C8B-B14F-4D97-AF65-F5344CB8AC3E}">
        <p14:creationId xmlns:p14="http://schemas.microsoft.com/office/powerpoint/2010/main" val="13990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3E90-CB85-70CF-D1B6-5E97F738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70D47-1BA2-2BAD-9582-153F6E692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C5E8B-6905-3665-F366-F679E583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9C651-5829-4ABE-9F1D-EF6C8924948F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103C-E6EA-0A7F-750A-FA94920C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A5F6D-5A83-F600-9B96-3389A815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4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1F04D-2D8F-3775-8928-9C794FC46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196A4-7B3A-62CD-46CF-0FFAFFE42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93187-20C6-BB35-83BC-3D12460BD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131A8-BAA9-403A-9A28-4E2D5ABB102C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8335E-8D70-1199-DDD7-D31A97FB5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CBDBE-C067-EB5A-1BA0-FA44B819B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5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46E57-A3D9-DB35-7E40-6ED86B2B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ADF77-1257-9DFF-CC9B-85CCBF398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B63F6-C0DE-2B3E-1F15-8C66B36D8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70CB4-29F5-291F-E501-54E77E5A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74C4C-9D77-47E1-A53A-1A33FC4AC6F2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EF0D8-A016-F5FC-88B2-03D43C05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9041A-904A-E254-5918-DC5EAA1B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9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F3679-7D63-45ED-A290-78658978E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49938-62D6-E359-38DA-6B5E7BB1D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86A63-C1C9-317F-FC42-4CC001156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554A2-EACC-A411-6D19-BF2E4F40B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0BCCF8-B670-389C-8731-A6CB62B55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199ECF-ACCD-5DF3-18E9-9194D2D4E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84F99-E62F-47C3-8856-962AF933FB9F}" type="datetime1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D2D43-6BC2-0A78-A77F-3EEB25E1E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5FC43E-7B8C-AAF5-235B-95412222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2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88E4C-CECB-42DE-6530-5C906E52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23944-62F2-FB2D-9A98-5820B65FA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4ECCE-612C-4741-9D64-5CCE19DF2316}" type="datetime1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EBD39-C883-590F-6E9A-47244845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CAD57-9115-5D9B-06FC-5FB98B1B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9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F4CEF0-C978-F9EE-6117-C78DB456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2C45F-8965-4E7D-AEDC-3A8AA620BC36}" type="datetime1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6EB52-4ECB-B523-B302-05B7374A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E81B4-CF2D-827A-C595-036C7D55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EEBE-DD54-9FC1-5766-0BED967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45D5-8F6A-D52F-3E4C-C2F2A1CBC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1B514-8DD2-3B5D-3B13-F6C5AC4E1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10AD5-F116-E54C-90F1-A7DC502D8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98DFA-3AD1-4B48-8034-F02312A4AC9F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8AA1-DE11-070F-BAD3-113F459C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5141F-F9B6-0BBD-834B-1AEB878C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0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8A66-892D-FD34-3C5A-D5C108720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459F30-3E78-5FDB-A151-438DDFB0E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97E3A-62D6-4CD8-F5C9-118263C2C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95A96-73CB-0141-B078-265F6C04C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E5486-2319-4909-AAA2-BABF60362350}" type="datetime1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0379-F9C4-3AE7-D67F-CB623E4E1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BD61-31CD-50FB-7AE8-2E3A41B4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54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35889-28DF-A679-807C-D7AC4B86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45CE7-4961-2A9C-5196-81903A208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7B769-238E-6BBE-9C25-61B3D1FF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001F-4DAB-4FFB-8569-8447285DFB92}" type="datetime1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DABE2-7041-8FA8-5EF9-131B2E3C6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53245-BC96-E47F-7DC1-3F451FC75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CF2F0-ABEC-4363-9789-DC03575E027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0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marco.fellin@cnr.i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 Lifeshell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D2153-6C21-6C42-F585-30F37BF9E0D0}"/>
              </a:ext>
            </a:extLst>
          </p:cNvPr>
          <p:cNvSpPr txBox="1">
            <a:spLocks/>
          </p:cNvSpPr>
          <p:nvPr/>
        </p:nvSpPr>
        <p:spPr>
          <a:xfrm>
            <a:off x="2" y="4044910"/>
            <a:ext cx="12191996" cy="893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Marco Fellin, PhD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6E9DB3DA-DE91-1113-B7E1-7A2F25E1B96D}"/>
              </a:ext>
            </a:extLst>
          </p:cNvPr>
          <p:cNvSpPr txBox="1">
            <a:spLocks/>
          </p:cNvSpPr>
          <p:nvPr/>
        </p:nvSpPr>
        <p:spPr>
          <a:xfrm>
            <a:off x="1" y="2873494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64277"/>
                </a:solidFill>
                <a:latin typeface="DIN 2014 Bold" panose="020B0704020202020204" pitchFamily="34" charset="0"/>
                <a:ea typeface="DIN 2014 Bold" panose="020B070402020202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164277"/>
                </a:solidFill>
                <a:effectLst/>
                <a:uLnTx/>
                <a:uFillTx/>
                <a:latin typeface="DIN 2014 Bold" panose="020B0704020202020204" pitchFamily="34" charset="0"/>
                <a:cs typeface="+mj-cs"/>
              </a:rPr>
              <a:t>Lifeshell: banchi in legno antisismici 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A349C57A-C59F-2FC0-D59F-0EA2671870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6421" y="1078355"/>
            <a:ext cx="5139159" cy="147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9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76C6DF9-ACF3-46D0-ED79-8CAFECA05B1F}"/>
              </a:ext>
            </a:extLst>
          </p:cNvPr>
          <p:cNvSpPr txBox="1"/>
          <p:nvPr/>
        </p:nvSpPr>
        <p:spPr>
          <a:xfrm>
            <a:off x="152511" y="673449"/>
            <a:ext cx="26658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Prototipi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Riparazioni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Accrocchi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Automazioni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Arduino, stampa 3D, taglio laser, elettronica…</a:t>
            </a:r>
          </a:p>
        </p:txBody>
      </p:sp>
      <p:pic>
        <p:nvPicPr>
          <p:cNvPr id="14" name="Immagine 13" descr="Immagine che contiene Impianto elettrico, Ingegneria elettronica, elettronica, macchina&#10;&#10;Descrizione generata automaticamente">
            <a:extLst>
              <a:ext uri="{FF2B5EF4-FFF2-40B4-BE49-F238E27FC236}">
                <a16:creationId xmlns:a16="http://schemas.microsoft.com/office/drawing/2014/main" id="{F216BA73-76FB-0415-DDD0-447BD05486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23"/>
          <a:stretch/>
        </p:blipFill>
        <p:spPr>
          <a:xfrm rot="10800000">
            <a:off x="8520081" y="3314207"/>
            <a:ext cx="3455618" cy="2667208"/>
          </a:xfrm>
          <a:prstGeom prst="rect">
            <a:avLst/>
          </a:prstGeom>
        </p:spPr>
      </p:pic>
      <p:pic>
        <p:nvPicPr>
          <p:cNvPr id="16" name="Immagine 15" descr="Immagine che contiene elettronica, Ingegneria elettronica, circuito, Impianto elettrico&#10;&#10;Descrizione generata automaticamente">
            <a:extLst>
              <a:ext uri="{FF2B5EF4-FFF2-40B4-BE49-F238E27FC236}">
                <a16:creationId xmlns:a16="http://schemas.microsoft.com/office/drawing/2014/main" id="{11C5E4C8-5913-96A8-AE2E-7E6679908C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4" t="22064" r="15449" b="6371"/>
          <a:stretch/>
        </p:blipFill>
        <p:spPr>
          <a:xfrm>
            <a:off x="4976782" y="3299712"/>
            <a:ext cx="3367346" cy="268170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555D163-5F52-023D-5413-268FB6AFBD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4" t="34613" r="32639" b="21788"/>
          <a:stretch/>
        </p:blipFill>
        <p:spPr>
          <a:xfrm>
            <a:off x="2999363" y="719452"/>
            <a:ext cx="3805974" cy="2475312"/>
          </a:xfrm>
          <a:prstGeom prst="rect">
            <a:avLst/>
          </a:prstGeom>
        </p:spPr>
      </p:pic>
      <p:pic>
        <p:nvPicPr>
          <p:cNvPr id="21" name="Immagine 20" descr="Immagine che contiene macchina, Ingegneria elettronica, Ricambio auto, plastica&#10;&#10;Descrizione generata automaticamente">
            <a:extLst>
              <a:ext uri="{FF2B5EF4-FFF2-40B4-BE49-F238E27FC236}">
                <a16:creationId xmlns:a16="http://schemas.microsoft.com/office/drawing/2014/main" id="{9CFBEB7E-D21D-C817-5FE3-BE106E887A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0328" r="3611" b="23525"/>
          <a:stretch/>
        </p:blipFill>
        <p:spPr>
          <a:xfrm>
            <a:off x="6986323" y="741717"/>
            <a:ext cx="4532577" cy="2453045"/>
          </a:xfrm>
          <a:prstGeom prst="rect">
            <a:avLst/>
          </a:prstGeom>
        </p:spPr>
      </p:pic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5B294EB8-9770-8492-DE62-913CDAB1E812}"/>
              </a:ext>
            </a:extLst>
          </p:cNvPr>
          <p:cNvCxnSpPr>
            <a:cxnSpLocks/>
          </p:cNvCxnSpPr>
          <p:nvPr/>
        </p:nvCxnSpPr>
        <p:spPr>
          <a:xfrm>
            <a:off x="6526886" y="1821536"/>
            <a:ext cx="2725725" cy="464464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magine 25">
            <a:extLst>
              <a:ext uri="{FF2B5EF4-FFF2-40B4-BE49-F238E27FC236}">
                <a16:creationId xmlns:a16="http://schemas.microsoft.com/office/drawing/2014/main" id="{FC9DE344-DF59-6C01-4463-F4EE0A230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98" y="3301413"/>
            <a:ext cx="4673830" cy="268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35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76C6DF9-ACF3-46D0-ED79-8CAFECA05B1F}"/>
              </a:ext>
            </a:extLst>
          </p:cNvPr>
          <p:cNvSpPr txBox="1"/>
          <p:nvPr/>
        </p:nvSpPr>
        <p:spPr>
          <a:xfrm>
            <a:off x="535014" y="854569"/>
            <a:ext cx="70071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Cercare il miglioramento, l’innovazione.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Proposte in corso e future: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-feedback manuale missioni.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-scambio uso strumenti attrezzature.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-gruppi tematici per scambio opinioni, progetti comuni.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-portare le innovazioni a livello centrale.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3" y="1486052"/>
            <a:ext cx="3803210" cy="3803210"/>
          </a:xfrm>
          <a:prstGeom prst="rect">
            <a:avLst/>
          </a:prstGeom>
        </p:spPr>
      </p:pic>
      <p:pic>
        <p:nvPicPr>
          <p:cNvPr id="3074" name="Picture 2" descr="Davide contro Golia - www.pellegrinoconte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2" y="3221335"/>
            <a:ext cx="4876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7924929" y="5395227"/>
            <a:ext cx="2753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oppure email 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marco.fellin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070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5" y="0"/>
            <a:ext cx="12240685" cy="68853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8" b="10883"/>
          <a:stretch/>
        </p:blipFill>
        <p:spPr>
          <a:xfrm>
            <a:off x="-48683" y="-27385"/>
            <a:ext cx="12240683" cy="691276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7008" y="1980804"/>
            <a:ext cx="10515600" cy="995136"/>
          </a:xfrm>
        </p:spPr>
        <p:txBody>
          <a:bodyPr>
            <a:noAutofit/>
          </a:bodyPr>
          <a:lstStyle/>
          <a:p>
            <a:r>
              <a:rPr lang="it-IT" sz="6400" b="1" dirty="0">
                <a:solidFill>
                  <a:schemeClr val="bg1">
                    <a:lumMod val="95000"/>
                  </a:schemeClr>
                </a:solidFill>
                <a:latin typeface="DIN 2014 Bold" panose="020B0704020202020204"/>
                <a:ea typeface="+mn-ea"/>
                <a:cs typeface="+mn-cs"/>
              </a:rPr>
              <a:t>Terremoti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10066" y="3003325"/>
            <a:ext cx="6256867" cy="3176588"/>
          </a:xfrm>
        </p:spPr>
        <p:txBody>
          <a:bodyPr/>
          <a:lstStyle/>
          <a:p>
            <a:pPr algn="ctr">
              <a:buNone/>
            </a:pPr>
            <a:r>
              <a:rPr lang="en-GB" sz="6400" dirty="0">
                <a:solidFill>
                  <a:schemeClr val="bg1">
                    <a:lumMod val="95000"/>
                  </a:schemeClr>
                </a:solidFill>
                <a:latin typeface="DIN 2014 Bold" panose="020B0704020202020204"/>
              </a:rPr>
              <a:t>800,000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DIN 2014 Bold" panose="020B0704020202020204"/>
              </a:rPr>
              <a:t> </a:t>
            </a:r>
            <a:r>
              <a:rPr lang="en-GB" sz="6400" dirty="0" err="1">
                <a:solidFill>
                  <a:schemeClr val="bg1">
                    <a:lumMod val="95000"/>
                  </a:schemeClr>
                </a:solidFill>
                <a:latin typeface="DIN 2014 Bold" panose="020B0704020202020204"/>
              </a:rPr>
              <a:t>vittime</a:t>
            </a:r>
            <a:endParaRPr lang="en-GB" sz="6400" dirty="0">
              <a:solidFill>
                <a:schemeClr val="bg1">
                  <a:lumMod val="95000"/>
                </a:schemeClr>
              </a:solidFill>
              <a:latin typeface="DIN 2014 Bold" panose="020B0704020202020204"/>
            </a:endParaRPr>
          </a:p>
          <a:p>
            <a:pPr algn="ctr">
              <a:buNone/>
            </a:pPr>
            <a:r>
              <a:rPr lang="en-GB" sz="3200" dirty="0">
                <a:solidFill>
                  <a:schemeClr val="bg1">
                    <a:lumMod val="95000"/>
                  </a:schemeClr>
                </a:solidFill>
                <a:latin typeface="DIN 2014 Bold" panose="020B0704020202020204"/>
              </a:rPr>
              <a:t>        (</a:t>
            </a:r>
            <a:r>
              <a:rPr lang="en-GB" sz="3200" dirty="0" err="1">
                <a:solidFill>
                  <a:schemeClr val="bg1">
                    <a:lumMod val="95000"/>
                  </a:schemeClr>
                </a:solidFill>
                <a:latin typeface="DIN 2014 Bold" panose="020B0704020202020204"/>
              </a:rPr>
              <a:t>mondo</a:t>
            </a:r>
            <a:r>
              <a:rPr lang="en-GB" sz="3200" dirty="0">
                <a:solidFill>
                  <a:schemeClr val="bg1">
                    <a:lumMod val="95000"/>
                  </a:schemeClr>
                </a:solidFill>
                <a:latin typeface="DIN 2014 Bold" panose="020B0704020202020204"/>
              </a:rPr>
              <a:t>, </a:t>
            </a:r>
            <a:r>
              <a:rPr lang="en-GB" sz="3200" dirty="0" err="1">
                <a:solidFill>
                  <a:schemeClr val="bg1">
                    <a:lumMod val="95000"/>
                  </a:schemeClr>
                </a:solidFill>
                <a:latin typeface="DIN 2014 Bold" panose="020B0704020202020204"/>
              </a:rPr>
              <a:t>anni</a:t>
            </a:r>
            <a:r>
              <a:rPr lang="en-GB" sz="3200" dirty="0">
                <a:solidFill>
                  <a:schemeClr val="bg1">
                    <a:lumMod val="95000"/>
                  </a:schemeClr>
                </a:solidFill>
                <a:latin typeface="DIN 2014 Bold" panose="020B0704020202020204"/>
              </a:rPr>
              <a:t> 2000-2015)</a:t>
            </a:r>
            <a:endParaRPr lang="it-IT" sz="3200" dirty="0">
              <a:solidFill>
                <a:schemeClr val="bg1">
                  <a:lumMod val="95000"/>
                </a:schemeClr>
              </a:solidFill>
              <a:latin typeface="DIN 2014 Bold" panose="020B0704020202020204"/>
            </a:endParaRPr>
          </a:p>
        </p:txBody>
      </p:sp>
      <p:sp>
        <p:nvSpPr>
          <p:cNvPr id="4" name="Rettangolo 3"/>
          <p:cNvSpPr/>
          <p:nvPr/>
        </p:nvSpPr>
        <p:spPr>
          <a:xfrm rot="16200000">
            <a:off x="10934075" y="5603548"/>
            <a:ext cx="2202847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Photo by sagafilm.is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659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6400" b="1" dirty="0">
                <a:solidFill>
                  <a:schemeClr val="bg1">
                    <a:lumMod val="95000"/>
                  </a:schemeClr>
                </a:solidFill>
                <a:latin typeface="DIN 2014 Bold" panose="020B0704020202020204"/>
                <a:ea typeface="+mn-ea"/>
                <a:cs typeface="+mn-cs"/>
              </a:rPr>
              <a:t>Costruire bene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 Lifeshell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l’idea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Lifeshell2.0 v16">
            <a:hlinkClick r:id="" action="ppaction://media"/>
            <a:extLst>
              <a:ext uri="{FF2B5EF4-FFF2-40B4-BE49-F238E27FC236}">
                <a16:creationId xmlns:a16="http://schemas.microsoft.com/office/drawing/2014/main" id="{7B5F7D35-757E-B987-4125-D4A38C9F42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7400" y="1231109"/>
            <a:ext cx="10032999" cy="5643562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19C945D1-1F5C-AE44-8819-68F0BFDBC736}"/>
              </a:ext>
            </a:extLst>
          </p:cNvPr>
          <p:cNvSpPr txBox="1">
            <a:spLocks/>
          </p:cNvSpPr>
          <p:nvPr/>
        </p:nvSpPr>
        <p:spPr>
          <a:xfrm>
            <a:off x="0" y="1600200"/>
            <a:ext cx="3744913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6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Mobile robusto con funzione antisismica.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6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Realizzato in X-LAM, panelli a fibra incrociata e connessioni metalliche.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6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Rapidamente installabile, economico, efficace, naturale. </a:t>
            </a:r>
            <a:endParaRPr kumimoji="0" lang="en-GB" sz="26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DIN 2014 Bold" panose="020B0704020202020204"/>
              <a:ea typeface="+mn-ea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939525F-859C-FCD7-95FE-4EB8685F90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587" y="15306"/>
            <a:ext cx="466331" cy="62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9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 Lifeshell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l’idea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939525F-859C-FCD7-95FE-4EB8685F90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587" y="15306"/>
            <a:ext cx="466331" cy="621461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640DA9-68A0-C061-2A7B-4D9858404073}"/>
              </a:ext>
            </a:extLst>
          </p:cNvPr>
          <p:cNvSpPr txBox="1">
            <a:spLocks/>
          </p:cNvSpPr>
          <p:nvPr/>
        </p:nvSpPr>
        <p:spPr>
          <a:xfrm>
            <a:off x="0" y="1600200"/>
            <a:ext cx="35528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6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Tavolo, scrivania, letto, guardaroba…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6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Soluzione temporanea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66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Kit di sopravvivenza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6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DIN 2014 Bold" panose="020B0704020202020204"/>
              <a:ea typeface="+mn-ea"/>
              <a:cs typeface="+mn-cs"/>
            </a:endParaRPr>
          </a:p>
        </p:txBody>
      </p:sp>
      <p:pic>
        <p:nvPicPr>
          <p:cNvPr id="9" name="image21.jpg">
            <a:extLst>
              <a:ext uri="{FF2B5EF4-FFF2-40B4-BE49-F238E27FC236}">
                <a16:creationId xmlns:a16="http://schemas.microsoft.com/office/drawing/2014/main" id="{78AAB2A1-E506-8EC7-2AF1-BD06B5BF03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97294" y="3863181"/>
            <a:ext cx="4362752" cy="2120298"/>
          </a:xfrm>
          <a:prstGeom prst="rect">
            <a:avLst/>
          </a:prstGeom>
          <a:ln/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C38B2A31-B4D6-6403-B291-3CBBF936F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5" t="3280" r="29563" b="23227"/>
          <a:stretch/>
        </p:blipFill>
        <p:spPr>
          <a:xfrm>
            <a:off x="4837846" y="1276350"/>
            <a:ext cx="7354154" cy="55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03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 Lifeshell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 descr="Immagine che contiene vestiti, casa, caminetto, muro&#10;&#10;Descrizione generata automaticamente">
            <a:extLst>
              <a:ext uri="{FF2B5EF4-FFF2-40B4-BE49-F238E27FC236}">
                <a16:creationId xmlns:a16="http://schemas.microsoft.com/office/drawing/2014/main" id="{D9F9371A-CB9F-6511-43D3-B85F14069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62" y="854568"/>
            <a:ext cx="4616565" cy="5143914"/>
          </a:xfrm>
          <a:prstGeom prst="rect">
            <a:avLst/>
          </a:prstGeom>
        </p:spPr>
      </p:pic>
      <p:pic>
        <p:nvPicPr>
          <p:cNvPr id="8" name="Immagine 7" descr="Immagine che contiene interno, muro, testo, pavimento&#10;&#10;Descrizione generata automaticamente">
            <a:extLst>
              <a:ext uri="{FF2B5EF4-FFF2-40B4-BE49-F238E27FC236}">
                <a16:creationId xmlns:a16="http://schemas.microsoft.com/office/drawing/2014/main" id="{C9752D71-B734-B741-7B74-EC79F5394D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13738" r="26713" b="7908"/>
          <a:stretch/>
        </p:blipFill>
        <p:spPr>
          <a:xfrm rot="5400000">
            <a:off x="12603606" y="583518"/>
            <a:ext cx="5345262" cy="5109129"/>
          </a:xfrm>
          <a:prstGeom prst="rect">
            <a:avLst/>
          </a:prstGeom>
        </p:spPr>
      </p:pic>
      <p:pic>
        <p:nvPicPr>
          <p:cNvPr id="10" name="Immagine 9" descr="Immagine che contiene arredo, muro, interno, arte&#10;&#10;Descrizione generata automaticamente">
            <a:extLst>
              <a:ext uri="{FF2B5EF4-FFF2-40B4-BE49-F238E27FC236}">
                <a16:creationId xmlns:a16="http://schemas.microsoft.com/office/drawing/2014/main" id="{B8000A10-D4F2-085B-B9A7-E7801CC893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3" t="1" r="10776" b="-1335"/>
          <a:stretch/>
        </p:blipFill>
        <p:spPr>
          <a:xfrm>
            <a:off x="5480050" y="1139695"/>
            <a:ext cx="6261099" cy="457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10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 Lifeshell - Patent or Creative Commons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939525F-859C-FCD7-95FE-4EB8685F90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587" y="15306"/>
            <a:ext cx="466331" cy="621461"/>
          </a:xfrm>
          <a:prstGeom prst="rect">
            <a:avLst/>
          </a:prstGeom>
        </p:spPr>
      </p:pic>
      <p:cxnSp>
        <p:nvCxnSpPr>
          <p:cNvPr id="2" name="Connettore 1 7">
            <a:extLst>
              <a:ext uri="{FF2B5EF4-FFF2-40B4-BE49-F238E27FC236}">
                <a16:creationId xmlns:a16="http://schemas.microsoft.com/office/drawing/2014/main" id="{4B71B7DF-0C23-BD32-8DA7-4485BE5C8FCD}"/>
              </a:ext>
            </a:extLst>
          </p:cNvPr>
          <p:cNvCxnSpPr>
            <a:cxnSpLocks/>
          </p:cNvCxnSpPr>
          <p:nvPr/>
        </p:nvCxnSpPr>
        <p:spPr>
          <a:xfrm>
            <a:off x="5173698" y="136525"/>
            <a:ext cx="1150902" cy="5002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4C0FAF7-4381-3E9F-37BF-71CC32E9E5F4}"/>
              </a:ext>
            </a:extLst>
          </p:cNvPr>
          <p:cNvSpPr txBox="1">
            <a:spLocks/>
          </p:cNvSpPr>
          <p:nvPr/>
        </p:nvSpPr>
        <p:spPr>
          <a:xfrm>
            <a:off x="343147" y="1075765"/>
            <a:ext cx="2918159" cy="3076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Nessun brevetto su un’idea salva-vita.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Creative common CC BY 4.0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Chiunque può modificarlo, costruirlo, venderlo, senza royalties.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www.lifeshell.net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DIN 2014 Bold" panose="020B0704020202020204"/>
              <a:ea typeface="+mn-ea"/>
              <a:cs typeface="+mn-cs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AEA43709-5EA0-2042-813A-CB506E17E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216" y="748596"/>
            <a:ext cx="7540367" cy="5348304"/>
          </a:xfrm>
          <a:prstGeom prst="rect">
            <a:avLst/>
          </a:prstGeom>
        </p:spPr>
      </p:pic>
      <p:pic>
        <p:nvPicPr>
          <p:cNvPr id="11" name="Picture 2" descr="F:\Life shell 6\Approved-for-free-cultural-works.svg.png">
            <a:extLst>
              <a:ext uri="{FF2B5EF4-FFF2-40B4-BE49-F238E27FC236}">
                <a16:creationId xmlns:a16="http://schemas.microsoft.com/office/drawing/2014/main" id="{A766E2C9-AE81-2B70-59A4-909BD0025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7625" y="4385727"/>
            <a:ext cx="1892829" cy="1892829"/>
          </a:xfrm>
          <a:prstGeom prst="rect">
            <a:avLst/>
          </a:prstGeom>
          <a:noFill/>
        </p:spPr>
      </p:pic>
      <p:pic>
        <p:nvPicPr>
          <p:cNvPr id="13" name="Picture 3" descr="F:\Life shell 6\by (1).png">
            <a:extLst>
              <a:ext uri="{FF2B5EF4-FFF2-40B4-BE49-F238E27FC236}">
                <a16:creationId xmlns:a16="http://schemas.microsoft.com/office/drawing/2014/main" id="{454FE07F-89EB-6175-E968-2B0BB3C9E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459" y="5344686"/>
            <a:ext cx="1920213" cy="673191"/>
          </a:xfrm>
          <a:prstGeom prst="rect">
            <a:avLst/>
          </a:prstGeo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C14F0B2-67BF-93A5-81FA-ED26856686B8}"/>
              </a:ext>
            </a:extLst>
          </p:cNvPr>
          <p:cNvSpPr txBox="1"/>
          <p:nvPr/>
        </p:nvSpPr>
        <p:spPr>
          <a:xfrm rot="21137315">
            <a:off x="4801030" y="303373"/>
            <a:ext cx="88036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NO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adley Hand ITC" panose="03070402050302030203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002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 Lifeshell – test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d’impatto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939525F-859C-FCD7-95FE-4EB8685F90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587" y="15306"/>
            <a:ext cx="466331" cy="621461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100616F-5B96-41B9-37BD-7AFCEB56E835}"/>
              </a:ext>
            </a:extLst>
          </p:cNvPr>
          <p:cNvSpPr/>
          <p:nvPr/>
        </p:nvSpPr>
        <p:spPr>
          <a:xfrm>
            <a:off x="924788" y="2260600"/>
            <a:ext cx="3810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Massa: 1000 kg (eq.)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Distanza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: 4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metri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 (eq.)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Energia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: 40,000 Joule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Risultato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successo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IN 2014 Bold" panose="020B0704020202020204"/>
                <a:ea typeface="+mn-ea"/>
                <a:cs typeface="+mn-cs"/>
              </a:rPr>
              <a:t>.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DIN 2014 Bold" panose="020B0704020202020204"/>
              <a:ea typeface="+mn-ea"/>
              <a:cs typeface="+mn-cs"/>
            </a:endParaRPr>
          </a:p>
        </p:txBody>
      </p:sp>
      <p:pic>
        <p:nvPicPr>
          <p:cNvPr id="3" name="Lifeshell impact test 2018">
            <a:hlinkClick r:id="" action="ppaction://media"/>
            <a:extLst>
              <a:ext uri="{FF2B5EF4-FFF2-40B4-BE49-F238E27FC236}">
                <a16:creationId xmlns:a16="http://schemas.microsoft.com/office/drawing/2014/main" id="{D6C10C64-86F2-45BD-5E42-8E92E86A5F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540" end="1163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2980" y="-1644377"/>
            <a:ext cx="5308601" cy="937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6D56F-1DD0-7B0D-BE5F-3FC4373C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D11E1F-B837-B4A1-BD89-F6C321D26049}"/>
              </a:ext>
            </a:extLst>
          </p:cNvPr>
          <p:cNvSpPr/>
          <p:nvPr/>
        </p:nvSpPr>
        <p:spPr>
          <a:xfrm>
            <a:off x="1" y="1"/>
            <a:ext cx="12192000" cy="63676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 Lifeshell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A503AD-5AFF-9559-A410-BF9A1C51486D}"/>
              </a:ext>
            </a:extLst>
          </p:cNvPr>
          <p:cNvCxnSpPr>
            <a:cxnSpLocks/>
          </p:cNvCxnSpPr>
          <p:nvPr/>
        </p:nvCxnSpPr>
        <p:spPr>
          <a:xfrm>
            <a:off x="0" y="6138547"/>
            <a:ext cx="12192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DFD1269-9AA1-03F8-9ED7-580B9764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6236907"/>
            <a:ext cx="3696749" cy="5566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3BF72-0B48-CC73-CA2F-3B3B29E5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Livorno, 10-11 aprile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14368-C25C-3D88-2928-565FE81D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CF2F0-ABEC-4363-9789-DC03575E0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C2EA0B9-6DB4-1369-D235-712D34227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24230"/>
            <a:ext cx="10515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j-cs"/>
              </a:rPr>
              <a:t>www.lifeshell.net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2F28CADF-B210-A9A9-B22F-A5E7DC249806}"/>
              </a:ext>
            </a:extLst>
          </p:cNvPr>
          <p:cNvSpPr txBox="1">
            <a:spLocks/>
          </p:cNvSpPr>
          <p:nvPr/>
        </p:nvSpPr>
        <p:spPr>
          <a:xfrm>
            <a:off x="0" y="3192082"/>
            <a:ext cx="12192000" cy="3044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2533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Progetto PRIN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finanziato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, 2023-2025</a:t>
            </a:r>
          </a:p>
          <a:p>
            <a:pPr marL="228600" marR="0" lvl="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Partner,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contributi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critiche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 e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suggerimenti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sono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graditi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2667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267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itchFamily="18" charset="0"/>
              </a:rPr>
              <a:t>P.I. Marco </a:t>
            </a:r>
            <a:r>
              <a:rPr kumimoji="0" lang="en-US" altLang="zh-CN" sz="2267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Fellin</a:t>
            </a:r>
            <a:r>
              <a:rPr kumimoji="0" lang="it-IT" altLang="zh-CN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, CNR IBE, S. Michele all’Adige (TN), </a:t>
            </a:r>
            <a:r>
              <a:rPr kumimoji="0" lang="it-IT" altLang="zh-CN" sz="2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Italy</a:t>
            </a:r>
            <a:r>
              <a:rPr kumimoji="0" lang="it-IT" altLang="zh-CN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fr-CA" altLang="zh-CN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SimSun" pitchFamily="2" charset="-122"/>
                <a:cs typeface="Times New Roman" pitchFamily="18" charset="0"/>
                <a:hlinkClick r:id="rId3"/>
              </a:rPr>
              <a:t>marco.fellin@cnr.it</a:t>
            </a:r>
            <a:r>
              <a:rPr kumimoji="0" lang="fr-CA" altLang="zh-CN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SimSun" pitchFamily="2" charset="-122"/>
                <a:cs typeface="Times New Roman" pitchFamily="18" charset="0"/>
              </a:rPr>
              <a:t> </a:t>
            </a:r>
            <a:endParaRPr kumimoji="0" lang="it-IT" altLang="zh-CN" sz="2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Contributi</a:t>
            </a:r>
            <a:r>
              <a:rPr kumimoji="0" lang="en-US" altLang="zh-CN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altLang="zh-CN" sz="2267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Andrea </a:t>
            </a:r>
            <a:r>
              <a:rPr kumimoji="0" lang="en-US" altLang="zh-CN" sz="2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Polastri</a:t>
            </a:r>
            <a:r>
              <a:rPr kumimoji="0" lang="en-US" altLang="zh-CN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, Daniele Casagrande, Emanuele Sartori, Roberto </a:t>
            </a:r>
            <a:r>
              <a:rPr kumimoji="0" lang="en-US" altLang="zh-CN" sz="2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Scotta</a:t>
            </a:r>
            <a:r>
              <a:rPr kumimoji="0" lang="en-US" altLang="zh-CN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, Ario </a:t>
            </a:r>
            <a:r>
              <a:rPr kumimoji="0" lang="en-US" altLang="zh-CN" sz="2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Ceccotti</a:t>
            </a:r>
            <a:r>
              <a:rPr kumimoji="0" lang="en-US" altLang="zh-CN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, Gao, </a:t>
            </a:r>
            <a:r>
              <a:rPr kumimoji="0" lang="en-US" altLang="zh-CN" sz="2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Wancheng</a:t>
            </a:r>
            <a:r>
              <a:rPr kumimoji="0" lang="en-US" altLang="zh-CN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, Frank Lam, </a:t>
            </a:r>
            <a:r>
              <a:rPr kumimoji="0" lang="en-US" altLang="zh-CN" sz="226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Mario Polidori. </a:t>
            </a:r>
            <a:r>
              <a:rPr kumimoji="0" lang="en-US" altLang="zh-CN" sz="2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Grafica</a:t>
            </a:r>
            <a:r>
              <a:rPr kumimoji="0" lang="en-US" altLang="zh-CN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: Matilde </a:t>
            </a:r>
            <a:r>
              <a:rPr kumimoji="0" lang="en-US" altLang="zh-CN" sz="2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Bognolo</a:t>
            </a:r>
            <a:r>
              <a:rPr kumimoji="0" lang="en-US" altLang="zh-CN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altLang="zh-CN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Prototipo 2.0 realizzato in collaborazione con X-LAM DOLOMITI S.P.A.</a:t>
            </a:r>
            <a:r>
              <a:rPr kumimoji="0" lang="en-US" altLang="zh-CN" sz="2267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Times New Roman" pitchFamily="18" charset="0"/>
                <a:cs typeface="Times New Roman" pitchFamily="18" charset="0"/>
              </a:rPr>
              <a:t> </a:t>
            </a:r>
            <a:endParaRPr kumimoji="0" lang="it-IT" altLang="zh-CN" sz="2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" pitchFamily="34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1CDEF849-06F7-9FDA-47FE-D8D73A3F7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945" y="1590058"/>
            <a:ext cx="6362109" cy="18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0298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3199</TotalTime>
  <Words>505</Words>
  <Application>Microsoft Office PowerPoint</Application>
  <PresentationFormat>Widescreen</PresentationFormat>
  <Paragraphs>80</Paragraphs>
  <Slides>11</Slides>
  <Notes>3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9" baseType="lpstr">
      <vt:lpstr>Aptos</vt:lpstr>
      <vt:lpstr>Arial</vt:lpstr>
      <vt:lpstr>Bradley Hand ITC</vt:lpstr>
      <vt:lpstr>Calibri</vt:lpstr>
      <vt:lpstr>Calibri Light</vt:lpstr>
      <vt:lpstr>DIN 2014</vt:lpstr>
      <vt:lpstr>DIN 2014 Bold</vt:lpstr>
      <vt:lpstr>1_Office Theme</vt:lpstr>
      <vt:lpstr>Presentazione standard di PowerPoint</vt:lpstr>
      <vt:lpstr>Terremoti</vt:lpstr>
      <vt:lpstr>Costruire bene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Sakowska</dc:creator>
  <cp:lastModifiedBy>MARCO SIMONETTI</cp:lastModifiedBy>
  <cp:revision>160</cp:revision>
  <dcterms:created xsi:type="dcterms:W3CDTF">2023-09-08T10:50:40Z</dcterms:created>
  <dcterms:modified xsi:type="dcterms:W3CDTF">2024-04-12T15:32:50Z</dcterms:modified>
</cp:coreProperties>
</file>