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95" r:id="rId2"/>
    <p:sldId id="402" r:id="rId3"/>
    <p:sldId id="294" r:id="rId4"/>
    <p:sldId id="3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8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1DCD-D2F6-448A-90D8-FF0512958DAA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EC83D-24E2-4053-BF8D-FF4EABE35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96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EE84-D399-75A8-8A83-D3A2D2A9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6E12-CB4A-68A5-3602-0BF859276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A0D3-3576-B37E-CA82-ED58A4DD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C6477-E57F-6B76-1917-F2B88170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9E0BD-6E59-08E9-8ECB-C4824633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3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ADDB-CAD6-C263-BF5A-445065B1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4A8E0-431F-C8C9-9403-C70C0ED7A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5542-D48C-26BB-13EB-5E338705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F9385-C0E7-AC28-16FB-A9ABC6DE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9E7A-9C1E-621D-6FDC-474B669D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9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C25931-D5B7-0C2F-B209-E4EED8E42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07D89-9C77-276A-76BE-CC13098C0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3F70-7996-773A-7235-B5D7A6C0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FA5B9-2DAA-2480-310E-C5C19638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42F6-C6F0-1C46-8483-864ED741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0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3E90-CB85-70CF-D1B6-5E97F738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0D47-1BA2-2BAD-9582-153F6E692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5E8B-6905-3665-F366-F679E583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103C-E6EA-0A7F-750A-FA94920C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A5F6D-5A83-F600-9B96-3389A815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7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F04D-2D8F-3775-8928-9C794FC4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196A4-7B3A-62CD-46CF-0FFAFFE4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93187-20C6-BB35-83BC-3D12460B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335E-8D70-1199-DDD7-D31A97FB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CBDBE-C067-EB5A-1BA0-FA44B819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66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6E57-A3D9-DB35-7E40-6ED86B2B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DF77-1257-9DFF-CC9B-85CCBF398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B63F6-C0DE-2B3E-1F15-8C66B36D8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0CB4-29F5-291F-E501-54E77E5A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EF0D8-A016-F5FC-88B2-03D43C05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9041A-904A-E254-5918-DC5EAA1B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6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3679-7D63-45ED-A290-78658978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49938-62D6-E359-38DA-6B5E7BB1D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86A63-C1C9-317F-FC42-4CC001156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554A2-EACC-A411-6D19-BF2E4F40B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BCCF8-B670-389C-8731-A6CB62B55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99ECF-ACCD-5DF3-18E9-9194D2D4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D2D43-6BC2-0A78-A77F-3EEB25E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FC43E-7B8C-AAF5-235B-95412222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4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8E4C-CECB-42DE-6530-5C906E52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23944-62F2-FB2D-9A98-5820B65F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EBD39-C883-590F-6E9A-47244845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CAD57-9115-5D9B-06FC-5FB98B1B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7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4CEF0-C978-F9EE-6117-C78DB456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6EB52-4ECB-B523-B302-05B7374A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E81B4-CF2D-827A-C595-036C7D55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EEBE-DD54-9FC1-5766-0BED967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45D5-8F6A-D52F-3E4C-C2F2A1CB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1B514-8DD2-3B5D-3B13-F6C5AC4E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10AD5-F116-E54C-90F1-A7DC502D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8AA1-DE11-070F-BAD3-113F459C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5141F-F9B6-0BBD-834B-1AEB878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8A66-892D-FD34-3C5A-D5C10872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59F30-3E78-5FDB-A151-438DDFB0E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7E3A-62D6-4CD8-F5C9-118263C2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95A96-73CB-0141-B078-265F6C04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0379-F9C4-3AE7-D67F-CB623E4E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BD61-31CD-50FB-7AE8-2E3A41B4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8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35889-28DF-A679-807C-D7AC4B8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45CE7-4961-2A9C-5196-81903A208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7B769-238E-6BBE-9C25-61B3D1FF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DABE2-7041-8FA8-5EF9-131B2E3C6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53245-BC96-E47F-7DC1-3F451FC7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4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CDC33-D0BB-B6C5-82A9-E9446CCC0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E6FDCCF-07C3-94F1-AE7D-861A5A411DAC}"/>
              </a:ext>
            </a:extLst>
          </p:cNvPr>
          <p:cNvSpPr/>
          <p:nvPr/>
        </p:nvSpPr>
        <p:spPr>
          <a:xfrm>
            <a:off x="0" y="-1250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287A7-56F3-D0E0-C6AB-E6DF3FA5FAE4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B91765F-4E36-4B6A-DC1A-288C13987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44B52B1-21E1-94D4-02D2-9F6F5469A3D3}"/>
              </a:ext>
            </a:extLst>
          </p:cNvPr>
          <p:cNvSpPr/>
          <p:nvPr/>
        </p:nvSpPr>
        <p:spPr>
          <a:xfrm>
            <a:off x="2217087" y="108498"/>
            <a:ext cx="7757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Serramenti e Facciate Continue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19C5401-8E45-FC9F-6B10-E0F62F59F2E3}"/>
              </a:ext>
            </a:extLst>
          </p:cNvPr>
          <p:cNvSpPr/>
          <p:nvPr/>
        </p:nvSpPr>
        <p:spPr>
          <a:xfrm>
            <a:off x="3941149" y="6097266"/>
            <a:ext cx="8069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UPPORTO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alle aziende per l’INNOVAZIONE e la CERTIFICAZIONE di prodotto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46F0F8A-7054-790F-E49B-D6CD29A0C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75"/>
          <a:stretch/>
        </p:blipFill>
        <p:spPr>
          <a:xfrm>
            <a:off x="6256478" y="631409"/>
            <a:ext cx="4812507" cy="5494277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8EB0C76F-F007-147B-9CFC-6E7F968F8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987" y="585657"/>
            <a:ext cx="4133707" cy="551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1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CDC33-D0BB-B6C5-82A9-E9446CCC0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png">
            <a:extLst>
              <a:ext uri="{FF2B5EF4-FFF2-40B4-BE49-F238E27FC236}">
                <a16:creationId xmlns:a16="http://schemas.microsoft.com/office/drawing/2014/main" id="{325C2D85-10F5-3D28-EB80-0519EFF60BBC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732" y="4577645"/>
            <a:ext cx="3510845" cy="1738488"/>
          </a:xfrm>
          <a:prstGeom prst="rect">
            <a:avLst/>
          </a:prstGeom>
          <a:ln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6FDCCF-07C3-94F1-AE7D-861A5A411DAC}"/>
              </a:ext>
            </a:extLst>
          </p:cNvPr>
          <p:cNvSpPr/>
          <p:nvPr/>
        </p:nvSpPr>
        <p:spPr>
          <a:xfrm>
            <a:off x="0" y="-1250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287A7-56F3-D0E0-C6AB-E6DF3FA5FAE4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B91765F-4E36-4B6A-DC1A-288C13987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44B52B1-21E1-94D4-02D2-9F6F5469A3D3}"/>
              </a:ext>
            </a:extLst>
          </p:cNvPr>
          <p:cNvSpPr/>
          <p:nvPr/>
        </p:nvSpPr>
        <p:spPr>
          <a:xfrm>
            <a:off x="2217087" y="108498"/>
            <a:ext cx="7757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all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Serramenti e Facciate Continue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B069959F-77D9-F5EC-2AEF-6397D2D8AAC9}"/>
              </a:ext>
            </a:extLst>
          </p:cNvPr>
          <p:cNvGrpSpPr/>
          <p:nvPr/>
        </p:nvGrpSpPr>
        <p:grpSpPr>
          <a:xfrm>
            <a:off x="5467068" y="823575"/>
            <a:ext cx="6425038" cy="5170535"/>
            <a:chOff x="195396" y="579996"/>
            <a:chExt cx="4749196" cy="3196874"/>
          </a:xfrm>
        </p:grpSpPr>
        <p:pic>
          <p:nvPicPr>
            <p:cNvPr id="6" name="image1.png">
              <a:extLst>
                <a:ext uri="{FF2B5EF4-FFF2-40B4-BE49-F238E27FC236}">
                  <a16:creationId xmlns:a16="http://schemas.microsoft.com/office/drawing/2014/main" id="{A88CA0DD-A57F-7081-10D8-8E37C7D23878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5396" y="579996"/>
              <a:ext cx="4749196" cy="3196874"/>
            </a:xfrm>
            <a:prstGeom prst="rect">
              <a:avLst/>
            </a:prstGeom>
            <a:ln/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779DAEC-B96A-C242-55F4-5353821763EE}"/>
                </a:ext>
              </a:extLst>
            </p:cNvPr>
            <p:cNvSpPr/>
            <p:nvPr/>
          </p:nvSpPr>
          <p:spPr>
            <a:xfrm>
              <a:off x="1798984" y="1535449"/>
              <a:ext cx="1507522" cy="6351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Banco prova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2,6m x 1,6m </a:t>
              </a: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1210E302-60F7-BF22-499A-223645F61ABA}"/>
                </a:ext>
              </a:extLst>
            </p:cNvPr>
            <p:cNvSpPr/>
            <p:nvPr/>
          </p:nvSpPr>
          <p:spPr>
            <a:xfrm>
              <a:off x="329321" y="2293877"/>
              <a:ext cx="2072816" cy="635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Banco prova  4,0m x 4,5m </a:t>
              </a:r>
            </a:p>
          </p:txBody>
        </p:sp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id="{F19C5401-8E45-FC9F-6B10-E0F62F59F2E3}"/>
              </a:ext>
            </a:extLst>
          </p:cNvPr>
          <p:cNvSpPr/>
          <p:nvPr/>
        </p:nvSpPr>
        <p:spPr>
          <a:xfrm>
            <a:off x="3941149" y="6097266"/>
            <a:ext cx="8069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UPPORTO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alle aziende per l’INNOVAZIONE e la CERTIFICAZIONE di prodotto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9B79B98-B879-A8A8-222C-8968E843E784}"/>
              </a:ext>
            </a:extLst>
          </p:cNvPr>
          <p:cNvSpPr/>
          <p:nvPr/>
        </p:nvSpPr>
        <p:spPr>
          <a:xfrm>
            <a:off x="132293" y="704122"/>
            <a:ext cx="528810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2010-22: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gestito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147 Perizie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arcatura CE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5173CAC-56B1-B24D-16C4-5C0DD89FF175}"/>
              </a:ext>
            </a:extLst>
          </p:cNvPr>
          <p:cNvSpPr/>
          <p:nvPr/>
        </p:nvSpPr>
        <p:spPr>
          <a:xfrm>
            <a:off x="86459" y="2806721"/>
            <a:ext cx="5288102" cy="216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marR="0" lvl="0" indent="-185738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resistenza agli agenti atmosferici</a:t>
            </a:r>
          </a:p>
          <a:p>
            <a:pPr marL="185738" marR="0" lvl="0" indent="-185738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resistenza all’effrazione</a:t>
            </a:r>
          </a:p>
          <a:p>
            <a:pPr marL="185738" marR="0" lvl="0" indent="-185738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durabilità del serramento</a:t>
            </a:r>
          </a:p>
          <a:p>
            <a:pPr marL="185738" marR="0" lvl="0" indent="-185738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TRASMITTANZA TERMICA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2B268F5-DAAB-57B8-7B16-6F0F79D0103D}"/>
              </a:ext>
            </a:extLst>
          </p:cNvPr>
          <p:cNvSpPr/>
          <p:nvPr/>
        </p:nvSpPr>
        <p:spPr>
          <a:xfrm>
            <a:off x="260366" y="2222953"/>
            <a:ext cx="5120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STRUMENTAZIONE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arrotondato 22">
            <a:extLst>
              <a:ext uri="{FF2B5EF4-FFF2-40B4-BE49-F238E27FC236}">
                <a16:creationId xmlns:a16="http://schemas.microsoft.com/office/drawing/2014/main" id="{9C985F8C-D022-D878-A0D2-DABA47C8F20D}"/>
              </a:ext>
            </a:extLst>
          </p:cNvPr>
          <p:cNvSpPr/>
          <p:nvPr/>
        </p:nvSpPr>
        <p:spPr>
          <a:xfrm>
            <a:off x="86459" y="669687"/>
            <a:ext cx="5333938" cy="5370502"/>
          </a:xfrm>
          <a:prstGeom prst="roundRect">
            <a:avLst>
              <a:gd name="adj" fmla="val 5681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0046FBB-23E6-674F-9108-EC95B9227275}"/>
              </a:ext>
            </a:extLst>
          </p:cNvPr>
          <p:cNvSpPr/>
          <p:nvPr/>
        </p:nvSpPr>
        <p:spPr>
          <a:xfrm>
            <a:off x="132294" y="1673864"/>
            <a:ext cx="6232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→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emessi </a:t>
            </a:r>
            <a:r>
              <a:rPr lang="it-IT" sz="2800" dirty="0">
                <a:solidFill>
                  <a:prstClr val="black"/>
                </a:solidFill>
                <a:latin typeface="Calibri" panose="020F0502020204030204"/>
              </a:rPr>
              <a:t>+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350 Rapporti di prova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3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CDC33-D0BB-B6C5-82A9-E9446CCC0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E567EBF7-C9A5-099C-EE16-F35506AE2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8238" y="1194420"/>
            <a:ext cx="4495727" cy="33717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6FDCCF-07C3-94F1-AE7D-861A5A411DAC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287A7-56F3-D0E0-C6AB-E6DF3FA5FAE4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B91765F-4E36-4B6A-DC1A-288C13987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19" name="Rettangolo arrotondato 12">
            <a:extLst>
              <a:ext uri="{FF2B5EF4-FFF2-40B4-BE49-F238E27FC236}">
                <a16:creationId xmlns:a16="http://schemas.microsoft.com/office/drawing/2014/main" id="{1E359440-7360-E4B1-51F3-C701EE21082B}"/>
              </a:ext>
            </a:extLst>
          </p:cNvPr>
          <p:cNvSpPr/>
          <p:nvPr/>
        </p:nvSpPr>
        <p:spPr>
          <a:xfrm>
            <a:off x="121114" y="663178"/>
            <a:ext cx="11964884" cy="5458998"/>
          </a:xfrm>
          <a:prstGeom prst="roundRect">
            <a:avLst>
              <a:gd name="adj" fmla="val 6149"/>
            </a:avLst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FD62F13-3A39-DFB6-DB51-DBC060974941}"/>
              </a:ext>
            </a:extLst>
          </p:cNvPr>
          <p:cNvSpPr/>
          <p:nvPr/>
        </p:nvSpPr>
        <p:spPr>
          <a:xfrm>
            <a:off x="2081925" y="40234"/>
            <a:ext cx="887202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PROVE IN OPERA – test su edifici in legno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3.png">
            <a:extLst>
              <a:ext uri="{FF2B5EF4-FFF2-40B4-BE49-F238E27FC236}">
                <a16:creationId xmlns:a16="http://schemas.microsoft.com/office/drawing/2014/main" id="{422D7BCE-9D3E-119F-7580-48D21CC7443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1345" y="4026404"/>
            <a:ext cx="6193808" cy="2073103"/>
          </a:xfrm>
          <a:prstGeom prst="rect">
            <a:avLst/>
          </a:prstGeom>
          <a:ln/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FB4C7E6D-A003-F0C5-FB83-A6BD4C6288A7}"/>
              </a:ext>
            </a:extLst>
          </p:cNvPr>
          <p:cNvSpPr/>
          <p:nvPr/>
        </p:nvSpPr>
        <p:spPr>
          <a:xfrm>
            <a:off x="389202" y="758493"/>
            <a:ext cx="7301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2012: ORGANISMO DI PROVA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certificazione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FA677D55-108A-28A0-53E2-0B17EE431195}"/>
              </a:ext>
            </a:extLst>
          </p:cNvPr>
          <p:cNvSpPr/>
          <p:nvPr/>
        </p:nvSpPr>
        <p:spPr>
          <a:xfrm>
            <a:off x="389202" y="1265247"/>
            <a:ext cx="60270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garantire </a:t>
            </a:r>
            <a:r>
              <a:rPr kumimoji="0" lang="it-IT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l’efficienza energetica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assicurare la </a:t>
            </a:r>
            <a:r>
              <a:rPr kumimoji="0" lang="it-IT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durabilità delle strutture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verifica dei </a:t>
            </a:r>
            <a:r>
              <a:rPr kumimoji="0" lang="it-IT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requisiti acustici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6221C490-AB56-59FD-0890-140657D79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01" y="1485511"/>
            <a:ext cx="1978520" cy="22461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AF342AF-A42C-8378-D0B5-92700D1593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199" y="2642174"/>
            <a:ext cx="3331109" cy="26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38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CDC33-D0BB-B6C5-82A9-E9446CCC0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E6FDCCF-07C3-94F1-AE7D-861A5A411DAC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287A7-56F3-D0E0-C6AB-E6DF3FA5FAE4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B91765F-4E36-4B6A-DC1A-288C13987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19" name="Rettangolo arrotondato 12">
            <a:extLst>
              <a:ext uri="{FF2B5EF4-FFF2-40B4-BE49-F238E27FC236}">
                <a16:creationId xmlns:a16="http://schemas.microsoft.com/office/drawing/2014/main" id="{1E359440-7360-E4B1-51F3-C701EE21082B}"/>
              </a:ext>
            </a:extLst>
          </p:cNvPr>
          <p:cNvSpPr/>
          <p:nvPr/>
        </p:nvSpPr>
        <p:spPr>
          <a:xfrm>
            <a:off x="121114" y="663178"/>
            <a:ext cx="11964884" cy="5458998"/>
          </a:xfrm>
          <a:prstGeom prst="roundRect">
            <a:avLst>
              <a:gd name="adj" fmla="val 6149"/>
            </a:avLst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FD62F13-3A39-DFB6-DB51-DBC060974941}"/>
              </a:ext>
            </a:extLst>
          </p:cNvPr>
          <p:cNvSpPr/>
          <p:nvPr/>
        </p:nvSpPr>
        <p:spPr>
          <a:xfrm>
            <a:off x="2081925" y="40234"/>
            <a:ext cx="887202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PROVE IN OPERA – test su edifici in legno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A183297-BB35-270F-1ABB-AA394BFE55CC}"/>
              </a:ext>
            </a:extLst>
          </p:cNvPr>
          <p:cNvSpPr/>
          <p:nvPr/>
        </p:nvSpPr>
        <p:spPr>
          <a:xfrm>
            <a:off x="1303039" y="1319862"/>
            <a:ext cx="5809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2012-24:  130 EDIFICI TESTATI 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56C01441-5E8C-D0E6-EBE5-5C809BC5D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261" y="642412"/>
            <a:ext cx="5117480" cy="3603819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5F5415AE-90C8-695E-8646-A9DB2A976509}"/>
              </a:ext>
            </a:extLst>
          </p:cNvPr>
          <p:cNvSpPr/>
          <p:nvPr/>
        </p:nvSpPr>
        <p:spPr>
          <a:xfrm>
            <a:off x="7228952" y="5415695"/>
            <a:ext cx="4484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→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260 Rapporti di prova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F143D015-BFA6-1AC5-6682-685495AB47D8}"/>
              </a:ext>
            </a:extLst>
          </p:cNvPr>
          <p:cNvSpPr/>
          <p:nvPr/>
        </p:nvSpPr>
        <p:spPr>
          <a:xfrm>
            <a:off x="9333456" y="4029241"/>
            <a:ext cx="2541285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Scuole, RSA, hotel, residenziale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3391AF3-6DA9-B471-5225-81DE6CD933A7}"/>
              </a:ext>
            </a:extLst>
          </p:cNvPr>
          <p:cNvSpPr txBox="1"/>
          <p:nvPr/>
        </p:nvSpPr>
        <p:spPr>
          <a:xfrm>
            <a:off x="5895983" y="4031431"/>
            <a:ext cx="3442801" cy="138499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effettuati: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tenuta all’aria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isolamento acustico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2BC32ECD-0E5B-67FB-DBD8-29858EC2C8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839" y="2224076"/>
            <a:ext cx="5457787" cy="3524859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93FC62D7-1A31-B479-C960-2522AF4A0D0C}"/>
              </a:ext>
            </a:extLst>
          </p:cNvPr>
          <p:cNvSpPr/>
          <p:nvPr/>
        </p:nvSpPr>
        <p:spPr>
          <a:xfrm>
            <a:off x="207478" y="4246231"/>
            <a:ext cx="5131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 DELLA RICERCA </a:t>
            </a:r>
            <a:r>
              <a:rPr lang="it-IT" sz="2800" b="1" dirty="0">
                <a:solidFill>
                  <a:prstClr val="white"/>
                </a:solidFill>
              </a:rPr>
              <a:t>DI PISA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sopraelevazione Edificio B</a:t>
            </a:r>
          </a:p>
        </p:txBody>
      </p:sp>
    </p:spTree>
    <p:extLst>
      <p:ext uri="{BB962C8B-B14F-4D97-AF65-F5344CB8AC3E}">
        <p14:creationId xmlns:p14="http://schemas.microsoft.com/office/powerpoint/2010/main" val="1917123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3200</TotalTime>
  <Words>147</Words>
  <Application>Microsoft Office PowerPoint</Application>
  <PresentationFormat>Widescreen</PresentationFormat>
  <Paragraphs>28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Aptos</vt:lpstr>
      <vt:lpstr>Arial</vt:lpstr>
      <vt:lpstr>Calibri</vt:lpstr>
      <vt:lpstr>Calibri Light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Sakowska</dc:creator>
  <cp:lastModifiedBy>MARCO SIMONETTI</cp:lastModifiedBy>
  <cp:revision>162</cp:revision>
  <dcterms:created xsi:type="dcterms:W3CDTF">2023-09-08T10:50:40Z</dcterms:created>
  <dcterms:modified xsi:type="dcterms:W3CDTF">2024-04-12T15:40:21Z</dcterms:modified>
</cp:coreProperties>
</file>