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3" r:id="rId2"/>
  </p:sldMasterIdLst>
  <p:notesMasterIdLst>
    <p:notesMasterId r:id="rId7"/>
  </p:notesMasterIdLst>
  <p:sldIdLst>
    <p:sldId id="285" r:id="rId3"/>
    <p:sldId id="275" r:id="rId4"/>
    <p:sldId id="283" r:id="rId5"/>
    <p:sldId id="291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585" autoAdjust="0"/>
    <p:restoredTop sz="94660"/>
  </p:normalViewPr>
  <p:slideViewPr>
    <p:cSldViewPr snapToGrid="0">
      <p:cViewPr varScale="1">
        <p:scale>
          <a:sx n="64" d="100"/>
          <a:sy n="64" d="100"/>
        </p:scale>
        <p:origin x="848" y="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FE1DCD-D2F6-448A-90D8-FF0512958DAA}" type="datetimeFigureOut">
              <a:rPr lang="it-IT" smtClean="0"/>
              <a:t>12/04/2024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4EC83D-24E2-4053-BF8D-FF4EABE3524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949699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5BEE84-D399-75A8-8A83-D3A2D2A986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8A6E12-CB4A-68A5-3602-0BF8592765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87A0D3-3576-B37E-CA82-ED58A4DDEF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BFC6D-EE35-4CF5-AAB8-4E424E24BC7D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DC6477-E57F-6B76-1917-F2B881709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89E0BD-6E59-08E9-8ECB-C482463303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CF2F0-ABEC-4363-9789-DC03575E0278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9383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24ADDB-CAD6-C263-BF5A-445065B12A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164A8E0-431F-C8C9-9403-C70C0ED7A4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9B5542-D48C-26BB-13EB-5E33870548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BFC6D-EE35-4CF5-AAB8-4E424E24BC7D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EF9385-C0E7-AC28-16FB-A9ABC6DE43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609E7A-9C1E-621D-6FDC-474B669DC5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CF2F0-ABEC-4363-9789-DC03575E0278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6970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3C25931-D5B7-0C2F-B209-E4EED8E421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4807D89-9C77-276A-76BE-CC13098C00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7F3F70-7996-773A-7235-B5D7A6C0B8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BFC6D-EE35-4CF5-AAB8-4E424E24BC7D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3FA5B9-2DAA-2480-310E-C5C196389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0D42F6-C6F0-1C46-8483-864ED741C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CF2F0-ABEC-4363-9789-DC03575E0278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9023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65785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it-IT" dirty="0"/>
              <a:t>Modifica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47331" y="79897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77367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36614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59995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4/12/2024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42511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4/12/2024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66992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4/12/2024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99592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49859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CE3E90-CB85-70CF-D1B6-5E97F738E3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570D47-1BA2-2BAD-9582-153F6E6927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CC5E8B-6905-3665-F366-F679E58381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BFC6D-EE35-4CF5-AAB8-4E424E24BC7D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25103C-E6EA-0A7F-750A-FA94920CC0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7A5F6D-5A83-F600-9B96-3389A8157B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CF2F0-ABEC-4363-9789-DC03575E0278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8761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4/12/2024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22544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88178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68786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71F04D-2D8F-3775-8928-9C794FC469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B196A4-7B3A-62CD-46CF-0FFAFFE423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393187-20C6-BB35-83BC-3D12460BD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BFC6D-EE35-4CF5-AAB8-4E424E24BC7D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A8335E-8D70-1199-DDD7-D31A97FB5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9CBDBE-C067-EB5A-1BA0-FA44B819B3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CF2F0-ABEC-4363-9789-DC03575E0278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766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C46E57-A3D9-DB35-7E40-6ED86B2BC6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AADF77-1257-9DFF-CC9B-85CCBF3984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FB63F6-C0DE-2B3E-1F15-8C66B36D80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B70CB4-29F5-291F-E501-54E77E5A82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BFC6D-EE35-4CF5-AAB8-4E424E24BC7D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3EF0D8-A016-F5FC-88B2-03D43C052C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A9041A-904A-E254-5918-DC5EAA1B78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CF2F0-ABEC-4363-9789-DC03575E0278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162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DF3679-7D63-45ED-A290-78658978E1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B49938-62D6-E359-38DA-6B5E7BB1DD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B86A63-C1C9-317F-FC42-4CC001156C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3554A2-EACC-A411-6D19-BF2E4F40BF8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30BCCF8-B670-389C-8731-A6CB62B55FB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C199ECF-ACCD-5DF3-18E9-9194D2D4E2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BFC6D-EE35-4CF5-AAB8-4E424E24BC7D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0ED2D43-6BC2-0A78-A77F-3EEB25E1EE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65FC43E-7B8C-AAF5-235B-954122227A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CF2F0-ABEC-4363-9789-DC03575E0278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8464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C88E4C-CECB-42DE-6530-5C906E528A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6123944-62F2-FB2D-9A98-5820B65FA0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BFC6D-EE35-4CF5-AAB8-4E424E24BC7D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CEBD39-C883-590F-6E9A-472448456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6CAD57-9115-5D9B-06FC-5FB98B1B14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CF2F0-ABEC-4363-9789-DC03575E0278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6750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CF4CEF0-C978-F9EE-6117-C78DB45672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BFC6D-EE35-4CF5-AAB8-4E424E24BC7D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D16EB52-4ECB-B523-B302-05B7374AD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AE81B4-CF2D-827A-C595-036C7D55D2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CF2F0-ABEC-4363-9789-DC03575E0278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608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95EEBE-DD54-9FC1-5766-0BED967E19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B645D5-8F6A-D52F-3E4C-C2F2A1CBCD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81B514-8DD2-3B5D-3B13-F6C5AC4E1E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810AD5-F116-E54C-90F1-A7DC502D8F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BFC6D-EE35-4CF5-AAB8-4E424E24BC7D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138AA1-DE11-070F-BAD3-113F459C27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E5141F-F9B6-0BBD-834B-1AEB878C4C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CF2F0-ABEC-4363-9789-DC03575E0278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786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538A66-892D-FD34-3C5A-D5C108720A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B459F30-3E78-5FDB-A151-438DDFB0E9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897E3A-62D6-4CD8-F5C9-118263C2C4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F95A96-73CB-0141-B078-265F6C04CB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BFC6D-EE35-4CF5-AAB8-4E424E24BC7D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D60379-F9C4-3AE7-D67F-CB623E4E14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FEBD61-31CD-50FB-7AE8-2E3A41B405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CF2F0-ABEC-4363-9789-DC03575E0278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7844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D135889-28DF-A679-807C-D7AC4B8654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145CE7-4961-2A9C-5196-81903A2082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D7B769-238E-6BBE-9C25-61B3D1FFDF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ABFC6D-EE35-4CF5-AAB8-4E424E24BC7D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3DABE2-7041-8FA8-5EF9-131B2E3C6E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453245-BC96-E47F-7DC1-3F451FC75C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FCF2F0-ABEC-4363-9789-DC03575E0278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940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4/12/2024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4849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B6D56F-1DD0-7B0D-BE5F-3FC4373CAF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36D11E1F-B837-B4A1-BD89-F6C321D26049}"/>
              </a:ext>
            </a:extLst>
          </p:cNvPr>
          <p:cNvSpPr/>
          <p:nvPr/>
        </p:nvSpPr>
        <p:spPr>
          <a:xfrm>
            <a:off x="1" y="1"/>
            <a:ext cx="12192000" cy="636766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CNR IBE San Michele </a:t>
            </a:r>
            <a:r>
              <a:rPr lang="en-US" sz="2800" dirty="0" err="1"/>
              <a:t>all’Adige</a:t>
            </a:r>
            <a:endParaRPr lang="en-US" sz="2800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6A503AD-5AFF-9559-A410-BF9A1C51486D}"/>
              </a:ext>
            </a:extLst>
          </p:cNvPr>
          <p:cNvCxnSpPr>
            <a:cxnSpLocks/>
          </p:cNvCxnSpPr>
          <p:nvPr/>
        </p:nvCxnSpPr>
        <p:spPr>
          <a:xfrm>
            <a:off x="0" y="6138547"/>
            <a:ext cx="1219200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>
            <a:extLst>
              <a:ext uri="{FF2B5EF4-FFF2-40B4-BE49-F238E27FC236}">
                <a16:creationId xmlns:a16="http://schemas.microsoft.com/office/drawing/2014/main" id="{5DFD1269-9AA1-03F8-9ED7-580B976459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23" y="6236907"/>
            <a:ext cx="3696749" cy="556674"/>
          </a:xfrm>
          <a:prstGeom prst="rect">
            <a:avLst/>
          </a:prstGeom>
        </p:spPr>
      </p:pic>
      <p:sp>
        <p:nvSpPr>
          <p:cNvPr id="2" name="Rectangle 3">
            <a:extLst>
              <a:ext uri="{FF2B5EF4-FFF2-40B4-BE49-F238E27FC236}">
                <a16:creationId xmlns:a16="http://schemas.microsoft.com/office/drawing/2014/main" id="{ACFBC86A-B673-0FCA-19CD-361CC1959C39}"/>
              </a:ext>
            </a:extLst>
          </p:cNvPr>
          <p:cNvSpPr/>
          <p:nvPr/>
        </p:nvSpPr>
        <p:spPr>
          <a:xfrm>
            <a:off x="201922" y="830019"/>
            <a:ext cx="11592287" cy="51643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2800" b="1" dirty="0">
                <a:solidFill>
                  <a:schemeClr val="tx1"/>
                </a:solidFill>
              </a:rPr>
              <a:t>La Storia</a:t>
            </a:r>
          </a:p>
          <a:p>
            <a:pPr algn="ctr"/>
            <a:endParaRPr lang="it-IT" sz="2800" b="1" dirty="0">
              <a:solidFill>
                <a:schemeClr val="tx1"/>
              </a:solidFill>
            </a:endParaRPr>
          </a:p>
          <a:p>
            <a:r>
              <a:rPr lang="it-IT" sz="2800" b="1" dirty="0">
                <a:solidFill>
                  <a:schemeClr val="tx1"/>
                </a:solidFill>
              </a:rPr>
              <a:t>L’ITL Istituto per la Tecnologia del Legno nasce nel ‘69 per volontà del prof. Guglielmo Giordano. </a:t>
            </a:r>
          </a:p>
          <a:p>
            <a:r>
              <a:rPr lang="it-IT" sz="2800" b="1" dirty="0">
                <a:solidFill>
                  <a:schemeClr val="tx1"/>
                </a:solidFill>
              </a:rPr>
              <a:t>Nasce a Trento in una sede di soli uffici, e si trasferisce ben presto nella moderna sede di San Michele all’Adige (20 km a nord di Trento) progettata su indicazioni del direttore Rodolfo Cividini dalla Provincia Autonoma di Trento.</a:t>
            </a:r>
          </a:p>
          <a:p>
            <a:r>
              <a:rPr lang="it-IT" sz="2800" b="1" dirty="0">
                <a:solidFill>
                  <a:schemeClr val="tx1"/>
                </a:solidFill>
              </a:rPr>
              <a:t>E’ un complesso articolato in cinque corpi di fabbrica, con uffici e laboratori: superfici coperte di 4.000 m</a:t>
            </a:r>
            <a:r>
              <a:rPr lang="it-IT" sz="2800" b="1" baseline="30000" dirty="0">
                <a:solidFill>
                  <a:schemeClr val="tx1"/>
                </a:solidFill>
              </a:rPr>
              <a:t>2</a:t>
            </a:r>
            <a:r>
              <a:rPr lang="it-IT" sz="2800" b="1" dirty="0">
                <a:solidFill>
                  <a:schemeClr val="tx1"/>
                </a:solidFill>
              </a:rPr>
              <a:t> ed esterne di 13.000 m</a:t>
            </a:r>
            <a:r>
              <a:rPr lang="it-IT" sz="2800" b="1" baseline="30000" dirty="0">
                <a:solidFill>
                  <a:schemeClr val="tx1"/>
                </a:solidFill>
              </a:rPr>
              <a:t>2</a:t>
            </a:r>
          </a:p>
          <a:p>
            <a:r>
              <a:rPr lang="it-IT" sz="2800" b="1" dirty="0">
                <a:solidFill>
                  <a:schemeClr val="tx1"/>
                </a:solidFill>
              </a:rPr>
              <a:t>Mission: assistenza alle imprese.</a:t>
            </a:r>
          </a:p>
          <a:p>
            <a:endParaRPr lang="it-IT" sz="2800" b="1" dirty="0">
              <a:solidFill>
                <a:schemeClr val="tx1"/>
              </a:solidFill>
            </a:endParaRPr>
          </a:p>
          <a:p>
            <a:pPr algn="ctr"/>
            <a:r>
              <a:rPr lang="it-IT" sz="2800" b="1" dirty="0">
                <a:solidFill>
                  <a:schemeClr val="tx1"/>
                </a:solidFill>
              </a:rPr>
              <a:t>Direttori ITL: Cividini, Arrighetti, Gastaldi, Pedrotti, Del Marco</a:t>
            </a:r>
          </a:p>
        </p:txBody>
      </p:sp>
    </p:spTree>
    <p:extLst>
      <p:ext uri="{BB962C8B-B14F-4D97-AF65-F5344CB8AC3E}">
        <p14:creationId xmlns:p14="http://schemas.microsoft.com/office/powerpoint/2010/main" val="28787332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235D959-AC25-484B-980D-F1E7AAB9FD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174792"/>
            <a:ext cx="9603275" cy="472190"/>
          </a:xfrm>
        </p:spPr>
        <p:txBody>
          <a:bodyPr>
            <a:normAutofit fontScale="90000"/>
          </a:bodyPr>
          <a:lstStyle/>
          <a:p>
            <a:r>
              <a:rPr lang="it-IT" dirty="0">
                <a:solidFill>
                  <a:srgbClr val="C00000"/>
                </a:solidFill>
              </a:rPr>
              <a:t>CHI SIAMO – storia in trentino</a:t>
            </a:r>
            <a:br>
              <a:rPr lang="it-IT" dirty="0"/>
            </a:br>
            <a:br>
              <a:rPr lang="it-IT" dirty="0"/>
            </a:b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75EA69E-5309-4358-8905-65E67A3429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957532"/>
            <a:ext cx="9603275" cy="5275317"/>
          </a:xfrm>
        </p:spPr>
        <p:txBody>
          <a:bodyPr>
            <a:normAutofit/>
          </a:bodyPr>
          <a:lstStyle/>
          <a:p>
            <a:endParaRPr lang="it-IT" sz="2800" dirty="0"/>
          </a:p>
          <a:p>
            <a:endParaRPr lang="it-IT" sz="2800" dirty="0"/>
          </a:p>
        </p:txBody>
      </p:sp>
      <p:pic>
        <p:nvPicPr>
          <p:cNvPr id="11" name="Immagine 10"/>
          <p:cNvPicPr/>
          <p:nvPr/>
        </p:nvPicPr>
        <p:blipFill>
          <a:blip r:embed="rId2"/>
          <a:stretch>
            <a:fillRect/>
          </a:stretch>
        </p:blipFill>
        <p:spPr>
          <a:xfrm>
            <a:off x="451724" y="988471"/>
            <a:ext cx="3895725" cy="3980815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533975" y="5205361"/>
            <a:ext cx="3572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Atto Costitutivo 19 settembre 1963</a:t>
            </a:r>
          </a:p>
        </p:txBody>
      </p:sp>
      <p:grpSp>
        <p:nvGrpSpPr>
          <p:cNvPr id="6" name="Gruppo 5"/>
          <p:cNvGrpSpPr/>
          <p:nvPr/>
        </p:nvGrpSpPr>
        <p:grpSpPr>
          <a:xfrm>
            <a:off x="3960441" y="988471"/>
            <a:ext cx="8372485" cy="5125201"/>
            <a:chOff x="3920764" y="927715"/>
            <a:chExt cx="8372485" cy="5125201"/>
          </a:xfrm>
        </p:grpSpPr>
        <p:pic>
          <p:nvPicPr>
            <p:cNvPr id="13" name="Immagine 12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5813148" y="927715"/>
              <a:ext cx="4811782" cy="4705052"/>
            </a:xfrm>
            <a:prstGeom prst="rect">
              <a:avLst/>
            </a:prstGeom>
          </p:spPr>
        </p:pic>
        <p:sp>
          <p:nvSpPr>
            <p:cNvPr id="14" name="CasellaDiTesto 13"/>
            <p:cNvSpPr txBox="1"/>
            <p:nvPr/>
          </p:nvSpPr>
          <p:spPr>
            <a:xfrm>
              <a:off x="3920764" y="5683584"/>
              <a:ext cx="837248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 panose="020B0502020104020203"/>
                  <a:ea typeface="+mn-ea"/>
                  <a:cs typeface="+mn-cs"/>
                </a:rPr>
                <a:t>Risposta Presidente Bruno Kessler ad invito inaugurazione (avvenuta 15 novembre 1969)</a:t>
              </a:r>
            </a:p>
          </p:txBody>
        </p:sp>
      </p:grpSp>
      <p:pic>
        <p:nvPicPr>
          <p:cNvPr id="12" name="Immagin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7120" y="0"/>
            <a:ext cx="944880" cy="817911"/>
          </a:xfrm>
          <a:prstGeom prst="rect">
            <a:avLst/>
          </a:prstGeom>
        </p:spPr>
      </p:pic>
      <p:pic>
        <p:nvPicPr>
          <p:cNvPr id="15" name="Immagin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44880" cy="817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319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1BD9E314-4628-DA6F-52EA-665248013091}"/>
              </a:ext>
            </a:extLst>
          </p:cNvPr>
          <p:cNvSpPr/>
          <p:nvPr/>
        </p:nvSpPr>
        <p:spPr>
          <a:xfrm>
            <a:off x="1" y="1"/>
            <a:ext cx="12192000" cy="636766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/>
              <a:t>Laboratori</a:t>
            </a:r>
            <a:r>
              <a:rPr lang="en-US" sz="2800" dirty="0"/>
              <a:t> e </a:t>
            </a:r>
            <a:r>
              <a:rPr lang="en-US" sz="2800" dirty="0" err="1"/>
              <a:t>Sezioni</a:t>
            </a:r>
            <a:endParaRPr lang="en-US" sz="2800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AA206B4-D345-4011-5B33-8C9042ECBF4A}"/>
              </a:ext>
            </a:extLst>
          </p:cNvPr>
          <p:cNvCxnSpPr>
            <a:cxnSpLocks/>
          </p:cNvCxnSpPr>
          <p:nvPr/>
        </p:nvCxnSpPr>
        <p:spPr>
          <a:xfrm>
            <a:off x="0" y="6138547"/>
            <a:ext cx="1219200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>
            <a:extLst>
              <a:ext uri="{FF2B5EF4-FFF2-40B4-BE49-F238E27FC236}">
                <a16:creationId xmlns:a16="http://schemas.microsoft.com/office/drawing/2014/main" id="{E1A45B3E-82F4-D663-0247-9913C64D05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23" y="6236907"/>
            <a:ext cx="3696749" cy="556674"/>
          </a:xfrm>
          <a:prstGeom prst="rect">
            <a:avLst/>
          </a:prstGeom>
        </p:spPr>
      </p:pic>
      <p:sp>
        <p:nvSpPr>
          <p:cNvPr id="2" name="Rectangle 3">
            <a:extLst>
              <a:ext uri="{FF2B5EF4-FFF2-40B4-BE49-F238E27FC236}">
                <a16:creationId xmlns:a16="http://schemas.microsoft.com/office/drawing/2014/main" id="{0E6D7EFF-355E-7724-0B74-EB8C4B08E737}"/>
              </a:ext>
            </a:extLst>
          </p:cNvPr>
          <p:cNvSpPr/>
          <p:nvPr/>
        </p:nvSpPr>
        <p:spPr>
          <a:xfrm>
            <a:off x="207743" y="788996"/>
            <a:ext cx="11702704" cy="50461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2800" b="1" dirty="0">
                <a:solidFill>
                  <a:schemeClr val="tx1"/>
                </a:solidFill>
              </a:rPr>
              <a:t>Laboratori</a:t>
            </a:r>
          </a:p>
          <a:p>
            <a:r>
              <a:rPr lang="it-IT" sz="2800" b="1" i="1" dirty="0">
                <a:solidFill>
                  <a:srgbClr val="0070C0"/>
                </a:solidFill>
              </a:rPr>
              <a:t>Piattaforma di pirogassificazione				Negri</a:t>
            </a:r>
          </a:p>
          <a:p>
            <a:r>
              <a:rPr lang="it-IT" sz="2800" b="1" i="1" dirty="0">
                <a:solidFill>
                  <a:srgbClr val="0070C0"/>
                </a:solidFill>
              </a:rPr>
              <a:t>Qualità del legno e prove non distruttive			Negri</a:t>
            </a:r>
          </a:p>
          <a:p>
            <a:r>
              <a:rPr lang="it-IT" sz="2800" b="1" i="1" dirty="0">
                <a:solidFill>
                  <a:srgbClr val="0070C0"/>
                </a:solidFill>
              </a:rPr>
              <a:t>Serramenti e facciate continue e Prove in opera		Pasetto</a:t>
            </a:r>
          </a:p>
          <a:p>
            <a:r>
              <a:rPr lang="it-IT" sz="2800" b="1" i="1" dirty="0">
                <a:solidFill>
                  <a:srgbClr val="0070C0"/>
                </a:solidFill>
              </a:rPr>
              <a:t>Essiccazione  e trasformazione termica del legno		Allegretti</a:t>
            </a:r>
          </a:p>
          <a:p>
            <a:r>
              <a:rPr lang="it-IT" sz="2800" b="1" dirty="0">
                <a:solidFill>
                  <a:schemeClr val="tx1"/>
                </a:solidFill>
              </a:rPr>
              <a:t>Dendrocronologia							Bernabei</a:t>
            </a:r>
          </a:p>
          <a:p>
            <a:r>
              <a:rPr lang="it-IT" sz="2800" b="1" dirty="0">
                <a:solidFill>
                  <a:schemeClr val="tx1"/>
                </a:solidFill>
              </a:rPr>
              <a:t>Prove meccaniche							Polastri</a:t>
            </a:r>
          </a:p>
          <a:p>
            <a:r>
              <a:rPr lang="it-IT" sz="2800" b="1" dirty="0">
                <a:solidFill>
                  <a:schemeClr val="tx1"/>
                </a:solidFill>
              </a:rPr>
              <a:t>Reazione e resistenza la fuoco					Fellin</a:t>
            </a:r>
          </a:p>
          <a:p>
            <a:pPr algn="ctr"/>
            <a:r>
              <a:rPr lang="it-IT" sz="2800" b="1" dirty="0">
                <a:solidFill>
                  <a:schemeClr val="tx1"/>
                </a:solidFill>
              </a:rPr>
              <a:t>Sezioni</a:t>
            </a:r>
          </a:p>
          <a:p>
            <a:r>
              <a:rPr lang="it-IT" sz="2800" b="1">
                <a:solidFill>
                  <a:schemeClr val="tx1"/>
                </a:solidFill>
              </a:rPr>
              <a:t>Biodiversità								Tenan, Zapponi</a:t>
            </a:r>
            <a:endParaRPr lang="it-IT" sz="2800" b="1" dirty="0">
              <a:solidFill>
                <a:schemeClr val="tx1"/>
              </a:solidFill>
            </a:endParaRPr>
          </a:p>
          <a:p>
            <a:r>
              <a:rPr lang="it-IT" sz="2800" b="1">
                <a:solidFill>
                  <a:schemeClr val="tx1"/>
                </a:solidFill>
              </a:rPr>
              <a:t>Telerilevamento							Sakowska, Torresan</a:t>
            </a:r>
            <a:endParaRPr lang="it-IT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57011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E49A3A-7EDC-B7BB-7313-C50391BE4D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B02AFC87-0DA9-C0F2-045F-44E1315B3050}"/>
              </a:ext>
            </a:extLst>
          </p:cNvPr>
          <p:cNvSpPr/>
          <p:nvPr/>
        </p:nvSpPr>
        <p:spPr>
          <a:xfrm>
            <a:off x="1" y="1"/>
            <a:ext cx="12192000" cy="636766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/>
              <a:t>Progetti</a:t>
            </a:r>
            <a:r>
              <a:rPr lang="en-US" sz="2800" dirty="0"/>
              <a:t>, </a:t>
            </a:r>
            <a:r>
              <a:rPr lang="en-US" sz="2800" dirty="0" err="1"/>
              <a:t>apparecchiature</a:t>
            </a:r>
            <a:r>
              <a:rPr lang="en-US" sz="2800" dirty="0"/>
              <a:t> e </a:t>
            </a:r>
            <a:r>
              <a:rPr lang="en-US" sz="2800" dirty="0" err="1"/>
              <a:t>infrastrutture</a:t>
            </a:r>
            <a:r>
              <a:rPr lang="en-US" sz="2800" dirty="0"/>
              <a:t> di </a:t>
            </a:r>
            <a:r>
              <a:rPr lang="en-US" sz="2800" dirty="0" err="1"/>
              <a:t>ricerca</a:t>
            </a:r>
            <a:endParaRPr lang="en-US" sz="2800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44DF837-8D71-6F62-47E3-EC6E20B5D9C6}"/>
              </a:ext>
            </a:extLst>
          </p:cNvPr>
          <p:cNvCxnSpPr>
            <a:cxnSpLocks/>
          </p:cNvCxnSpPr>
          <p:nvPr/>
        </p:nvCxnSpPr>
        <p:spPr>
          <a:xfrm>
            <a:off x="0" y="6138547"/>
            <a:ext cx="1219200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>
            <a:extLst>
              <a:ext uri="{FF2B5EF4-FFF2-40B4-BE49-F238E27FC236}">
                <a16:creationId xmlns:a16="http://schemas.microsoft.com/office/drawing/2014/main" id="{4965FFD0-3DA4-F66D-EEB6-9CAEC329BB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23" y="6236907"/>
            <a:ext cx="3696749" cy="556674"/>
          </a:xfrm>
          <a:prstGeom prst="rect">
            <a:avLst/>
          </a:prstGeom>
        </p:spPr>
      </p:pic>
      <p:sp>
        <p:nvSpPr>
          <p:cNvPr id="2" name="Rectangle 3">
            <a:extLst>
              <a:ext uri="{FF2B5EF4-FFF2-40B4-BE49-F238E27FC236}">
                <a16:creationId xmlns:a16="http://schemas.microsoft.com/office/drawing/2014/main" id="{BB830A19-22C4-9699-0358-05C52390C734}"/>
              </a:ext>
            </a:extLst>
          </p:cNvPr>
          <p:cNvSpPr/>
          <p:nvPr/>
        </p:nvSpPr>
        <p:spPr>
          <a:xfrm>
            <a:off x="244648" y="788996"/>
            <a:ext cx="11702704" cy="525118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2800" b="1" dirty="0">
                <a:solidFill>
                  <a:schemeClr val="tx1"/>
                </a:solidFill>
              </a:rPr>
              <a:t>			Presenta M. Negri nome di		</a:t>
            </a:r>
          </a:p>
          <a:p>
            <a:r>
              <a:rPr lang="it-IT" sz="2800" b="1" i="1" dirty="0">
                <a:solidFill>
                  <a:srgbClr val="0070C0"/>
                </a:solidFill>
              </a:rPr>
              <a:t>	Mario Marra, Jarno Bontadi, Paola Cetera</a:t>
            </a:r>
          </a:p>
          <a:p>
            <a:r>
              <a:rPr lang="it-IT" sz="2800" b="1" i="1" dirty="0">
                <a:solidFill>
                  <a:srgbClr val="0070C0"/>
                </a:solidFill>
              </a:rPr>
              <a:t>	Gaia Pasetto, Mauro Passer</a:t>
            </a:r>
          </a:p>
          <a:p>
            <a:r>
              <a:rPr lang="it-IT" sz="2800" b="1" i="1" dirty="0">
                <a:solidFill>
                  <a:srgbClr val="0070C0"/>
                </a:solidFill>
              </a:rPr>
              <a:t>	Ottaviano Allegretti, Ignazia Cuccui</a:t>
            </a:r>
          </a:p>
          <a:p>
            <a:r>
              <a:rPr lang="it-IT" sz="2800" b="1" i="1" dirty="0">
                <a:solidFill>
                  <a:srgbClr val="0070C0"/>
                </a:solidFill>
              </a:rPr>
              <a:t>			</a:t>
            </a:r>
            <a:r>
              <a:rPr lang="it-IT" sz="2800" b="1" dirty="0">
                <a:solidFill>
                  <a:schemeClr val="tx1"/>
                </a:solidFill>
              </a:rPr>
              <a:t>Presenti</a:t>
            </a:r>
          </a:p>
          <a:p>
            <a:r>
              <a:rPr lang="it-IT" sz="2800" b="1" dirty="0">
                <a:solidFill>
                  <a:schemeClr val="tx1"/>
                </a:solidFill>
              </a:rPr>
              <a:t>Mauro Bernabei</a:t>
            </a:r>
          </a:p>
          <a:p>
            <a:r>
              <a:rPr lang="it-IT" sz="2800" b="1" dirty="0">
                <a:solidFill>
                  <a:schemeClr val="tx1"/>
                </a:solidFill>
              </a:rPr>
              <a:t>Andrea Polastri</a:t>
            </a:r>
          </a:p>
          <a:p>
            <a:r>
              <a:rPr lang="it-IT" sz="2800" b="1" dirty="0">
                <a:solidFill>
                  <a:schemeClr val="tx1"/>
                </a:solidFill>
              </a:rPr>
              <a:t>Marco Fellin</a:t>
            </a:r>
          </a:p>
          <a:p>
            <a:r>
              <a:rPr lang="it-IT" sz="2800" b="1" dirty="0">
                <a:solidFill>
                  <a:schemeClr val="tx1"/>
                </a:solidFill>
              </a:rPr>
              <a:t>Livia Zapponi</a:t>
            </a:r>
          </a:p>
          <a:p>
            <a:r>
              <a:rPr lang="it-IT" sz="2800" b="1" i="1" dirty="0">
                <a:solidFill>
                  <a:srgbClr val="0070C0"/>
                </a:solidFill>
              </a:rPr>
              <a:t>	Simone Tenan</a:t>
            </a:r>
          </a:p>
          <a:p>
            <a:r>
              <a:rPr lang="it-IT" sz="2800" b="1" dirty="0">
                <a:solidFill>
                  <a:schemeClr val="tx1"/>
                </a:solidFill>
              </a:rPr>
              <a:t>Chiara Torresan</a:t>
            </a:r>
          </a:p>
          <a:p>
            <a:r>
              <a:rPr lang="it-IT" sz="2800" b="1" dirty="0">
                <a:solidFill>
                  <a:schemeClr val="tx1"/>
                </a:solidFill>
              </a:rPr>
              <a:t>Karolina Sakowska</a:t>
            </a:r>
          </a:p>
        </p:txBody>
      </p:sp>
    </p:spTree>
    <p:extLst>
      <p:ext uri="{BB962C8B-B14F-4D97-AF65-F5344CB8AC3E}">
        <p14:creationId xmlns:p14="http://schemas.microsoft.com/office/powerpoint/2010/main" val="19703328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Raccolta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3199</TotalTime>
  <Words>295</Words>
  <Application>Microsoft Office PowerPoint</Application>
  <PresentationFormat>Widescreen</PresentationFormat>
  <Paragraphs>37</Paragraphs>
  <Slides>4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4</vt:i4>
      </vt:variant>
    </vt:vector>
  </HeadingPairs>
  <TitlesOfParts>
    <vt:vector size="11" baseType="lpstr">
      <vt:lpstr>Aptos</vt:lpstr>
      <vt:lpstr>Arial</vt:lpstr>
      <vt:lpstr>Calibri</vt:lpstr>
      <vt:lpstr>Calibri Light</vt:lpstr>
      <vt:lpstr>Gill Sans MT</vt:lpstr>
      <vt:lpstr>Office Theme</vt:lpstr>
      <vt:lpstr>Raccolta</vt:lpstr>
      <vt:lpstr>Presentazione standard di PowerPoint</vt:lpstr>
      <vt:lpstr>CHI SIAMO – storia in trentino  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Karolina Sakowska</dc:creator>
  <cp:lastModifiedBy>MARCO SIMONETTI</cp:lastModifiedBy>
  <cp:revision>163</cp:revision>
  <dcterms:created xsi:type="dcterms:W3CDTF">2023-09-08T10:50:40Z</dcterms:created>
  <dcterms:modified xsi:type="dcterms:W3CDTF">2024-04-12T15:48:43Z</dcterms:modified>
</cp:coreProperties>
</file>