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68" r:id="rId3"/>
    <p:sldId id="260" r:id="rId4"/>
    <p:sldId id="278" r:id="rId5"/>
    <p:sldId id="267" r:id="rId6"/>
    <p:sldId id="271" r:id="rId7"/>
    <p:sldId id="272" r:id="rId8"/>
    <p:sldId id="270" r:id="rId9"/>
    <p:sldId id="273" r:id="rId10"/>
    <p:sldId id="274" r:id="rId11"/>
    <p:sldId id="277" r:id="rId12"/>
    <p:sldId id="256" r:id="rId13"/>
    <p:sldId id="275" r:id="rId14"/>
    <p:sldId id="276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9BF1"/>
    <a:srgbClr val="91D350"/>
    <a:srgbClr val="8C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E2BCA1-2A2F-4079-95F6-6F4CD898592E}" v="7" dt="2024-04-08T14:50:57.0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30" y="1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ZIO RIGGI" userId="e992dfd8-9288-40cd-afd3-c044258c3296" providerId="ADAL" clId="{82E2BCA1-2A2F-4079-95F6-6F4CD898592E}"/>
    <pc:docChg chg="undo redo custSel addSld delSld modSld">
      <pc:chgData name="EZIO RIGGI" userId="e992dfd8-9288-40cd-afd3-c044258c3296" providerId="ADAL" clId="{82E2BCA1-2A2F-4079-95F6-6F4CD898592E}" dt="2024-04-08T14:50:57.052" v="118"/>
      <pc:docMkLst>
        <pc:docMk/>
      </pc:docMkLst>
      <pc:sldChg chg="modAnim">
        <pc:chgData name="EZIO RIGGI" userId="e992dfd8-9288-40cd-afd3-c044258c3296" providerId="ADAL" clId="{82E2BCA1-2A2F-4079-95F6-6F4CD898592E}" dt="2024-04-08T14:50:57.052" v="118"/>
        <pc:sldMkLst>
          <pc:docMk/>
          <pc:sldMk cId="2382002931" sldId="256"/>
        </pc:sldMkLst>
      </pc:sldChg>
      <pc:sldChg chg="modAnim">
        <pc:chgData name="EZIO RIGGI" userId="e992dfd8-9288-40cd-afd3-c044258c3296" providerId="ADAL" clId="{82E2BCA1-2A2F-4079-95F6-6F4CD898592E}" dt="2024-04-08T10:52:28.212" v="0"/>
        <pc:sldMkLst>
          <pc:docMk/>
          <pc:sldMk cId="3765239630" sldId="268"/>
        </pc:sldMkLst>
      </pc:sldChg>
      <pc:sldChg chg="modSp del mod">
        <pc:chgData name="EZIO RIGGI" userId="e992dfd8-9288-40cd-afd3-c044258c3296" providerId="ADAL" clId="{82E2BCA1-2A2F-4079-95F6-6F4CD898592E}" dt="2024-04-08T13:57:31.791" v="117" actId="47"/>
        <pc:sldMkLst>
          <pc:docMk/>
          <pc:sldMk cId="2695237944" sldId="269"/>
        </pc:sldMkLst>
        <pc:spChg chg="mod">
          <ac:chgData name="EZIO RIGGI" userId="e992dfd8-9288-40cd-afd3-c044258c3296" providerId="ADAL" clId="{82E2BCA1-2A2F-4079-95F6-6F4CD898592E}" dt="2024-04-08T13:57:10.525" v="115" actId="20577"/>
          <ac:spMkLst>
            <pc:docMk/>
            <pc:sldMk cId="2695237944" sldId="269"/>
            <ac:spMk id="15" creationId="{C59DF3C1-7597-6459-32FE-F7A04ED31448}"/>
          </ac:spMkLst>
        </pc:spChg>
      </pc:sldChg>
      <pc:sldChg chg="delSp modSp mod">
        <pc:chgData name="EZIO RIGGI" userId="e992dfd8-9288-40cd-afd3-c044258c3296" providerId="ADAL" clId="{82E2BCA1-2A2F-4079-95F6-6F4CD898592E}" dt="2024-04-08T10:58:28.431" v="20" actId="14100"/>
        <pc:sldMkLst>
          <pc:docMk/>
          <pc:sldMk cId="529633792" sldId="271"/>
        </pc:sldMkLst>
        <pc:spChg chg="del mod">
          <ac:chgData name="EZIO RIGGI" userId="e992dfd8-9288-40cd-afd3-c044258c3296" providerId="ADAL" clId="{82E2BCA1-2A2F-4079-95F6-6F4CD898592E}" dt="2024-04-08T10:57:45.284" v="3" actId="478"/>
          <ac:spMkLst>
            <pc:docMk/>
            <pc:sldMk cId="529633792" sldId="271"/>
            <ac:spMk id="6" creationId="{130EB23C-22C2-363D-EBB6-030196591150}"/>
          </ac:spMkLst>
        </pc:spChg>
        <pc:spChg chg="mod">
          <ac:chgData name="EZIO RIGGI" userId="e992dfd8-9288-40cd-afd3-c044258c3296" providerId="ADAL" clId="{82E2BCA1-2A2F-4079-95F6-6F4CD898592E}" dt="2024-04-08T10:58:28.431" v="20" actId="14100"/>
          <ac:spMkLst>
            <pc:docMk/>
            <pc:sldMk cId="529633792" sldId="271"/>
            <ac:spMk id="7" creationId="{EC244EDA-091B-75AF-3B4A-120163911B0B}"/>
          </ac:spMkLst>
        </pc:spChg>
        <pc:spChg chg="del">
          <ac:chgData name="EZIO RIGGI" userId="e992dfd8-9288-40cd-afd3-c044258c3296" providerId="ADAL" clId="{82E2BCA1-2A2F-4079-95F6-6F4CD898592E}" dt="2024-04-08T10:57:33.405" v="1" actId="478"/>
          <ac:spMkLst>
            <pc:docMk/>
            <pc:sldMk cId="529633792" sldId="271"/>
            <ac:spMk id="10" creationId="{A5773DAC-B2E7-9FE3-7B76-A320A24642D1}"/>
          </ac:spMkLst>
        </pc:spChg>
      </pc:sldChg>
      <pc:sldChg chg="addSp modSp mod">
        <pc:chgData name="EZIO RIGGI" userId="e992dfd8-9288-40cd-afd3-c044258c3296" providerId="ADAL" clId="{82E2BCA1-2A2F-4079-95F6-6F4CD898592E}" dt="2024-04-08T11:02:43.953" v="37" actId="14100"/>
        <pc:sldMkLst>
          <pc:docMk/>
          <pc:sldMk cId="2912578992" sldId="274"/>
        </pc:sldMkLst>
        <pc:grpChg chg="add mod">
          <ac:chgData name="EZIO RIGGI" userId="e992dfd8-9288-40cd-afd3-c044258c3296" providerId="ADAL" clId="{82E2BCA1-2A2F-4079-95F6-6F4CD898592E}" dt="2024-04-08T11:02:39.127" v="36" actId="1076"/>
          <ac:grpSpMkLst>
            <pc:docMk/>
            <pc:sldMk cId="2912578992" sldId="274"/>
            <ac:grpSpMk id="3" creationId="{890A9E7B-4C18-C4D2-F368-DA439FF66FCC}"/>
          </ac:grpSpMkLst>
        </pc:grpChg>
        <pc:grpChg chg="mod">
          <ac:chgData name="EZIO RIGGI" userId="e992dfd8-9288-40cd-afd3-c044258c3296" providerId="ADAL" clId="{82E2BCA1-2A2F-4079-95F6-6F4CD898592E}" dt="2024-04-08T11:02:39.127" v="36" actId="1076"/>
          <ac:grpSpMkLst>
            <pc:docMk/>
            <pc:sldMk cId="2912578992" sldId="274"/>
            <ac:grpSpMk id="27" creationId="{B07FE203-4598-4167-72B5-AF80B6CFC433}"/>
          </ac:grpSpMkLst>
        </pc:grpChg>
        <pc:picChg chg="mod">
          <ac:chgData name="EZIO RIGGI" userId="e992dfd8-9288-40cd-afd3-c044258c3296" providerId="ADAL" clId="{82E2BCA1-2A2F-4079-95F6-6F4CD898592E}" dt="2024-04-08T11:02:29.718" v="34" actId="1076"/>
          <ac:picMkLst>
            <pc:docMk/>
            <pc:sldMk cId="2912578992" sldId="274"/>
            <ac:picMk id="7" creationId="{24AF5A2E-533D-1281-381D-2AFE11B0FBEF}"/>
          </ac:picMkLst>
        </pc:picChg>
        <pc:picChg chg="mod">
          <ac:chgData name="EZIO RIGGI" userId="e992dfd8-9288-40cd-afd3-c044258c3296" providerId="ADAL" clId="{82E2BCA1-2A2F-4079-95F6-6F4CD898592E}" dt="2024-04-08T11:02:43.953" v="37" actId="14100"/>
          <ac:picMkLst>
            <pc:docMk/>
            <pc:sldMk cId="2912578992" sldId="274"/>
            <ac:picMk id="10" creationId="{BCBF2E42-7F97-B4E3-C6C1-44AA083E990A}"/>
          </ac:picMkLst>
        </pc:picChg>
        <pc:picChg chg="mod">
          <ac:chgData name="EZIO RIGGI" userId="e992dfd8-9288-40cd-afd3-c044258c3296" providerId="ADAL" clId="{82E2BCA1-2A2F-4079-95F6-6F4CD898592E}" dt="2024-04-08T11:01:53.889" v="27" actId="164"/>
          <ac:picMkLst>
            <pc:docMk/>
            <pc:sldMk cId="2912578992" sldId="274"/>
            <ac:picMk id="17" creationId="{B9EC5DD1-313D-9314-C8D5-A8F61F30B879}"/>
          </ac:picMkLst>
        </pc:picChg>
        <pc:picChg chg="mod">
          <ac:chgData name="EZIO RIGGI" userId="e992dfd8-9288-40cd-afd3-c044258c3296" providerId="ADAL" clId="{82E2BCA1-2A2F-4079-95F6-6F4CD898592E}" dt="2024-04-08T11:01:53.889" v="27" actId="164"/>
          <ac:picMkLst>
            <pc:docMk/>
            <pc:sldMk cId="2912578992" sldId="274"/>
            <ac:picMk id="33" creationId="{A86749FC-71A5-5B43-F70C-2DFAC874B722}"/>
          </ac:picMkLst>
        </pc:picChg>
      </pc:sldChg>
      <pc:sldChg chg="addSp delSp modSp add mod">
        <pc:chgData name="EZIO RIGGI" userId="e992dfd8-9288-40cd-afd3-c044258c3296" providerId="ADAL" clId="{82E2BCA1-2A2F-4079-95F6-6F4CD898592E}" dt="2024-04-08T11:38:05.304" v="108" actId="14100"/>
        <pc:sldMkLst>
          <pc:docMk/>
          <pc:sldMk cId="3683188491" sldId="277"/>
        </pc:sldMkLst>
        <pc:spChg chg="add mod">
          <ac:chgData name="EZIO RIGGI" userId="e992dfd8-9288-40cd-afd3-c044258c3296" providerId="ADAL" clId="{82E2BCA1-2A2F-4079-95F6-6F4CD898592E}" dt="2024-04-08T11:38:05.304" v="108" actId="14100"/>
          <ac:spMkLst>
            <pc:docMk/>
            <pc:sldMk cId="3683188491" sldId="277"/>
            <ac:spMk id="13" creationId="{3FE9F666-A12F-B318-C7A0-A3D59FF3D45E}"/>
          </ac:spMkLst>
        </pc:spChg>
        <pc:spChg chg="mod">
          <ac:chgData name="EZIO RIGGI" userId="e992dfd8-9288-40cd-afd3-c044258c3296" providerId="ADAL" clId="{82E2BCA1-2A2F-4079-95F6-6F4CD898592E}" dt="2024-04-08T11:28:38.522" v="53" actId="207"/>
          <ac:spMkLst>
            <pc:docMk/>
            <pc:sldMk cId="3683188491" sldId="277"/>
            <ac:spMk id="15" creationId="{18711EEA-7C7E-9A4C-18FF-6616C2795901}"/>
          </ac:spMkLst>
        </pc:spChg>
        <pc:grpChg chg="del">
          <ac:chgData name="EZIO RIGGI" userId="e992dfd8-9288-40cd-afd3-c044258c3296" providerId="ADAL" clId="{82E2BCA1-2A2F-4079-95F6-6F4CD898592E}" dt="2024-04-08T11:28:42.739" v="57" actId="478"/>
          <ac:grpSpMkLst>
            <pc:docMk/>
            <pc:sldMk cId="3683188491" sldId="277"/>
            <ac:grpSpMk id="3" creationId="{890A9E7B-4C18-C4D2-F368-DA439FF66FCC}"/>
          </ac:grpSpMkLst>
        </pc:grpChg>
        <pc:grpChg chg="del">
          <ac:chgData name="EZIO RIGGI" userId="e992dfd8-9288-40cd-afd3-c044258c3296" providerId="ADAL" clId="{82E2BCA1-2A2F-4079-95F6-6F4CD898592E}" dt="2024-04-08T11:28:42.094" v="56" actId="478"/>
          <ac:grpSpMkLst>
            <pc:docMk/>
            <pc:sldMk cId="3683188491" sldId="277"/>
            <ac:grpSpMk id="27" creationId="{B07FE203-4598-4167-72B5-AF80B6CFC433}"/>
          </ac:grpSpMkLst>
        </pc:grpChg>
        <pc:picChg chg="add mod">
          <ac:chgData name="EZIO RIGGI" userId="e992dfd8-9288-40cd-afd3-c044258c3296" providerId="ADAL" clId="{82E2BCA1-2A2F-4079-95F6-6F4CD898592E}" dt="2024-04-08T11:33:20.596" v="61" actId="1076"/>
          <ac:picMkLst>
            <pc:docMk/>
            <pc:sldMk cId="3683188491" sldId="277"/>
            <ac:picMk id="4" creationId="{9CF16098-6C7F-FA0A-8CDF-EBE496BFF6CF}"/>
          </ac:picMkLst>
        </pc:picChg>
        <pc:picChg chg="add mod">
          <ac:chgData name="EZIO RIGGI" userId="e992dfd8-9288-40cd-afd3-c044258c3296" providerId="ADAL" clId="{82E2BCA1-2A2F-4079-95F6-6F4CD898592E}" dt="2024-04-08T11:33:17.881" v="60" actId="1076"/>
          <ac:picMkLst>
            <pc:docMk/>
            <pc:sldMk cId="3683188491" sldId="277"/>
            <ac:picMk id="6" creationId="{4BC2C19E-5D4E-8D6E-FD13-4963B2973D58}"/>
          </ac:picMkLst>
        </pc:picChg>
        <pc:picChg chg="del">
          <ac:chgData name="EZIO RIGGI" userId="e992dfd8-9288-40cd-afd3-c044258c3296" providerId="ADAL" clId="{82E2BCA1-2A2F-4079-95F6-6F4CD898592E}" dt="2024-04-08T11:28:40.890" v="54" actId="478"/>
          <ac:picMkLst>
            <pc:docMk/>
            <pc:sldMk cId="3683188491" sldId="277"/>
            <ac:picMk id="7" creationId="{24AF5A2E-533D-1281-381D-2AFE11B0FBEF}"/>
          </ac:picMkLst>
        </pc:picChg>
        <pc:picChg chg="add mod">
          <ac:chgData name="EZIO RIGGI" userId="e992dfd8-9288-40cd-afd3-c044258c3296" providerId="ADAL" clId="{82E2BCA1-2A2F-4079-95F6-6F4CD898592E}" dt="2024-04-08T11:37:12.747" v="65" actId="1076"/>
          <ac:picMkLst>
            <pc:docMk/>
            <pc:sldMk cId="3683188491" sldId="277"/>
            <ac:picMk id="8" creationId="{2B934E5A-6C58-985A-E543-288EDF2A945B}"/>
          </ac:picMkLst>
        </pc:picChg>
        <pc:picChg chg="del">
          <ac:chgData name="EZIO RIGGI" userId="e992dfd8-9288-40cd-afd3-c044258c3296" providerId="ADAL" clId="{82E2BCA1-2A2F-4079-95F6-6F4CD898592E}" dt="2024-04-08T11:28:41.527" v="55" actId="478"/>
          <ac:picMkLst>
            <pc:docMk/>
            <pc:sldMk cId="3683188491" sldId="277"/>
            <ac:picMk id="10" creationId="{BCBF2E42-7F97-B4E3-C6C1-44AA083E990A}"/>
          </ac:picMkLst>
        </pc:picChg>
        <pc:picChg chg="add mod">
          <ac:chgData name="EZIO RIGGI" userId="e992dfd8-9288-40cd-afd3-c044258c3296" providerId="ADAL" clId="{82E2BCA1-2A2F-4079-95F6-6F4CD898592E}" dt="2024-04-08T11:37:02.018" v="64" actId="14100"/>
          <ac:picMkLst>
            <pc:docMk/>
            <pc:sldMk cId="3683188491" sldId="277"/>
            <ac:picMk id="12" creationId="{4D6E7ABC-F130-440C-1029-BADEC8C825DE}"/>
          </ac:picMkLst>
        </pc:picChg>
      </pc:sldChg>
      <pc:sldChg chg="add">
        <pc:chgData name="EZIO RIGGI" userId="e992dfd8-9288-40cd-afd3-c044258c3296" providerId="ADAL" clId="{82E2BCA1-2A2F-4079-95F6-6F4CD898592E}" dt="2024-04-08T13:57:25.668" v="116"/>
        <pc:sldMkLst>
          <pc:docMk/>
          <pc:sldMk cId="3258550778" sldId="27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FFDAB7-DD22-4865-9890-CA87D1120B95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8B62B-6D65-4A87-B7D0-B534370BB8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508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8B62B-6D65-4A87-B7D0-B534370BB83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9673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8B62B-6D65-4A87-B7D0-B534370BB83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96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2F95A4-6EDA-3D37-6375-CBF1A93330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0C8740B-C5C8-7B84-C372-72FB7F7EC7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8FA5061-B80B-F822-BD02-BCCC5122F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E94A3-BDE4-4673-9EC0-769DB4381057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F88ADC-3604-DAD1-AD0C-657382A04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88E8F0-665C-A373-2455-521C86900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435-C3C4-4E76-AF30-A6D203260A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9770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7A5198-C34B-893B-1072-1CDA2ACFA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F9EDB26-AACB-41E5-C19A-96C6255F9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B8F0E44-0805-C71C-ECE2-BAEA15970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E94A3-BDE4-4673-9EC0-769DB4381057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A3F9EE-DC22-C51F-C3CC-17E8F8C2A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51490A8-A12C-637A-F6CF-9B9FBCBE1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435-C3C4-4E76-AF30-A6D203260A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420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29E2F47-B652-E50A-A40A-BD2152AC63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9D3252E-EBA4-B4EF-A402-A327ABB3A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DEA77F-341E-8208-672E-D143DC868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E94A3-BDE4-4673-9EC0-769DB4381057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C3D23C5-E828-6A4B-DF1F-3501E0C01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8EDA906-58B3-7CCE-396F-966F717E9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435-C3C4-4E76-AF30-A6D203260A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8069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D86F69-3335-DBF4-1DEE-B36952546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46AFA1-0A69-E2A5-FAAA-15CEDAB54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0585F0D-BF99-0E5A-7E20-DFAA649D6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E94A3-BDE4-4673-9EC0-769DB4381057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6D8B3C-E695-ABC3-A6AE-39B63C46A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29D1D0-6132-40AE-39E9-8320A61E3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435-C3C4-4E76-AF30-A6D203260A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7009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F21E46-D25F-A8B7-AD03-4F9DD6406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E31E69E-E203-C8A0-C876-F29491989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C9EC719-AA60-ACA1-69D7-FFCC3001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E94A3-BDE4-4673-9EC0-769DB4381057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523D8FF-13EE-2BE5-54D0-015A28046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3239DC8-E994-7356-F9C2-015FECD2D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435-C3C4-4E76-AF30-A6D203260A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691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2E8CBB-DB17-3613-1D57-85999C8C3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D1C4B9E-A1D5-FB46-0FCB-AE46FEC2B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3EA0533-1A04-F6D8-D1C2-5FD6F44F06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BEC3E69-818F-4F09-4696-21E496E19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E94A3-BDE4-4673-9EC0-769DB4381057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FEB4176-D674-9511-AFB6-8AAA8C3E3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915D8CC-4CD8-3B1B-EDD9-5F4A697CB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435-C3C4-4E76-AF30-A6D203260A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693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A29FDE-53F0-15A2-67DE-4154557BA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229CF84-7F8B-139A-2657-C9C5F7A7B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CB98932-CF82-FB83-20DB-F111A31EE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D7FF35E-07F5-463A-3A9D-47A907D4F7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07DF4B9-9DD1-0000-3419-4808A4E6C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63487D4-8019-0BE3-49D3-532D6B61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E94A3-BDE4-4673-9EC0-769DB4381057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BB19446-434A-036A-8D92-94A169C46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38FED3B-9F40-84AD-28D1-C218E3901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435-C3C4-4E76-AF30-A6D203260A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9731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60F9B4-52AB-AD90-E7B0-AA3971514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46335E1-48D4-00C8-A0F6-7B0E7F0AD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E94A3-BDE4-4673-9EC0-769DB4381057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0EE02BC-5B60-9E18-6221-6E78F7C80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F799655-7A24-4907-7792-F7C5758D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435-C3C4-4E76-AF30-A6D203260A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9049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8AD50EB-E88B-F223-2AD2-0CB002E3C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E94A3-BDE4-4673-9EC0-769DB4381057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63314B9-41AA-84A9-A3E6-8C030CCE3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3CE8E84-74E7-2D27-27B2-C7A11E3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435-C3C4-4E76-AF30-A6D203260A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8450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206B1A-A630-FC66-BA83-A0E813EE6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EB5465-15E7-0047-020A-1EE0C4465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279453F-79B1-EBB1-440F-7F8AC219D8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764BE54-7A71-3E15-2216-355440909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E94A3-BDE4-4673-9EC0-769DB4381057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2B0CAFF-FFFD-9EF4-9F42-ACC455E28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1FB2C6A-3E01-47EC-532F-16AE286DD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435-C3C4-4E76-AF30-A6D203260A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5674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9B51D4-4952-BE8B-93BC-6E7F286E8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CC2AC7A-3B2F-2BCC-BF45-17924FF348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E3656A9-7B21-DA17-3B2E-289C971601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204B68C-F411-82A8-694B-A119F7BC1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E94A3-BDE4-4673-9EC0-769DB4381057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EDE1E55-2679-8331-410F-4D8ED6DAF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A3B08BF-404F-97FC-9899-06D901A71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435-C3C4-4E76-AF30-A6D203260A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0632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CA4E786-8027-E9F4-62E8-7229DE1E8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18935CA-4DFE-5B7A-B89C-35E8FEEDB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01A7B7-0CF0-230D-03FF-CB430094F6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3E94A3-BDE4-4673-9EC0-769DB4381057}" type="datetimeFigureOut">
              <a:rPr lang="it-IT" smtClean="0"/>
              <a:t>08/04/2024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E84617-E331-7015-AA2E-55ABA12155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0B6FD5-1845-D8F0-1BDF-2C9E12969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748435-C3C4-4E76-AF30-A6D203260A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1427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55.png"/><Relationship Id="rId4" Type="http://schemas.openxmlformats.org/officeDocument/2006/relationships/slide" Target="slide12.xml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" Target="slide12.xml"/><Relationship Id="rId7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71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microsoft.com/office/2007/relationships/hdphoto" Target="../media/hdphoto8.wdp"/><Relationship Id="rId9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1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16.png"/><Relationship Id="rId3" Type="http://schemas.openxmlformats.org/officeDocument/2006/relationships/image" Target="../media/image5.png"/><Relationship Id="rId21" Type="http://schemas.openxmlformats.org/officeDocument/2006/relationships/image" Target="../media/image18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microsoft.com/office/2007/relationships/hdphoto" Target="../media/hdphoto1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.png"/><Relationship Id="rId20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slide" Target="slide12.xml"/><Relationship Id="rId10" Type="http://schemas.openxmlformats.org/officeDocument/2006/relationships/image" Target="../media/image11.png"/><Relationship Id="rId19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2.pn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slide" Target="slide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9.png"/><Relationship Id="rId3" Type="http://schemas.microsoft.com/office/2007/relationships/hdphoto" Target="../media/hdphoto4.wdp"/><Relationship Id="rId7" Type="http://schemas.openxmlformats.org/officeDocument/2006/relationships/slide" Target="slide12.xml"/><Relationship Id="rId12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3.jpeg"/><Relationship Id="rId9" Type="http://schemas.microsoft.com/office/2007/relationships/hdphoto" Target="../media/hdphoto1.wdp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12.xml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microsoft.com/office/2007/relationships/hdphoto" Target="../media/hdphoto1.wdp"/><Relationship Id="rId10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40.png"/><Relationship Id="rId5" Type="http://schemas.openxmlformats.org/officeDocument/2006/relationships/image" Target="../media/image3.png"/><Relationship Id="rId10" Type="http://schemas.microsoft.com/office/2007/relationships/hdphoto" Target="../media/hdphoto6.wdp"/><Relationship Id="rId4" Type="http://schemas.openxmlformats.org/officeDocument/2006/relationships/slide" Target="slide12.xml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png"/><Relationship Id="rId3" Type="http://schemas.openxmlformats.org/officeDocument/2006/relationships/slide" Target="slide12.xml"/><Relationship Id="rId7" Type="http://schemas.openxmlformats.org/officeDocument/2006/relationships/image" Target="../media/image43.png"/><Relationship Id="rId12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microsoft.com/office/2007/relationships/hdphoto" Target="../media/hdphoto1.wdp"/><Relationship Id="rId15" Type="http://schemas.openxmlformats.org/officeDocument/2006/relationships/image" Target="../media/image50.jpeg"/><Relationship Id="rId10" Type="http://schemas.openxmlformats.org/officeDocument/2006/relationships/image" Target="../media/image46.png"/><Relationship Id="rId4" Type="http://schemas.openxmlformats.org/officeDocument/2006/relationships/image" Target="../media/image3.png"/><Relationship Id="rId9" Type="http://schemas.openxmlformats.org/officeDocument/2006/relationships/image" Target="../media/image45.png"/><Relationship Id="rId1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2">
            <a:extLst>
              <a:ext uri="{FF2B5EF4-FFF2-40B4-BE49-F238E27FC236}">
                <a16:creationId xmlns:a16="http://schemas.microsoft.com/office/drawing/2014/main" id="{D4C3A536-3720-5556-E3AF-70D37375FB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4636"/>
            <a:ext cx="12192000" cy="6867274"/>
          </a:xfrm>
          <a:prstGeom prst="rect">
            <a:avLst/>
          </a:prstGeom>
        </p:spPr>
      </p:pic>
      <p:pic>
        <p:nvPicPr>
          <p:cNvPr id="4" name="Immagine 2" descr="Immagine che contiene Carattere, schermata, Elementi grafici, logo&#10;&#10;Descrizione generata automaticamente">
            <a:extLst>
              <a:ext uri="{FF2B5EF4-FFF2-40B4-BE49-F238E27FC236}">
                <a16:creationId xmlns:a16="http://schemas.microsoft.com/office/drawing/2014/main" id="{410B5828-A29E-62C8-A087-D02295C1D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914" y="323742"/>
            <a:ext cx="3242172" cy="1830876"/>
          </a:xfrm>
          <a:prstGeom prst="rect">
            <a:avLst/>
          </a:prstGeom>
        </p:spPr>
      </p:pic>
      <p:sp>
        <p:nvSpPr>
          <p:cNvPr id="5" name="Rettangolo 54">
            <a:extLst>
              <a:ext uri="{FF2B5EF4-FFF2-40B4-BE49-F238E27FC236}">
                <a16:creationId xmlns:a16="http://schemas.microsoft.com/office/drawing/2014/main" id="{1D1D2A66-32E8-E0A7-D213-FC56F1AF3263}"/>
              </a:ext>
            </a:extLst>
          </p:cNvPr>
          <p:cNvSpPr/>
          <p:nvPr/>
        </p:nvSpPr>
        <p:spPr>
          <a:xfrm>
            <a:off x="0" y="6346063"/>
            <a:ext cx="12192000" cy="520388"/>
          </a:xfrm>
          <a:prstGeom prst="rect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6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800">
                <a:latin typeface="Source Sans Pro" panose="020B0503030403020204" pitchFamily="34" charset="0"/>
                <a:ea typeface="Source Sans Pro" panose="020B0503030403020204" pitchFamily="34" charset="0"/>
              </a:rPr>
              <a:t>10-11 Aprile 2024   Livorno </a:t>
            </a:r>
            <a:endParaRPr lang="it-IT" sz="1800" b="1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DDF6E3E-1E71-887C-27FA-E213204B2005}"/>
              </a:ext>
            </a:extLst>
          </p:cNvPr>
          <p:cNvGrpSpPr/>
          <p:nvPr/>
        </p:nvGrpSpPr>
        <p:grpSpPr>
          <a:xfrm>
            <a:off x="2179955" y="2584950"/>
            <a:ext cx="7832090" cy="1751006"/>
            <a:chOff x="2179955" y="2584950"/>
            <a:chExt cx="7832090" cy="175100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AAE0EC6-F774-6B5B-0B8E-CBCCE142A8F6}"/>
                </a:ext>
              </a:extLst>
            </p:cNvPr>
            <p:cNvSpPr txBox="1"/>
            <p:nvPr/>
          </p:nvSpPr>
          <p:spPr>
            <a:xfrm>
              <a:off x="2179955" y="2889406"/>
              <a:ext cx="7832090" cy="1446550"/>
            </a:xfrm>
            <a:prstGeom prst="rect">
              <a:avLst/>
            </a:prstGeom>
            <a:no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660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Tutt</a:t>
              </a:r>
              <a:r>
                <a:rPr lang="it-IT" sz="880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IBE</a:t>
              </a:r>
              <a:r>
                <a:rPr lang="it-IT" sz="6600" dirty="0" err="1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lli</a:t>
              </a:r>
              <a:r>
                <a:rPr lang="it-IT" sz="660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 a </a:t>
              </a:r>
              <a:r>
                <a:rPr lang="it-IT" sz="6600" b="1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C</a:t>
              </a:r>
              <a:r>
                <a:rPr lang="it-IT" sz="660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atania</a:t>
              </a:r>
            </a:p>
          </p:txBody>
        </p:sp>
        <p:pic>
          <p:nvPicPr>
            <p:cNvPr id="12" name="Picture 6" descr="simple silhouette elephant outline&#10;">
              <a:extLst>
                <a:ext uri="{FF2B5EF4-FFF2-40B4-BE49-F238E27FC236}">
                  <a16:creationId xmlns:a16="http://schemas.microsoft.com/office/drawing/2014/main" id="{4B1869EE-4F2C-33B3-E281-0F866751FF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Sketch/>
                      </a14:imgEffect>
                      <a14:imgEffect>
                        <a14:saturation sat="15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487" y="2584950"/>
              <a:ext cx="1096792" cy="1073004"/>
            </a:xfrm>
            <a:prstGeom prst="rect">
              <a:avLst/>
            </a:prstGeom>
            <a:noFill/>
            <a:effectLst>
              <a:reflection blurRad="6350" stA="50000" endA="295" endPos="92000" dist="1016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963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54">
            <a:extLst>
              <a:ext uri="{FF2B5EF4-FFF2-40B4-BE49-F238E27FC236}">
                <a16:creationId xmlns:a16="http://schemas.microsoft.com/office/drawing/2014/main" id="{C1196AC9-40E2-34FE-3E13-B62F6519AF72}"/>
              </a:ext>
            </a:extLst>
          </p:cNvPr>
          <p:cNvSpPr/>
          <p:nvPr/>
        </p:nvSpPr>
        <p:spPr>
          <a:xfrm>
            <a:off x="0" y="6346063"/>
            <a:ext cx="12192000" cy="520388"/>
          </a:xfrm>
          <a:prstGeom prst="rect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6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800">
                <a:latin typeface="Source Sans Pro" panose="020B0503030403020204" pitchFamily="34" charset="0"/>
                <a:ea typeface="Source Sans Pro" panose="020B0503030403020204" pitchFamily="34" charset="0"/>
              </a:rPr>
              <a:t>10-11 Aprile 2024   Livorno </a:t>
            </a:r>
            <a:endParaRPr lang="it-IT" sz="1800" b="1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5" name="Immagine 2" descr="Immagine che contiene Carattere, schermata, Elementi grafici, logo&#10;&#10;Descrizione generata automaticamente">
            <a:extLst>
              <a:ext uri="{FF2B5EF4-FFF2-40B4-BE49-F238E27FC236}">
                <a16:creationId xmlns:a16="http://schemas.microsoft.com/office/drawing/2014/main" id="{27C5AAAB-E377-4B4F-8D40-8C398E1F5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386" y="74374"/>
            <a:ext cx="1912497" cy="1080000"/>
          </a:xfrm>
          <a:prstGeom prst="rect">
            <a:avLst/>
          </a:prstGeom>
        </p:spPr>
      </p:pic>
      <p:grpSp>
        <p:nvGrpSpPr>
          <p:cNvPr id="27" name="Gruppo 26">
            <a:extLst>
              <a:ext uri="{FF2B5EF4-FFF2-40B4-BE49-F238E27FC236}">
                <a16:creationId xmlns:a16="http://schemas.microsoft.com/office/drawing/2014/main" id="{B07FE203-4598-4167-72B5-AF80B6CFC433}"/>
              </a:ext>
            </a:extLst>
          </p:cNvPr>
          <p:cNvGrpSpPr/>
          <p:nvPr/>
        </p:nvGrpSpPr>
        <p:grpSpPr>
          <a:xfrm>
            <a:off x="8520869" y="1272521"/>
            <a:ext cx="3295034" cy="3073391"/>
            <a:chOff x="4566971" y="1094305"/>
            <a:chExt cx="5356952" cy="522108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9401D5A-860F-ED56-8730-031AD2983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6971" y="1094305"/>
              <a:ext cx="5356952" cy="522108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9" name="Sun 18">
              <a:extLst>
                <a:ext uri="{FF2B5EF4-FFF2-40B4-BE49-F238E27FC236}">
                  <a16:creationId xmlns:a16="http://schemas.microsoft.com/office/drawing/2014/main" id="{9CC5FF5D-7D9C-68D2-996C-60814D0D3897}"/>
                </a:ext>
              </a:extLst>
            </p:cNvPr>
            <p:cNvSpPr/>
            <p:nvPr/>
          </p:nvSpPr>
          <p:spPr>
            <a:xfrm>
              <a:off x="7162800" y="3238500"/>
              <a:ext cx="142875" cy="152400"/>
            </a:xfrm>
            <a:prstGeom prst="sun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Sun 19">
              <a:extLst>
                <a:ext uri="{FF2B5EF4-FFF2-40B4-BE49-F238E27FC236}">
                  <a16:creationId xmlns:a16="http://schemas.microsoft.com/office/drawing/2014/main" id="{80789442-AF01-0AAB-D5A9-562F1637D597}"/>
                </a:ext>
              </a:extLst>
            </p:cNvPr>
            <p:cNvSpPr/>
            <p:nvPr/>
          </p:nvSpPr>
          <p:spPr>
            <a:xfrm>
              <a:off x="7924800" y="1941566"/>
              <a:ext cx="142875" cy="152400"/>
            </a:xfrm>
            <a:prstGeom prst="sun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Sun 20">
              <a:extLst>
                <a:ext uri="{FF2B5EF4-FFF2-40B4-BE49-F238E27FC236}">
                  <a16:creationId xmlns:a16="http://schemas.microsoft.com/office/drawing/2014/main" id="{E5040B2C-D0BB-BE7E-5F51-B57F6C959BA6}"/>
                </a:ext>
              </a:extLst>
            </p:cNvPr>
            <p:cNvSpPr/>
            <p:nvPr/>
          </p:nvSpPr>
          <p:spPr>
            <a:xfrm>
              <a:off x="7695041" y="2552700"/>
              <a:ext cx="142875" cy="152400"/>
            </a:xfrm>
            <a:prstGeom prst="sun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Sun 21">
              <a:extLst>
                <a:ext uri="{FF2B5EF4-FFF2-40B4-BE49-F238E27FC236}">
                  <a16:creationId xmlns:a16="http://schemas.microsoft.com/office/drawing/2014/main" id="{FD702286-B969-32A3-0920-ACF8782CCA17}"/>
                </a:ext>
              </a:extLst>
            </p:cNvPr>
            <p:cNvSpPr/>
            <p:nvPr/>
          </p:nvSpPr>
          <p:spPr>
            <a:xfrm>
              <a:off x="8793601" y="2781300"/>
              <a:ext cx="142875" cy="152400"/>
            </a:xfrm>
            <a:prstGeom prst="sun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Sun 22">
              <a:extLst>
                <a:ext uri="{FF2B5EF4-FFF2-40B4-BE49-F238E27FC236}">
                  <a16:creationId xmlns:a16="http://schemas.microsoft.com/office/drawing/2014/main" id="{4E1B5714-3A28-BCB6-9A85-382E776D7A3D}"/>
                </a:ext>
              </a:extLst>
            </p:cNvPr>
            <p:cNvSpPr/>
            <p:nvPr/>
          </p:nvSpPr>
          <p:spPr>
            <a:xfrm>
              <a:off x="9286875" y="3228975"/>
              <a:ext cx="142875" cy="152400"/>
            </a:xfrm>
            <a:prstGeom prst="sun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Sun 23">
              <a:extLst>
                <a:ext uri="{FF2B5EF4-FFF2-40B4-BE49-F238E27FC236}">
                  <a16:creationId xmlns:a16="http://schemas.microsoft.com/office/drawing/2014/main" id="{306D248D-A5B5-A94F-3DF9-15285B5A8FB1}"/>
                </a:ext>
              </a:extLst>
            </p:cNvPr>
            <p:cNvSpPr/>
            <p:nvPr/>
          </p:nvSpPr>
          <p:spPr>
            <a:xfrm>
              <a:off x="9020175" y="4127616"/>
              <a:ext cx="142875" cy="152400"/>
            </a:xfrm>
            <a:prstGeom prst="sun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Sun 24">
              <a:extLst>
                <a:ext uri="{FF2B5EF4-FFF2-40B4-BE49-F238E27FC236}">
                  <a16:creationId xmlns:a16="http://schemas.microsoft.com/office/drawing/2014/main" id="{35A8E302-AB17-F26E-08F3-B823506DC3DA}"/>
                </a:ext>
              </a:extLst>
            </p:cNvPr>
            <p:cNvSpPr/>
            <p:nvPr/>
          </p:nvSpPr>
          <p:spPr>
            <a:xfrm>
              <a:off x="6838950" y="5276850"/>
              <a:ext cx="142875" cy="152400"/>
            </a:xfrm>
            <a:prstGeom prst="sun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Sun 25">
              <a:extLst>
                <a:ext uri="{FF2B5EF4-FFF2-40B4-BE49-F238E27FC236}">
                  <a16:creationId xmlns:a16="http://schemas.microsoft.com/office/drawing/2014/main" id="{4B30C3A4-360D-07A6-E057-10E17282C14B}"/>
                </a:ext>
              </a:extLst>
            </p:cNvPr>
            <p:cNvSpPr/>
            <p:nvPr/>
          </p:nvSpPr>
          <p:spPr>
            <a:xfrm>
              <a:off x="7533116" y="5582720"/>
              <a:ext cx="142875" cy="152400"/>
            </a:xfrm>
            <a:prstGeom prst="sun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9" name="Picture 6" descr="simple silhouette elephant outline&#10;">
            <a:hlinkClick r:id="rId4" action="ppaction://hlinksldjump"/>
            <a:extLst>
              <a:ext uri="{FF2B5EF4-FFF2-40B4-BE49-F238E27FC236}">
                <a16:creationId xmlns:a16="http://schemas.microsoft.com/office/drawing/2014/main" id="{F94836DD-1CCE-0DE8-80CB-F9029ED73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  <a14:imgEffect>
                      <a14:saturation sat="1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64" y="5155622"/>
            <a:ext cx="1096067" cy="10722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18711EEA-7C7E-9A4C-18FF-6616C2795901}"/>
              </a:ext>
            </a:extLst>
          </p:cNvPr>
          <p:cNvSpPr/>
          <p:nvPr/>
        </p:nvSpPr>
        <p:spPr>
          <a:xfrm>
            <a:off x="120764" y="162352"/>
            <a:ext cx="5113966" cy="620785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200">
                <a:latin typeface="Perpetua Titling MT" panose="02020502060505020804" pitchFamily="18" charset="77"/>
                <a:ea typeface="Noto Sans ImpAramaic" panose="020B0502040504020204" pitchFamily="34" charset="0"/>
              </a:rPr>
              <a:t>AIRQINO</a:t>
            </a:r>
            <a:r>
              <a:rPr lang="it-IT" sz="3200">
                <a:latin typeface="Palatino Linotype" panose="02040502050505030304" pitchFamily="18" charset="0"/>
              </a:rPr>
              <a:t> va in campagna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890A9E7B-4C18-C4D2-F368-DA439FF66FCC}"/>
              </a:ext>
            </a:extLst>
          </p:cNvPr>
          <p:cNvGrpSpPr/>
          <p:nvPr/>
        </p:nvGrpSpPr>
        <p:grpSpPr>
          <a:xfrm rot="19498559">
            <a:off x="7808359" y="4245524"/>
            <a:ext cx="1776773" cy="1976540"/>
            <a:chOff x="4824976" y="4165803"/>
            <a:chExt cx="1776773" cy="197654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9EC5DD1-313D-9314-C8D5-A8F61F30B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24976" y="4751145"/>
              <a:ext cx="1776773" cy="1391198"/>
            </a:xfrm>
            <a:prstGeom prst="rect">
              <a:avLst/>
            </a:prstGeom>
          </p:spPr>
        </p:pic>
        <p:pic>
          <p:nvPicPr>
            <p:cNvPr id="33" name="Immagine 32" descr="Immagine che contiene Elementi grafici, Carattere, grafica, schermata&#10;&#10;Descrizione generata automaticamente">
              <a:extLst>
                <a:ext uri="{FF2B5EF4-FFF2-40B4-BE49-F238E27FC236}">
                  <a16:creationId xmlns:a16="http://schemas.microsoft.com/office/drawing/2014/main" id="{A86749FC-71A5-5B43-F70C-2DFAC874B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2988" y="4165803"/>
              <a:ext cx="1620748" cy="1113575"/>
            </a:xfrm>
            <a:prstGeom prst="rect">
              <a:avLst/>
            </a:prstGeom>
          </p:spPr>
        </p:pic>
      </p:grpSp>
      <p:pic>
        <p:nvPicPr>
          <p:cNvPr id="7" name="Immagine 6">
            <a:extLst>
              <a:ext uri="{FF2B5EF4-FFF2-40B4-BE49-F238E27FC236}">
                <a16:creationId xmlns:a16="http://schemas.microsoft.com/office/drawing/2014/main" id="{24AF5A2E-533D-1281-381D-2AFE11B0FB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764" y="893513"/>
            <a:ext cx="3151991" cy="3093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CBF2E42-7F97-B4E3-C6C1-44AA083E99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3491" y="846463"/>
            <a:ext cx="4954918" cy="314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78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54">
            <a:extLst>
              <a:ext uri="{FF2B5EF4-FFF2-40B4-BE49-F238E27FC236}">
                <a16:creationId xmlns:a16="http://schemas.microsoft.com/office/drawing/2014/main" id="{C1196AC9-40E2-34FE-3E13-B62F6519AF72}"/>
              </a:ext>
            </a:extLst>
          </p:cNvPr>
          <p:cNvSpPr/>
          <p:nvPr/>
        </p:nvSpPr>
        <p:spPr>
          <a:xfrm>
            <a:off x="0" y="6346063"/>
            <a:ext cx="12192000" cy="520388"/>
          </a:xfrm>
          <a:prstGeom prst="rect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6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800">
                <a:latin typeface="Source Sans Pro" panose="020B0503030403020204" pitchFamily="34" charset="0"/>
                <a:ea typeface="Source Sans Pro" panose="020B0503030403020204" pitchFamily="34" charset="0"/>
              </a:rPr>
              <a:t>10-11 Aprile 2024   Livorno </a:t>
            </a:r>
            <a:endParaRPr lang="it-IT" sz="1800" b="1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5" name="Immagine 2" descr="Immagine che contiene Carattere, schermata, Elementi grafici, logo&#10;&#10;Descrizione generata automaticamente">
            <a:extLst>
              <a:ext uri="{FF2B5EF4-FFF2-40B4-BE49-F238E27FC236}">
                <a16:creationId xmlns:a16="http://schemas.microsoft.com/office/drawing/2014/main" id="{27C5AAAB-E377-4B4F-8D40-8C398E1F5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386" y="74374"/>
            <a:ext cx="1912497" cy="1080000"/>
          </a:xfrm>
          <a:prstGeom prst="rect">
            <a:avLst/>
          </a:prstGeom>
        </p:spPr>
      </p:pic>
      <p:pic>
        <p:nvPicPr>
          <p:cNvPr id="9" name="Picture 6" descr="simple silhouette elephant outline&#10;">
            <a:hlinkClick r:id="rId3" action="ppaction://hlinksldjump"/>
            <a:extLst>
              <a:ext uri="{FF2B5EF4-FFF2-40B4-BE49-F238E27FC236}">
                <a16:creationId xmlns:a16="http://schemas.microsoft.com/office/drawing/2014/main" id="{F94836DD-1CCE-0DE8-80CB-F9029ED73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Sketch/>
                    </a14:imgEffect>
                    <a14:imgEffect>
                      <a14:saturation sat="1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64" y="5155622"/>
            <a:ext cx="1096067" cy="10722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18711EEA-7C7E-9A4C-18FF-6616C2795901}"/>
              </a:ext>
            </a:extLst>
          </p:cNvPr>
          <p:cNvSpPr/>
          <p:nvPr/>
        </p:nvSpPr>
        <p:spPr>
          <a:xfrm>
            <a:off x="120764" y="162352"/>
            <a:ext cx="5113966" cy="62078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200" dirty="0">
                <a:solidFill>
                  <a:schemeClr val="tx1"/>
                </a:solidFill>
                <a:latin typeface="Perpetua Titling MT" panose="02020502060505020804" pitchFamily="18" charset="77"/>
                <a:ea typeface="Noto Sans ImpAramaic" panose="020B0502040504020204" pitchFamily="34" charset="0"/>
              </a:rPr>
              <a:t>Biostimolanti</a:t>
            </a:r>
            <a:endParaRPr lang="it-IT" sz="32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CF16098-6C7F-FA0A-8CDF-EBE496BFF6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20089">
            <a:off x="5275401" y="1086029"/>
            <a:ext cx="2289693" cy="171628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BC2C19E-5D4E-8D6E-FD13-4963B2973D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2247" y="614374"/>
            <a:ext cx="2193270" cy="164400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B934E5A-6C58-985A-E543-288EDF2A945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r="22332"/>
          <a:stretch/>
        </p:blipFill>
        <p:spPr>
          <a:xfrm>
            <a:off x="2911291" y="3181400"/>
            <a:ext cx="2622733" cy="160564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D6E7ABC-F130-440C-1029-BADEC8C82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4024" y="3169924"/>
            <a:ext cx="6657975" cy="3069388"/>
          </a:xfrm>
          <a:prstGeom prst="rect">
            <a:avLst/>
          </a:prstGeom>
        </p:spPr>
      </p:pic>
      <p:sp>
        <p:nvSpPr>
          <p:cNvPr id="13" name="Rettangolo con angoli arrotondati 3">
            <a:extLst>
              <a:ext uri="{FF2B5EF4-FFF2-40B4-BE49-F238E27FC236}">
                <a16:creationId xmlns:a16="http://schemas.microsoft.com/office/drawing/2014/main" id="{3FE9F666-A12F-B318-C7A0-A3D59FF3D45E}"/>
              </a:ext>
            </a:extLst>
          </p:cNvPr>
          <p:cNvSpPr/>
          <p:nvPr/>
        </p:nvSpPr>
        <p:spPr>
          <a:xfrm>
            <a:off x="120764" y="1158670"/>
            <a:ext cx="2450986" cy="698705"/>
          </a:xfrm>
          <a:prstGeom prst="roundRect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Progetto </a:t>
            </a:r>
            <a:r>
              <a:rPr lang="it-IT" b="1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Samothrace</a:t>
            </a:r>
            <a:endParaRPr lang="it-IT" b="1" dirty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r>
              <a:rPr lang="it-IT" sz="1600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Nanofertilizzanti</a:t>
            </a:r>
            <a:endParaRPr lang="it-IT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188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54">
            <a:extLst>
              <a:ext uri="{FF2B5EF4-FFF2-40B4-BE49-F238E27FC236}">
                <a16:creationId xmlns:a16="http://schemas.microsoft.com/office/drawing/2014/main" id="{6BA6CD68-D741-3E9A-60AE-AC693455BB18}"/>
              </a:ext>
            </a:extLst>
          </p:cNvPr>
          <p:cNvSpPr/>
          <p:nvPr/>
        </p:nvSpPr>
        <p:spPr>
          <a:xfrm>
            <a:off x="0" y="6346063"/>
            <a:ext cx="12192000" cy="520388"/>
          </a:xfrm>
          <a:prstGeom prst="rect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6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800">
                <a:latin typeface="Source Sans Pro" panose="020B0503030403020204" pitchFamily="34" charset="0"/>
                <a:ea typeface="Source Sans Pro" panose="020B0503030403020204" pitchFamily="34" charset="0"/>
              </a:rPr>
              <a:t>10-11 Aprile 2024   Livorno </a:t>
            </a:r>
            <a:endParaRPr lang="it-IT" sz="1800" b="1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7220532A-BB5A-C5E1-2A99-277600401CAF}"/>
              </a:ext>
            </a:extLst>
          </p:cNvPr>
          <p:cNvSpPr txBox="1"/>
          <p:nvPr/>
        </p:nvSpPr>
        <p:spPr>
          <a:xfrm>
            <a:off x="42647" y="112897"/>
            <a:ext cx="4679458" cy="92333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it-IT" sz="400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Tutt</a:t>
            </a:r>
            <a:r>
              <a:rPr lang="it-IT" sz="540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IBE</a:t>
            </a:r>
            <a:r>
              <a:rPr lang="it-IT" sz="400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lli</a:t>
            </a:r>
            <a:r>
              <a:rPr lang="it-IT" sz="400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a Catania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109CAC4-A6DE-7B8F-2C12-3362EB9DB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84233">
            <a:off x="253932" y="1242481"/>
            <a:ext cx="5521262" cy="260549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A6D644C-7DC0-FE99-B779-59D87C286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997" y="1560322"/>
            <a:ext cx="4707267" cy="4261646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7F00A035-1D39-DC49-C526-005606BDB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4451"/>
            <a:ext cx="5141491" cy="3320651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69E2F6CF-DBC4-C36F-AAC4-9860BC6B3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18008">
            <a:off x="7743024" y="522094"/>
            <a:ext cx="3953663" cy="4179064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5D721B7B-39CB-A649-ADCC-6DC21D56D1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35" y="112897"/>
            <a:ext cx="4563112" cy="244826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BFBE0E1-5C74-078E-0B9B-38D63BA703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79933">
            <a:off x="2992736" y="588321"/>
            <a:ext cx="4105987" cy="581420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11FFDA5-525F-4F3F-4F85-CEE9AA0E96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634111">
            <a:off x="883046" y="611458"/>
            <a:ext cx="3935372" cy="569978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B033E30-7BC7-1E03-3742-5A69DCD4C6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22022">
            <a:off x="6700330" y="657102"/>
            <a:ext cx="4790426" cy="5923297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92859DBB-EBA1-E270-4873-7DC1A98DEC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9997" y="20992"/>
            <a:ext cx="5081685" cy="6948859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EF93B2FB-B637-6ADF-BE97-2962741414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4100" y="192790"/>
            <a:ext cx="7144747" cy="6477904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3B14870-41F4-91BF-8987-31CDB1C20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507" y="381557"/>
            <a:ext cx="5501159" cy="622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00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54">
            <a:extLst>
              <a:ext uri="{FF2B5EF4-FFF2-40B4-BE49-F238E27FC236}">
                <a16:creationId xmlns:a16="http://schemas.microsoft.com/office/drawing/2014/main" id="{6BA6CD68-D741-3E9A-60AE-AC693455BB18}"/>
              </a:ext>
            </a:extLst>
          </p:cNvPr>
          <p:cNvSpPr/>
          <p:nvPr/>
        </p:nvSpPr>
        <p:spPr>
          <a:xfrm>
            <a:off x="0" y="6346063"/>
            <a:ext cx="12192000" cy="520388"/>
          </a:xfrm>
          <a:prstGeom prst="rect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6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800">
                <a:latin typeface="Source Sans Pro" panose="020B0503030403020204" pitchFamily="34" charset="0"/>
                <a:ea typeface="Source Sans Pro" panose="020B0503030403020204" pitchFamily="34" charset="0"/>
              </a:rPr>
              <a:t>10-11 Aprile 2024   Livorno </a:t>
            </a:r>
            <a:endParaRPr lang="it-IT" sz="1800" b="1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7220532A-BB5A-C5E1-2A99-277600401CAF}"/>
              </a:ext>
            </a:extLst>
          </p:cNvPr>
          <p:cNvSpPr txBox="1"/>
          <p:nvPr/>
        </p:nvSpPr>
        <p:spPr>
          <a:xfrm>
            <a:off x="42647" y="112897"/>
            <a:ext cx="4679458" cy="92333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it-IT" sz="400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Tutt</a:t>
            </a:r>
            <a:r>
              <a:rPr lang="it-IT" sz="540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IBE</a:t>
            </a:r>
            <a:r>
              <a:rPr lang="it-IT" sz="400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lli</a:t>
            </a:r>
            <a:r>
              <a:rPr lang="it-IT" sz="400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a Catania</a:t>
            </a:r>
          </a:p>
        </p:txBody>
      </p:sp>
      <p:pic>
        <p:nvPicPr>
          <p:cNvPr id="10" name="Immagine 2" descr="Immagine che contiene Carattere, schermata, Elementi grafici, logo&#10;&#10;Descrizione generata automaticamente">
            <a:extLst>
              <a:ext uri="{FF2B5EF4-FFF2-40B4-BE49-F238E27FC236}">
                <a16:creationId xmlns:a16="http://schemas.microsoft.com/office/drawing/2014/main" id="{885FA9B2-7CB6-71DA-7840-0CC9524A3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636" y="17224"/>
            <a:ext cx="1912497" cy="1080000"/>
          </a:xfrm>
          <a:prstGeom prst="rect">
            <a:avLst/>
          </a:prstGeom>
        </p:spPr>
      </p:pic>
      <p:pic>
        <p:nvPicPr>
          <p:cNvPr id="13" name="Immagine 12" descr="Immagine che contiene diagramma, Piano, Disegno tecnico, schizzo&#10;&#10;Descrizione generata automaticamente">
            <a:extLst>
              <a:ext uri="{FF2B5EF4-FFF2-40B4-BE49-F238E27FC236}">
                <a16:creationId xmlns:a16="http://schemas.microsoft.com/office/drawing/2014/main" id="{8540897D-6928-18A3-DEB2-FA0A26F6FB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 t="11672" b="3608"/>
          <a:stretch/>
        </p:blipFill>
        <p:spPr>
          <a:xfrm>
            <a:off x="42647" y="2416029"/>
            <a:ext cx="12217559" cy="3649211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B60F5F8B-B582-D191-0263-6F47FA54CFF7}"/>
              </a:ext>
            </a:extLst>
          </p:cNvPr>
          <p:cNvSpPr/>
          <p:nvPr/>
        </p:nvSpPr>
        <p:spPr>
          <a:xfrm>
            <a:off x="5839437" y="3346510"/>
            <a:ext cx="494251" cy="420147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igura a mano libera 13">
            <a:extLst>
              <a:ext uri="{FF2B5EF4-FFF2-40B4-BE49-F238E27FC236}">
                <a16:creationId xmlns:a16="http://schemas.microsoft.com/office/drawing/2014/main" id="{F8F864CB-C9A9-F708-7349-E878F75C849D}"/>
              </a:ext>
            </a:extLst>
          </p:cNvPr>
          <p:cNvSpPr/>
          <p:nvPr/>
        </p:nvSpPr>
        <p:spPr>
          <a:xfrm>
            <a:off x="2726422" y="3439486"/>
            <a:ext cx="570451" cy="1090569"/>
          </a:xfrm>
          <a:custGeom>
            <a:avLst/>
            <a:gdLst>
              <a:gd name="connsiteX0" fmla="*/ 8389 w 570451"/>
              <a:gd name="connsiteY0" fmla="*/ 1090569 h 1090569"/>
              <a:gd name="connsiteX1" fmla="*/ 562062 w 570451"/>
              <a:gd name="connsiteY1" fmla="*/ 1090569 h 1090569"/>
              <a:gd name="connsiteX2" fmla="*/ 570451 w 570451"/>
              <a:gd name="connsiteY2" fmla="*/ 0 h 1090569"/>
              <a:gd name="connsiteX3" fmla="*/ 176169 w 570451"/>
              <a:gd name="connsiteY3" fmla="*/ 8389 h 1090569"/>
              <a:gd name="connsiteX4" fmla="*/ 167780 w 570451"/>
              <a:gd name="connsiteY4" fmla="*/ 520118 h 1090569"/>
              <a:gd name="connsiteX5" fmla="*/ 0 w 570451"/>
              <a:gd name="connsiteY5" fmla="*/ 520118 h 1090569"/>
              <a:gd name="connsiteX6" fmla="*/ 8389 w 570451"/>
              <a:gd name="connsiteY6" fmla="*/ 1090569 h 1090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51" h="1090569">
                <a:moveTo>
                  <a:pt x="8389" y="1090569"/>
                </a:moveTo>
                <a:lnTo>
                  <a:pt x="562062" y="1090569"/>
                </a:lnTo>
                <a:cubicBezTo>
                  <a:pt x="564858" y="727046"/>
                  <a:pt x="567655" y="363523"/>
                  <a:pt x="570451" y="0"/>
                </a:cubicBezTo>
                <a:lnTo>
                  <a:pt x="176169" y="8389"/>
                </a:lnTo>
                <a:lnTo>
                  <a:pt x="167780" y="520118"/>
                </a:lnTo>
                <a:lnTo>
                  <a:pt x="0" y="520118"/>
                </a:lnTo>
                <a:lnTo>
                  <a:pt x="8389" y="1090569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0C7FCE60-DBBE-BFD9-AD07-8990AC4956E8}"/>
              </a:ext>
            </a:extLst>
          </p:cNvPr>
          <p:cNvSpPr/>
          <p:nvPr/>
        </p:nvSpPr>
        <p:spPr>
          <a:xfrm>
            <a:off x="9473967" y="3097111"/>
            <a:ext cx="559266" cy="768639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hlinkClick r:id="rId5" action="ppaction://hlinksldjump"/>
            <a:extLst>
              <a:ext uri="{FF2B5EF4-FFF2-40B4-BE49-F238E27FC236}">
                <a16:creationId xmlns:a16="http://schemas.microsoft.com/office/drawing/2014/main" id="{5743C34B-284C-41EA-A5C6-0FC7D1F04D0A}"/>
              </a:ext>
            </a:extLst>
          </p:cNvPr>
          <p:cNvSpPr/>
          <p:nvPr/>
        </p:nvSpPr>
        <p:spPr>
          <a:xfrm>
            <a:off x="6434356" y="2757883"/>
            <a:ext cx="545284" cy="295710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3" name="Picture 6" descr="simple silhouette elephant outline&#10;">
            <a:extLst>
              <a:ext uri="{FF2B5EF4-FFF2-40B4-BE49-F238E27FC236}">
                <a16:creationId xmlns:a16="http://schemas.microsoft.com/office/drawing/2014/main" id="{40B6C237-39F5-8647-43A3-43204B279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Sketch/>
                    </a14:imgEffect>
                    <a14:imgEffect>
                      <a14:saturation sat="1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405" y="792760"/>
            <a:ext cx="1433918" cy="140281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8404CB89-175A-265B-3625-213E6877C38B}"/>
              </a:ext>
            </a:extLst>
          </p:cNvPr>
          <p:cNvSpPr/>
          <p:nvPr/>
        </p:nvSpPr>
        <p:spPr>
          <a:xfrm>
            <a:off x="5194184" y="4102215"/>
            <a:ext cx="570451" cy="462793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57DA4032-E664-6CC0-6AEE-B9961579FE19}"/>
              </a:ext>
            </a:extLst>
          </p:cNvPr>
          <p:cNvSpPr/>
          <p:nvPr/>
        </p:nvSpPr>
        <p:spPr>
          <a:xfrm>
            <a:off x="5218364" y="3338121"/>
            <a:ext cx="434829" cy="663428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B80CA5B1-D7E6-0AF6-AA9F-41C73CAA00B1}"/>
              </a:ext>
            </a:extLst>
          </p:cNvPr>
          <p:cNvSpPr/>
          <p:nvPr/>
        </p:nvSpPr>
        <p:spPr>
          <a:xfrm>
            <a:off x="5376821" y="204854"/>
            <a:ext cx="2124171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5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Benvenuti</a:t>
            </a:r>
            <a:endParaRPr lang="it-IT" sz="350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F9B23DB5-E12D-C13B-976C-6EFFF33877D0}"/>
              </a:ext>
            </a:extLst>
          </p:cNvPr>
          <p:cNvSpPr/>
          <p:nvPr/>
        </p:nvSpPr>
        <p:spPr>
          <a:xfrm>
            <a:off x="6006193" y="732456"/>
            <a:ext cx="85632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5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Noi</a:t>
            </a:r>
            <a:endParaRPr lang="it-IT" sz="350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1" name="Rettangolo 30">
            <a:hlinkClick r:id="rId9" action="ppaction://hlinksldjump"/>
            <a:extLst>
              <a:ext uri="{FF2B5EF4-FFF2-40B4-BE49-F238E27FC236}">
                <a16:creationId xmlns:a16="http://schemas.microsoft.com/office/drawing/2014/main" id="{131B4164-3D39-BF64-32DF-EF45437AFC2E}"/>
              </a:ext>
            </a:extLst>
          </p:cNvPr>
          <p:cNvSpPr/>
          <p:nvPr/>
        </p:nvSpPr>
        <p:spPr>
          <a:xfrm>
            <a:off x="6979640" y="1705086"/>
            <a:ext cx="213872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5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hlinkClick r:id="rId9" action="ppaction://hlinksldjump"/>
              </a:rPr>
              <a:t>Biblioteca</a:t>
            </a:r>
            <a:endParaRPr lang="it-IT" sz="35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2" name="Rettangolo 31">
            <a:hlinkClick r:id="rId10" action="ppaction://hlinksldjump"/>
            <a:extLst>
              <a:ext uri="{FF2B5EF4-FFF2-40B4-BE49-F238E27FC236}">
                <a16:creationId xmlns:a16="http://schemas.microsoft.com/office/drawing/2014/main" id="{65AAEF37-779A-E124-A6DE-33AD6B2324E8}"/>
              </a:ext>
            </a:extLst>
          </p:cNvPr>
          <p:cNvSpPr/>
          <p:nvPr/>
        </p:nvSpPr>
        <p:spPr>
          <a:xfrm>
            <a:off x="6554519" y="1169164"/>
            <a:ext cx="1682512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5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hlinkClick r:id="rId10" action="ppaction://hlinksldjump"/>
              </a:rPr>
              <a:t>Progetti</a:t>
            </a:r>
            <a:endParaRPr lang="it-IT" sz="35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70E3AB8A-ADDA-138D-5964-2CC050B9CFF5}"/>
              </a:ext>
            </a:extLst>
          </p:cNvPr>
          <p:cNvSpPr/>
          <p:nvPr/>
        </p:nvSpPr>
        <p:spPr>
          <a:xfrm>
            <a:off x="955646" y="3865750"/>
            <a:ext cx="458722" cy="66430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9368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diagramma, Piano, linea&#10;&#10;Descrizione generata automaticamente">
            <a:extLst>
              <a:ext uri="{FF2B5EF4-FFF2-40B4-BE49-F238E27FC236}">
                <a16:creationId xmlns:a16="http://schemas.microsoft.com/office/drawing/2014/main" id="{4F316EDF-5382-E709-2A61-FACDF3543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00950" cy="4361662"/>
          </a:xfrm>
          <a:prstGeom prst="rect">
            <a:avLst/>
          </a:prstGeom>
        </p:spPr>
      </p:pic>
      <p:pic>
        <p:nvPicPr>
          <p:cNvPr id="3" name="Immagine 2" descr="Immagine che contiene diagramma, Piano, schermata, quadrato&#10;&#10;Descrizione generata automaticamente">
            <a:extLst>
              <a:ext uri="{FF2B5EF4-FFF2-40B4-BE49-F238E27FC236}">
                <a16:creationId xmlns:a16="http://schemas.microsoft.com/office/drawing/2014/main" id="{1F8416FD-A405-DB65-547A-65E2F6FA8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" b="41034"/>
          <a:stretch/>
        </p:blipFill>
        <p:spPr bwMode="auto">
          <a:xfrm>
            <a:off x="2100940" y="3733801"/>
            <a:ext cx="10091060" cy="3124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1E331F5-8E55-E5F4-C5A6-B29C79A67996}"/>
              </a:ext>
            </a:extLst>
          </p:cNvPr>
          <p:cNvSpPr txBox="1"/>
          <p:nvPr/>
        </p:nvSpPr>
        <p:spPr>
          <a:xfrm>
            <a:off x="8710612" y="1188541"/>
            <a:ext cx="1276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Zoommata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2D82637-4619-DBAB-EDC7-EFC05F4990A0}"/>
              </a:ext>
            </a:extLst>
          </p:cNvPr>
          <p:cNvSpPr txBox="1"/>
          <p:nvPr/>
        </p:nvSpPr>
        <p:spPr>
          <a:xfrm>
            <a:off x="8958263" y="1517670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Personale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86E1624-1145-6CE8-6651-6105EDB16CDF}"/>
              </a:ext>
            </a:extLst>
          </p:cNvPr>
          <p:cNvSpPr txBox="1"/>
          <p:nvPr/>
        </p:nvSpPr>
        <p:spPr>
          <a:xfrm>
            <a:off x="9282113" y="1846799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Progetti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F58FE69-2154-0F40-681C-5952CFBA6A0A}"/>
              </a:ext>
            </a:extLst>
          </p:cNvPr>
          <p:cNvSpPr txBox="1"/>
          <p:nvPr/>
        </p:nvSpPr>
        <p:spPr>
          <a:xfrm>
            <a:off x="9520238" y="2175928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Pubblicazioni</a:t>
            </a:r>
          </a:p>
        </p:txBody>
      </p:sp>
    </p:spTree>
    <p:extLst>
      <p:ext uri="{BB962C8B-B14F-4D97-AF65-F5344CB8AC3E}">
        <p14:creationId xmlns:p14="http://schemas.microsoft.com/office/powerpoint/2010/main" val="3122052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54">
            <a:extLst>
              <a:ext uri="{FF2B5EF4-FFF2-40B4-BE49-F238E27FC236}">
                <a16:creationId xmlns:a16="http://schemas.microsoft.com/office/drawing/2014/main" id="{682E340B-975E-F262-5A81-32EE23AD4963}"/>
              </a:ext>
            </a:extLst>
          </p:cNvPr>
          <p:cNvSpPr/>
          <p:nvPr/>
        </p:nvSpPr>
        <p:spPr>
          <a:xfrm>
            <a:off x="0" y="6346063"/>
            <a:ext cx="12192000" cy="520388"/>
          </a:xfrm>
          <a:prstGeom prst="rect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6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800">
                <a:latin typeface="Source Sans Pro" panose="020B0503030403020204" pitchFamily="34" charset="0"/>
                <a:ea typeface="Source Sans Pro" panose="020B0503030403020204" pitchFamily="34" charset="0"/>
              </a:rPr>
              <a:t>10-11 Aprile 2024   Livorno </a:t>
            </a:r>
            <a:endParaRPr lang="it-IT" sz="1800" b="1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6CD6841F-917D-32A9-2033-D6FEF8E3B713}"/>
              </a:ext>
            </a:extLst>
          </p:cNvPr>
          <p:cNvSpPr txBox="1"/>
          <p:nvPr/>
        </p:nvSpPr>
        <p:spPr>
          <a:xfrm>
            <a:off x="42647" y="112897"/>
            <a:ext cx="4679458" cy="92333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it-IT" sz="400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Tutt</a:t>
            </a:r>
            <a:r>
              <a:rPr lang="it-IT" sz="540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IBE</a:t>
            </a:r>
            <a:r>
              <a:rPr lang="it-IT" sz="400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lli</a:t>
            </a:r>
            <a:r>
              <a:rPr lang="it-IT" sz="400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a Catania</a:t>
            </a:r>
          </a:p>
        </p:txBody>
      </p:sp>
      <p:pic>
        <p:nvPicPr>
          <p:cNvPr id="10" name="TUTTIBELLI_low">
            <a:hlinkClick r:id="" action="ppaction://media"/>
            <a:extLst>
              <a:ext uri="{FF2B5EF4-FFF2-40B4-BE49-F238E27FC236}">
                <a16:creationId xmlns:a16="http://schemas.microsoft.com/office/drawing/2014/main" id="{547E3F83-C916-B961-9854-E9EE4B2CBC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8610" y="1413812"/>
            <a:ext cx="8090649" cy="45546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2" descr="Immagine che contiene Carattere, schermata, Elementi grafici, logo&#10;&#10;Descrizione generata automaticamente">
            <a:extLst>
              <a:ext uri="{FF2B5EF4-FFF2-40B4-BE49-F238E27FC236}">
                <a16:creationId xmlns:a16="http://schemas.microsoft.com/office/drawing/2014/main" id="{D9E1C363-F0E2-094C-BCAD-AFEAB5EB23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386" y="74374"/>
            <a:ext cx="1912497" cy="1080000"/>
          </a:xfrm>
          <a:prstGeom prst="rect">
            <a:avLst/>
          </a:prstGeom>
        </p:spPr>
      </p:pic>
      <p:pic>
        <p:nvPicPr>
          <p:cNvPr id="2" name="Picture 6" descr="simple silhouette elephant outline&#10;">
            <a:hlinkClick r:id="rId6" action="ppaction://hlinksldjump"/>
            <a:extLst>
              <a:ext uri="{FF2B5EF4-FFF2-40B4-BE49-F238E27FC236}">
                <a16:creationId xmlns:a16="http://schemas.microsoft.com/office/drawing/2014/main" id="{B606DB3A-9B94-2139-B32F-D73B605FA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encilSketch/>
                    </a14:imgEffect>
                    <a14:imgEffect>
                      <a14:saturation sat="1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64" y="5155622"/>
            <a:ext cx="1096067" cy="10722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23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685D7C53-31F2-85C4-2110-CD7DCF6F5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54945">
            <a:off x="8271431" y="4289897"/>
            <a:ext cx="668785" cy="921580"/>
          </a:xfrm>
          <a:prstGeom prst="rect">
            <a:avLst/>
          </a:prstGeom>
        </p:spPr>
      </p:pic>
      <p:sp>
        <p:nvSpPr>
          <p:cNvPr id="7" name="Rettangolo 54">
            <a:extLst>
              <a:ext uri="{FF2B5EF4-FFF2-40B4-BE49-F238E27FC236}">
                <a16:creationId xmlns:a16="http://schemas.microsoft.com/office/drawing/2014/main" id="{429C2DA4-1E1F-AEC9-7BC7-FCDC4AA3ED58}"/>
              </a:ext>
            </a:extLst>
          </p:cNvPr>
          <p:cNvSpPr/>
          <p:nvPr/>
        </p:nvSpPr>
        <p:spPr>
          <a:xfrm>
            <a:off x="0" y="6346063"/>
            <a:ext cx="12192000" cy="520388"/>
          </a:xfrm>
          <a:prstGeom prst="rect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6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800">
                <a:latin typeface="Source Sans Pro" panose="020B0503030403020204" pitchFamily="34" charset="0"/>
                <a:ea typeface="Source Sans Pro" panose="020B0503030403020204" pitchFamily="34" charset="0"/>
              </a:rPr>
              <a:t>10-11 Aprile 2024   Livorno </a:t>
            </a:r>
            <a:endParaRPr lang="it-IT" sz="1800" b="1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4E2396-DEBA-E8DD-7673-9FB71A1A0FA6}"/>
              </a:ext>
            </a:extLst>
          </p:cNvPr>
          <p:cNvSpPr txBox="1"/>
          <p:nvPr/>
        </p:nvSpPr>
        <p:spPr>
          <a:xfrm>
            <a:off x="6741076" y="437047"/>
            <a:ext cx="1783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>
                <a:solidFill>
                  <a:schemeClr val="tx2">
                    <a:lumMod val="90000"/>
                    <a:lumOff val="10000"/>
                  </a:schemeClr>
                </a:solidFill>
                <a:latin typeface="Palatino Linotype" panose="02040502050505030304" pitchFamily="18" charset="0"/>
              </a:rPr>
              <a:t>Lo Staff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15F36554-36FE-AC6D-4B16-EF6DC170E632}"/>
              </a:ext>
            </a:extLst>
          </p:cNvPr>
          <p:cNvSpPr txBox="1"/>
          <p:nvPr/>
        </p:nvSpPr>
        <p:spPr>
          <a:xfrm>
            <a:off x="42647" y="112897"/>
            <a:ext cx="4679458" cy="92333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it-IT" sz="400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Tutt</a:t>
            </a:r>
            <a:r>
              <a:rPr lang="it-IT" sz="540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IBE</a:t>
            </a:r>
            <a:r>
              <a:rPr lang="it-IT" sz="400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lli</a:t>
            </a:r>
            <a:r>
              <a:rPr lang="it-IT" sz="400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a Catania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7CBEBEF-ED57-57FF-62E7-5AF370DF2AE7}"/>
              </a:ext>
            </a:extLst>
          </p:cNvPr>
          <p:cNvGrpSpPr/>
          <p:nvPr/>
        </p:nvGrpSpPr>
        <p:grpSpPr>
          <a:xfrm>
            <a:off x="1336487" y="1482458"/>
            <a:ext cx="4518764" cy="4718011"/>
            <a:chOff x="203341" y="1498544"/>
            <a:chExt cx="4518764" cy="471801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1045E7A-98EB-35A0-D75F-DAEF55EE1A3E}"/>
                </a:ext>
              </a:extLst>
            </p:cNvPr>
            <p:cNvSpPr txBox="1"/>
            <p:nvPr/>
          </p:nvSpPr>
          <p:spPr>
            <a:xfrm>
              <a:off x="1052681" y="1592204"/>
              <a:ext cx="366942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Alfio Fallica </a:t>
              </a:r>
            </a:p>
            <a:p>
              <a:r>
                <a:rPr lang="it-IT" sz="1600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Funzionario di Amministrazione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349B06A-4BDC-137C-4C38-C99E91D8E173}"/>
                </a:ext>
              </a:extLst>
            </p:cNvPr>
            <p:cNvSpPr txBox="1"/>
            <p:nvPr/>
          </p:nvSpPr>
          <p:spPr>
            <a:xfrm>
              <a:off x="960927" y="3677161"/>
              <a:ext cx="341299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Salvatore La Rosa </a:t>
              </a:r>
            </a:p>
            <a:p>
              <a:r>
                <a:rPr lang="it-IT" sz="1600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Collaboratore Tecnico E.R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8F1A2A6-7FCF-8E47-94D9-9CC01CBD2728}"/>
                </a:ext>
              </a:extLst>
            </p:cNvPr>
            <p:cNvSpPr txBox="1"/>
            <p:nvPr/>
          </p:nvSpPr>
          <p:spPr>
            <a:xfrm>
              <a:off x="1008900" y="2732273"/>
              <a:ext cx="29434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Antonino Torrisi</a:t>
              </a:r>
            </a:p>
            <a:p>
              <a:r>
                <a:rPr lang="it-IT" sz="1600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Tecnologo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9A303DE-F20F-C6C3-4C28-3BB26EECD8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4899" t="2018"/>
            <a:stretch/>
          </p:blipFill>
          <p:spPr>
            <a:xfrm rot="1232726">
              <a:off x="203341" y="1498544"/>
              <a:ext cx="502324" cy="82800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1B8AC82-AB52-E468-B2DF-46D01C416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407910">
              <a:off x="203341" y="3587550"/>
              <a:ext cx="591782" cy="72000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E6BE5E0-4167-E853-529C-0708589DF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369971">
              <a:off x="203341" y="4542053"/>
              <a:ext cx="538379" cy="72000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8983FB7-43DB-967D-AEE6-E2360876E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974332">
              <a:off x="203341" y="2561047"/>
              <a:ext cx="688373" cy="79200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58EC59E-8C85-2122-6FFF-ECAA46C86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700754">
              <a:off x="203341" y="5496555"/>
              <a:ext cx="495809" cy="720000"/>
            </a:xfrm>
            <a:prstGeom prst="rect">
              <a:avLst/>
            </a:prstGeom>
          </p:spPr>
        </p:pic>
      </p:grpSp>
      <p:pic>
        <p:nvPicPr>
          <p:cNvPr id="51" name="Immagine 2" descr="Immagine che contiene Carattere, schermata, Elementi grafici, logo&#10;&#10;Descrizione generata automaticamente">
            <a:extLst>
              <a:ext uri="{FF2B5EF4-FFF2-40B4-BE49-F238E27FC236}">
                <a16:creationId xmlns:a16="http://schemas.microsoft.com/office/drawing/2014/main" id="{A434B744-CCF6-6239-E7E8-29C54B4225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386" y="74374"/>
            <a:ext cx="1912497" cy="10800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3C702D66-3B13-6371-7D40-AF92FF101668}"/>
              </a:ext>
            </a:extLst>
          </p:cNvPr>
          <p:cNvSpPr txBox="1"/>
          <p:nvPr/>
        </p:nvSpPr>
        <p:spPr>
          <a:xfrm>
            <a:off x="2024860" y="4671791"/>
            <a:ext cx="34129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Alessandra Pellegrino </a:t>
            </a:r>
          </a:p>
          <a:p>
            <a:r>
              <a:rPr lang="it-IT" sz="160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Collaboratore Tecnico E.R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E31CB2C-7043-E646-5722-40A5650E9C1D}"/>
              </a:ext>
            </a:extLst>
          </p:cNvPr>
          <p:cNvSpPr txBox="1"/>
          <p:nvPr/>
        </p:nvSpPr>
        <p:spPr>
          <a:xfrm>
            <a:off x="2024860" y="5615694"/>
            <a:ext cx="34129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Irene Longo </a:t>
            </a:r>
          </a:p>
          <a:p>
            <a:r>
              <a:rPr lang="it-IT" sz="160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Collaboratore Tecnico E.R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AAEC0C8-67A7-05DD-DCD1-545499B26452}"/>
              </a:ext>
            </a:extLst>
          </p:cNvPr>
          <p:cNvGrpSpPr/>
          <p:nvPr/>
        </p:nvGrpSpPr>
        <p:grpSpPr>
          <a:xfrm>
            <a:off x="5136688" y="1419075"/>
            <a:ext cx="4794236" cy="4669979"/>
            <a:chOff x="6197489" y="1494079"/>
            <a:chExt cx="4794236" cy="4669979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1EBB118-CC0B-CEA3-D51A-5314978B4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17190">
              <a:off x="6197489" y="1494079"/>
              <a:ext cx="556543" cy="7920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31BBDB0-C6EB-24BD-8324-486CC3E68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102134">
              <a:off x="6197489" y="2508574"/>
              <a:ext cx="522325" cy="7560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EC75A99F-E3E3-92F5-7124-524996C1B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540279">
              <a:off x="6197489" y="3487069"/>
              <a:ext cx="588388" cy="7200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E382CD8-8A4C-B4A7-A597-0230F5E75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0196784">
              <a:off x="6197489" y="4429564"/>
              <a:ext cx="478052" cy="7920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1655E1D8-8EDE-AEFE-7DF5-49BA32097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r="5144"/>
            <a:stretch/>
          </p:blipFill>
          <p:spPr>
            <a:xfrm rot="1506867">
              <a:off x="6197489" y="5444058"/>
              <a:ext cx="614667" cy="72000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BD97085-1E6F-A335-3E1C-73A6947F1A49}"/>
                </a:ext>
              </a:extLst>
            </p:cNvPr>
            <p:cNvSpPr txBox="1"/>
            <p:nvPr/>
          </p:nvSpPr>
          <p:spPr>
            <a:xfrm>
              <a:off x="6812156" y="1511911"/>
              <a:ext cx="4179569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Ezio Riggi</a:t>
              </a:r>
            </a:p>
            <a:p>
              <a:r>
                <a:rPr lang="it-IT" sz="1600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Responsabile UOS Catania</a:t>
              </a:r>
            </a:p>
            <a:p>
              <a:r>
                <a:rPr lang="it-IT" sz="1600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Primo Ricercatore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F70445B-BA0B-6DBF-4765-5FE2B5B3487D}"/>
                </a:ext>
              </a:extLst>
            </p:cNvPr>
            <p:cNvSpPr txBox="1"/>
            <p:nvPr/>
          </p:nvSpPr>
          <p:spPr>
            <a:xfrm>
              <a:off x="6812156" y="2611377"/>
              <a:ext cx="4179569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Anita </a:t>
              </a:r>
              <a:r>
                <a:rPr lang="it-IT" err="1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Ierna</a:t>
              </a:r>
              <a:endParaRPr lang="it-IT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it-IT" sz="1600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Primo Ricercatore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415F5F8-817A-13F0-2D2B-CFBB567091D2}"/>
                </a:ext>
              </a:extLst>
            </p:cNvPr>
            <p:cNvSpPr txBox="1"/>
            <p:nvPr/>
          </p:nvSpPr>
          <p:spPr>
            <a:xfrm>
              <a:off x="6812156" y="3547352"/>
              <a:ext cx="4179569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Cristina Patanè</a:t>
              </a:r>
            </a:p>
            <a:p>
              <a:r>
                <a:rPr lang="it-IT" sz="1600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Primo Ricercatore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18736D5-74AA-28D6-EA13-C6DFA0A905AD}"/>
                </a:ext>
              </a:extLst>
            </p:cNvPr>
            <p:cNvSpPr txBox="1"/>
            <p:nvPr/>
          </p:nvSpPr>
          <p:spPr>
            <a:xfrm>
              <a:off x="6812156" y="4478720"/>
              <a:ext cx="4179569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Giovanni Avola</a:t>
              </a:r>
            </a:p>
            <a:p>
              <a:r>
                <a:rPr lang="it-IT" sz="1600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Ricercatore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C6614F5-89C3-4656-6C4C-6595010C2597}"/>
                </a:ext>
              </a:extLst>
            </p:cNvPr>
            <p:cNvSpPr txBox="1"/>
            <p:nvPr/>
          </p:nvSpPr>
          <p:spPr>
            <a:xfrm>
              <a:off x="6812156" y="5463339"/>
              <a:ext cx="4179569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Miriam Distefano</a:t>
              </a:r>
            </a:p>
            <a:p>
              <a:r>
                <a:rPr lang="it-IT" sz="1600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Ricercatore</a:t>
              </a:r>
            </a:p>
          </p:txBody>
        </p:sp>
      </p:grpSp>
      <p:pic>
        <p:nvPicPr>
          <p:cNvPr id="2" name="Picture 6" descr="simple silhouette elephant outline&#10;">
            <a:hlinkClick r:id="rId15" action="ppaction://hlinksldjump"/>
            <a:extLst>
              <a:ext uri="{FF2B5EF4-FFF2-40B4-BE49-F238E27FC236}">
                <a16:creationId xmlns:a16="http://schemas.microsoft.com/office/drawing/2014/main" id="{02EFBAF7-74BB-7B4D-89F8-CBB0728AC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encilSketch/>
                    </a14:imgEffect>
                    <a14:imgEffect>
                      <a14:saturation sat="1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64" y="5155622"/>
            <a:ext cx="1096067" cy="10722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76">
            <a:extLst>
              <a:ext uri="{FF2B5EF4-FFF2-40B4-BE49-F238E27FC236}">
                <a16:creationId xmlns:a16="http://schemas.microsoft.com/office/drawing/2014/main" id="{BD80C163-81AC-DA25-0958-5D38BF92A1DC}"/>
              </a:ext>
            </a:extLst>
          </p:cNvPr>
          <p:cNvGrpSpPr/>
          <p:nvPr/>
        </p:nvGrpSpPr>
        <p:grpSpPr>
          <a:xfrm>
            <a:off x="9037432" y="1424796"/>
            <a:ext cx="2277842" cy="4566981"/>
            <a:chOff x="6812156" y="1511911"/>
            <a:chExt cx="4179569" cy="4566981"/>
          </a:xfrm>
        </p:grpSpPr>
        <p:sp>
          <p:nvSpPr>
            <p:cNvPr id="11" name="TextBox 71">
              <a:extLst>
                <a:ext uri="{FF2B5EF4-FFF2-40B4-BE49-F238E27FC236}">
                  <a16:creationId xmlns:a16="http://schemas.microsoft.com/office/drawing/2014/main" id="{6980E04E-5CB8-39BF-01C0-9AE0E90C3D1B}"/>
                </a:ext>
              </a:extLst>
            </p:cNvPr>
            <p:cNvSpPr txBox="1"/>
            <p:nvPr/>
          </p:nvSpPr>
          <p:spPr>
            <a:xfrm>
              <a:off x="6812156" y="1511911"/>
              <a:ext cx="4179569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Valeria Cafaro</a:t>
              </a:r>
            </a:p>
            <a:p>
              <a:r>
                <a:rPr lang="it-IT" sz="1600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Assegnista</a:t>
              </a:r>
            </a:p>
          </p:txBody>
        </p:sp>
        <p:sp>
          <p:nvSpPr>
            <p:cNvPr id="12" name="TextBox 72">
              <a:extLst>
                <a:ext uri="{FF2B5EF4-FFF2-40B4-BE49-F238E27FC236}">
                  <a16:creationId xmlns:a16="http://schemas.microsoft.com/office/drawing/2014/main" id="{F89E6773-3089-54F5-6D01-2100FB9711B8}"/>
                </a:ext>
              </a:extLst>
            </p:cNvPr>
            <p:cNvSpPr txBox="1"/>
            <p:nvPr/>
          </p:nvSpPr>
          <p:spPr>
            <a:xfrm>
              <a:off x="6812156" y="2611377"/>
              <a:ext cx="4179569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Silvio Calcagno</a:t>
              </a:r>
            </a:p>
            <a:p>
              <a:r>
                <a:rPr lang="it-IT" sz="1600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Assegnista</a:t>
              </a:r>
            </a:p>
          </p:txBody>
        </p:sp>
        <p:sp>
          <p:nvSpPr>
            <p:cNvPr id="13" name="TextBox 73">
              <a:extLst>
                <a:ext uri="{FF2B5EF4-FFF2-40B4-BE49-F238E27FC236}">
                  <a16:creationId xmlns:a16="http://schemas.microsoft.com/office/drawing/2014/main" id="{A359324F-6113-2D0E-008E-80AD792F33DA}"/>
                </a:ext>
              </a:extLst>
            </p:cNvPr>
            <p:cNvSpPr txBox="1"/>
            <p:nvPr/>
          </p:nvSpPr>
          <p:spPr>
            <a:xfrm>
              <a:off x="6812156" y="3547352"/>
              <a:ext cx="4179569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Alessandro </a:t>
              </a:r>
              <a:r>
                <a:rPr lang="it-IT" err="1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Saita</a:t>
              </a:r>
              <a:endParaRPr lang="it-IT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it-IT" sz="1600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Assegnista</a:t>
              </a:r>
            </a:p>
          </p:txBody>
        </p:sp>
        <p:sp>
          <p:nvSpPr>
            <p:cNvPr id="15" name="TextBox 74">
              <a:extLst>
                <a:ext uri="{FF2B5EF4-FFF2-40B4-BE49-F238E27FC236}">
                  <a16:creationId xmlns:a16="http://schemas.microsoft.com/office/drawing/2014/main" id="{6C9757BB-228C-A2DC-E7BC-C104BA08D2C2}"/>
                </a:ext>
              </a:extLst>
            </p:cNvPr>
            <p:cNvSpPr txBox="1"/>
            <p:nvPr/>
          </p:nvSpPr>
          <p:spPr>
            <a:xfrm>
              <a:off x="6812156" y="4478720"/>
              <a:ext cx="4179569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Calogero Tornambè</a:t>
              </a:r>
            </a:p>
            <a:p>
              <a:r>
                <a:rPr lang="it-IT" sz="1600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Borsista</a:t>
              </a:r>
            </a:p>
          </p:txBody>
        </p:sp>
        <p:sp>
          <p:nvSpPr>
            <p:cNvPr id="16" name="TextBox 75">
              <a:extLst>
                <a:ext uri="{FF2B5EF4-FFF2-40B4-BE49-F238E27FC236}">
                  <a16:creationId xmlns:a16="http://schemas.microsoft.com/office/drawing/2014/main" id="{4E06D587-5434-E5E4-601B-E95DD059CAFC}"/>
                </a:ext>
              </a:extLst>
            </p:cNvPr>
            <p:cNvSpPr txBox="1"/>
            <p:nvPr/>
          </p:nvSpPr>
          <p:spPr>
            <a:xfrm>
              <a:off x="6812156" y="5463339"/>
              <a:ext cx="4179569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Francesco Muratore</a:t>
              </a:r>
            </a:p>
            <a:p>
              <a:r>
                <a:rPr lang="it-IT" sz="1600">
                  <a:solidFill>
                    <a:schemeClr val="tx2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Borsista</a:t>
              </a:r>
            </a:p>
          </p:txBody>
        </p:sp>
      </p:grpSp>
      <p:pic>
        <p:nvPicPr>
          <p:cNvPr id="18" name="Picture 17" descr="Two men standing in a field&#10;&#10;Description automatically generated">
            <a:extLst>
              <a:ext uri="{FF2B5EF4-FFF2-40B4-BE49-F238E27FC236}">
                <a16:creationId xmlns:a16="http://schemas.microsoft.com/office/drawing/2014/main" id="{B4F89CD5-B149-81F1-579B-9416BBFD801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52" t="31194" r="51580" b="50949"/>
          <a:stretch/>
        </p:blipFill>
        <p:spPr>
          <a:xfrm rot="20520449">
            <a:off x="8356847" y="2497468"/>
            <a:ext cx="621318" cy="720000"/>
          </a:xfrm>
          <a:prstGeom prst="rect">
            <a:avLst/>
          </a:prstGeom>
        </p:spPr>
      </p:pic>
      <p:pic>
        <p:nvPicPr>
          <p:cNvPr id="20" name="Picture 19" descr="A person standing on a balcony with a city in the background&#10;&#10;Description automatically generated">
            <a:extLst>
              <a:ext uri="{FF2B5EF4-FFF2-40B4-BE49-F238E27FC236}">
                <a16:creationId xmlns:a16="http://schemas.microsoft.com/office/drawing/2014/main" id="{E01922A8-7F00-5B18-4796-80655D1621E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9" t="39571" r="45174" b="45959"/>
          <a:stretch/>
        </p:blipFill>
        <p:spPr>
          <a:xfrm rot="1193914">
            <a:off x="8434946" y="5340607"/>
            <a:ext cx="544811" cy="72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5506CB1-9C4F-C1DE-4B9B-C9582A53FDF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504444">
            <a:off x="8346820" y="1382815"/>
            <a:ext cx="593684" cy="72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5D896CB-DC8C-4EDA-0C2F-F0C84483CF7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1523146">
            <a:off x="8401759" y="3456056"/>
            <a:ext cx="61118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86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54">
            <a:extLst>
              <a:ext uri="{FF2B5EF4-FFF2-40B4-BE49-F238E27FC236}">
                <a16:creationId xmlns:a16="http://schemas.microsoft.com/office/drawing/2014/main" id="{429C2DA4-1E1F-AEC9-7BC7-FCDC4AA3ED58}"/>
              </a:ext>
            </a:extLst>
          </p:cNvPr>
          <p:cNvSpPr/>
          <p:nvPr/>
        </p:nvSpPr>
        <p:spPr>
          <a:xfrm>
            <a:off x="0" y="6346063"/>
            <a:ext cx="12192000" cy="520388"/>
          </a:xfrm>
          <a:prstGeom prst="rect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6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800">
                <a:latin typeface="Source Sans Pro" panose="020B0503030403020204" pitchFamily="34" charset="0"/>
                <a:ea typeface="Source Sans Pro" panose="020B0503030403020204" pitchFamily="34" charset="0"/>
              </a:rPr>
              <a:t>10-11 Aprile 2024   Livorno </a:t>
            </a:r>
            <a:endParaRPr lang="it-IT" sz="1800" b="1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052E235-519B-0757-7EC3-78708C4FB0BD}"/>
              </a:ext>
            </a:extLst>
          </p:cNvPr>
          <p:cNvSpPr txBox="1"/>
          <p:nvPr/>
        </p:nvSpPr>
        <p:spPr>
          <a:xfrm>
            <a:off x="210262" y="974191"/>
            <a:ext cx="602861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kern="10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Acta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Horticulturae</a:t>
            </a:r>
            <a:endParaRPr lang="en-US" sz="2400" kern="100" dirty="0">
              <a:solidFill>
                <a:schemeClr val="accent5">
                  <a:lumMod val="75000"/>
                </a:schemeClr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Agriculture</a:t>
            </a:r>
            <a:endParaRPr lang="it-IT" sz="2400" kern="100" dirty="0">
              <a:solidFill>
                <a:schemeClr val="accent5">
                  <a:lumMod val="75000"/>
                </a:schemeClr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Agronomy</a:t>
            </a:r>
            <a:endParaRPr lang="it-IT" sz="2400" kern="100">
              <a:solidFill>
                <a:schemeClr val="accent5">
                  <a:lumMod val="75000"/>
                </a:schemeClr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Annals of Botany</a:t>
            </a:r>
            <a:endParaRPr lang="it-IT" sz="2400" kern="100">
              <a:solidFill>
                <a:schemeClr val="accent5">
                  <a:lumMod val="75000"/>
                </a:schemeClr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Food Research International </a:t>
            </a:r>
            <a:endParaRPr lang="it-IT" sz="2400" kern="100">
              <a:solidFill>
                <a:schemeClr val="accent5">
                  <a:lumMod val="75000"/>
                </a:schemeClr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Horticulture </a:t>
            </a:r>
            <a:endParaRPr lang="it-IT" sz="2400" kern="100">
              <a:solidFill>
                <a:schemeClr val="accent5">
                  <a:lumMod val="75000"/>
                </a:schemeClr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Horticulture Plant Journal </a:t>
            </a:r>
            <a:endParaRPr lang="it-IT" sz="2400" kern="100">
              <a:solidFill>
                <a:schemeClr val="accent5">
                  <a:lumMod val="75000"/>
                </a:schemeClr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IEEE International Workshop</a:t>
            </a:r>
            <a:endParaRPr lang="it-IT" sz="2400" kern="100">
              <a:solidFill>
                <a:schemeClr val="accent5">
                  <a:lumMod val="75000"/>
                </a:schemeClr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Industrial Crops and Products</a:t>
            </a:r>
            <a:endParaRPr lang="en-US" sz="2400" kern="100" dirty="0">
              <a:solidFill>
                <a:schemeClr val="accent5">
                  <a:lumMod val="75000"/>
                </a:schemeClr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 Journal of Molecular Sciences</a:t>
            </a:r>
            <a:endParaRPr lang="it-IT" sz="2400" kern="100">
              <a:solidFill>
                <a:schemeClr val="accent5">
                  <a:lumMod val="75000"/>
                </a:schemeClr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955722-3C6B-2FB7-3907-CC9BE669B09C}"/>
              </a:ext>
            </a:extLst>
          </p:cNvPr>
          <p:cNvSpPr txBox="1"/>
          <p:nvPr/>
        </p:nvSpPr>
        <p:spPr>
          <a:xfrm>
            <a:off x="5329919" y="969440"/>
            <a:ext cx="675840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Italian </a:t>
            </a:r>
            <a:r>
              <a:rPr lang="en-US" sz="2400" kern="10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Journal of 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Agronomy</a:t>
            </a:r>
            <a:endParaRPr lang="it-IT" sz="2400" kern="100" dirty="0">
              <a:solidFill>
                <a:schemeClr val="accent5">
                  <a:lumMod val="75000"/>
                </a:schemeClr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Journal of Agronomy</a:t>
            </a:r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Crop Science</a:t>
            </a:r>
          </a:p>
          <a:p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Journal of  the Science of Food and Agriculture</a:t>
            </a:r>
          </a:p>
          <a:p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LWT</a:t>
            </a:r>
          </a:p>
          <a:p>
            <a:r>
              <a:rPr lang="en-US" sz="2400" kern="10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Plants</a:t>
            </a:r>
            <a:endParaRPr lang="it-IT" sz="2400" kern="100">
              <a:solidFill>
                <a:schemeClr val="accent5">
                  <a:lumMod val="75000"/>
                </a:schemeClr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Remote Sensing</a:t>
            </a:r>
            <a:endParaRPr lang="en-US" sz="2400" kern="100" dirty="0">
              <a:solidFill>
                <a:schemeClr val="accent5">
                  <a:lumMod val="75000"/>
                </a:schemeClr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Science </a:t>
            </a:r>
            <a:r>
              <a:rPr lang="en-US" sz="2400" kern="100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Horticulturae</a:t>
            </a:r>
            <a:endParaRPr lang="it-IT" sz="2400" kern="100">
              <a:solidFill>
                <a:schemeClr val="accent5">
                  <a:lumMod val="75000"/>
                </a:schemeClr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Sensors</a:t>
            </a:r>
            <a:endParaRPr lang="it-IT" sz="2400" kern="100">
              <a:solidFill>
                <a:schemeClr val="accent5">
                  <a:lumMod val="75000"/>
                </a:schemeClr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Smart Agricultural Technology  </a:t>
            </a:r>
            <a:endParaRPr lang="it-IT" sz="2400" kern="100">
              <a:solidFill>
                <a:schemeClr val="accent5">
                  <a:lumMod val="75000"/>
                </a:schemeClr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>
                <a:solidFill>
                  <a:schemeClr val="accent5">
                    <a:lumMod val="75000"/>
                  </a:schemeClr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World Patent Information</a:t>
            </a:r>
            <a:endParaRPr lang="it-IT" sz="2400" kern="100">
              <a:solidFill>
                <a:schemeClr val="accent5">
                  <a:lumMod val="75000"/>
                </a:schemeClr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magine 2" descr="Immagine che contiene Carattere, schermata, Elementi grafici, logo&#10;&#10;Descrizione generata automaticamente">
            <a:extLst>
              <a:ext uri="{FF2B5EF4-FFF2-40B4-BE49-F238E27FC236}">
                <a16:creationId xmlns:a16="http://schemas.microsoft.com/office/drawing/2014/main" id="{6B62EEEE-7FB8-40F4-7502-2D476494C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386" y="74374"/>
            <a:ext cx="1912497" cy="108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9DF3C1-7597-6459-32FE-F7A04ED31448}"/>
              </a:ext>
            </a:extLst>
          </p:cNvPr>
          <p:cNvSpPr txBox="1"/>
          <p:nvPr/>
        </p:nvSpPr>
        <p:spPr>
          <a:xfrm>
            <a:off x="1224274" y="4950898"/>
            <a:ext cx="1085660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 </a:t>
            </a:r>
            <a:r>
              <a:rPr lang="it-IT" sz="3500" b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N. prodotti </a:t>
            </a:r>
            <a:r>
              <a:rPr lang="it-IT" sz="35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38	</a:t>
            </a:r>
            <a:r>
              <a:rPr lang="it-IT" sz="3500" b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IF totale </a:t>
            </a:r>
            <a:r>
              <a:rPr lang="it-IT" sz="35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151.6</a:t>
            </a:r>
            <a:r>
              <a:rPr lang="it-IT" sz="3500" b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	IF medio 4.34</a:t>
            </a:r>
            <a:endParaRPr lang="it-IT" sz="3500" b="1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Picture 6" descr="simple silhouette elephant outline&#10;">
            <a:hlinkClick r:id="rId4" action="ppaction://hlinksldjump"/>
            <a:extLst>
              <a:ext uri="{FF2B5EF4-FFF2-40B4-BE49-F238E27FC236}">
                <a16:creationId xmlns:a16="http://schemas.microsoft.com/office/drawing/2014/main" id="{0ECBCCB5-8999-75E9-11BA-2875A49A5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  <a14:imgEffect>
                      <a14:saturation sat="1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64" y="5155622"/>
            <a:ext cx="1096067" cy="10722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10DFB7D6-83EC-2A57-6512-B3E096620F94}"/>
              </a:ext>
            </a:extLst>
          </p:cNvPr>
          <p:cNvSpPr/>
          <p:nvPr/>
        </p:nvSpPr>
        <p:spPr>
          <a:xfrm>
            <a:off x="120764" y="162352"/>
            <a:ext cx="3578781" cy="620785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200">
                <a:latin typeface="Palatino Linotype" panose="02040502050505030304" pitchFamily="18" charset="0"/>
              </a:rPr>
              <a:t>Pubblicazioni</a:t>
            </a:r>
          </a:p>
        </p:txBody>
      </p:sp>
    </p:spTree>
    <p:extLst>
      <p:ext uri="{BB962C8B-B14F-4D97-AF65-F5344CB8AC3E}">
        <p14:creationId xmlns:p14="http://schemas.microsoft.com/office/powerpoint/2010/main" val="3258550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54">
            <a:extLst>
              <a:ext uri="{FF2B5EF4-FFF2-40B4-BE49-F238E27FC236}">
                <a16:creationId xmlns:a16="http://schemas.microsoft.com/office/drawing/2014/main" id="{429C2DA4-1E1F-AEC9-7BC7-FCDC4AA3ED58}"/>
              </a:ext>
            </a:extLst>
          </p:cNvPr>
          <p:cNvSpPr/>
          <p:nvPr/>
        </p:nvSpPr>
        <p:spPr>
          <a:xfrm>
            <a:off x="0" y="6346063"/>
            <a:ext cx="12192000" cy="520388"/>
          </a:xfrm>
          <a:prstGeom prst="rect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6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800">
                <a:latin typeface="Source Sans Pro" panose="020B0503030403020204" pitchFamily="34" charset="0"/>
                <a:ea typeface="Source Sans Pro" panose="020B0503030403020204" pitchFamily="34" charset="0"/>
              </a:rPr>
              <a:t>10-11 Aprile 2024   Livorno </a:t>
            </a:r>
            <a:endParaRPr lang="it-IT" sz="1800" b="1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4" name="Immagine 2" descr="Immagine che contiene Carattere, schermata, Elementi grafici, logo&#10;&#10;Descrizione generata automaticamente">
            <a:extLst>
              <a:ext uri="{FF2B5EF4-FFF2-40B4-BE49-F238E27FC236}">
                <a16:creationId xmlns:a16="http://schemas.microsoft.com/office/drawing/2014/main" id="{11B180C8-8BC6-96A8-CAB8-2DEB17031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386" y="74374"/>
            <a:ext cx="1912497" cy="1080000"/>
          </a:xfrm>
          <a:prstGeom prst="rect">
            <a:avLst/>
          </a:prstGeom>
        </p:spPr>
      </p:pic>
      <p:pic>
        <p:nvPicPr>
          <p:cNvPr id="5" name="Picture 6" descr="simple silhouette elephant outline&#10;">
            <a:hlinkClick r:id="rId3" action="ppaction://hlinksldjump"/>
            <a:extLst>
              <a:ext uri="{FF2B5EF4-FFF2-40B4-BE49-F238E27FC236}">
                <a16:creationId xmlns:a16="http://schemas.microsoft.com/office/drawing/2014/main" id="{5E06513B-4B41-EF4A-30D4-A7E938035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Sketch/>
                    </a14:imgEffect>
                    <a14:imgEffect>
                      <a14:saturation sat="1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64" y="5155622"/>
            <a:ext cx="1096067" cy="10722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E4643996-F897-6992-919E-A2011EC7BFE6}"/>
              </a:ext>
            </a:extLst>
          </p:cNvPr>
          <p:cNvSpPr/>
          <p:nvPr/>
        </p:nvSpPr>
        <p:spPr>
          <a:xfrm>
            <a:off x="120764" y="162352"/>
            <a:ext cx="3578781" cy="62078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200">
                <a:latin typeface="Palatino Linotype" panose="02040502050505030304" pitchFamily="18" charset="0"/>
              </a:rPr>
              <a:t>Progetti e numeri</a:t>
            </a: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750B1B4F-2A4E-00D1-EB2A-B0BD25B3C7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392006"/>
              </p:ext>
            </p:extLst>
          </p:nvPr>
        </p:nvGraphicFramePr>
        <p:xfrm>
          <a:off x="1635633" y="1294866"/>
          <a:ext cx="9163051" cy="4539468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2106242">
                  <a:extLst>
                    <a:ext uri="{9D8B030D-6E8A-4147-A177-3AD203B41FA5}">
                      <a16:colId xmlns:a16="http://schemas.microsoft.com/office/drawing/2014/main" val="252597712"/>
                    </a:ext>
                  </a:extLst>
                </a:gridCol>
                <a:gridCol w="1530176">
                  <a:extLst>
                    <a:ext uri="{9D8B030D-6E8A-4147-A177-3AD203B41FA5}">
                      <a16:colId xmlns:a16="http://schemas.microsoft.com/office/drawing/2014/main" val="2173040575"/>
                    </a:ext>
                  </a:extLst>
                </a:gridCol>
                <a:gridCol w="3996457">
                  <a:extLst>
                    <a:ext uri="{9D8B030D-6E8A-4147-A177-3AD203B41FA5}">
                      <a16:colId xmlns:a16="http://schemas.microsoft.com/office/drawing/2014/main" val="2057121088"/>
                    </a:ext>
                  </a:extLst>
                </a:gridCol>
                <a:gridCol w="1530176">
                  <a:extLst>
                    <a:ext uri="{9D8B030D-6E8A-4147-A177-3AD203B41FA5}">
                      <a16:colId xmlns:a16="http://schemas.microsoft.com/office/drawing/2014/main" val="1520340924"/>
                    </a:ext>
                  </a:extLst>
                </a:gridCol>
              </a:tblGrid>
              <a:tr h="19197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Progetto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Ambito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Tematica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Importo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617444726"/>
                  </a:ext>
                </a:extLst>
              </a:tr>
              <a:tr h="2405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Alifun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PON Ric</a:t>
                      </a:r>
                      <a:endParaRPr lang="it-IT" sz="1200" b="0" i="0" u="none" strike="noStrike" err="1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Alimenti funzionali 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      74,308.56 € 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 panose="020406020503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618597263"/>
                  </a:ext>
                </a:extLst>
              </a:tr>
              <a:tr h="2405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Nutrage</a:t>
                      </a:r>
                      <a:endParaRPr lang="it-IT" sz="1200" b="1" i="0" u="none" strike="noStrike" err="1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FOE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Alimenti funzionali 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97317020"/>
                  </a:ext>
                </a:extLst>
              </a:tr>
              <a:tr h="2405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Multicanapa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PSR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Canapa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      61,000.00 € 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 panose="020406020503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67192267"/>
                  </a:ext>
                </a:extLst>
              </a:tr>
              <a:tr h="2405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Fisica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PSR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Canapa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      40,734.00 € 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 panose="020406020503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40882807"/>
                  </a:ext>
                </a:extLst>
              </a:tr>
              <a:tr h="2405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Ricinolio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PSR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Ricino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      70,000.00 € 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 panose="020406020503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375838044"/>
                  </a:ext>
                </a:extLst>
              </a:tr>
              <a:tr h="2405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Magic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UniCT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Colture industriali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      15,000.00 € 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 panose="020406020503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2022474"/>
                  </a:ext>
                </a:extLst>
              </a:tr>
              <a:tr h="2405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Prin-2017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PRIN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Colture lignocellulosiche 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    139,000.00 € 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 panose="020406020503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222238202"/>
                  </a:ext>
                </a:extLst>
              </a:tr>
              <a:tr h="2405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SENTI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FSE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Agricoltura di precisione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    180,000.00 € 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 panose="020406020503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97409235"/>
                  </a:ext>
                </a:extLst>
              </a:tr>
              <a:tr h="2405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Samothrace</a:t>
                      </a:r>
                      <a:endParaRPr lang="it-IT" sz="1200" b="1" i="0" u="none" strike="noStrike" err="1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PNRR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Biostimolanti/Energia/Ambiente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    </a:t>
                      </a:r>
                      <a:r>
                        <a:rPr lang="it-IT" sz="1200" b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580,329.94</a:t>
                      </a:r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€ 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 panose="020406020503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69214886"/>
                  </a:ext>
                </a:extLst>
              </a:tr>
              <a:tr h="2405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MiaCasa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FESR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Legno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58425004"/>
                  </a:ext>
                </a:extLst>
              </a:tr>
              <a:tr h="2405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Circoleare</a:t>
                      </a:r>
                      <a:endParaRPr lang="it-IT" sz="1200" b="1" i="0" u="none" strike="noStrike" err="1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PRIN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Olivo Fertilizzazione e Gestione Scarti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      82,500.00 € 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 panose="020406020503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96209879"/>
                  </a:ext>
                </a:extLst>
              </a:tr>
              <a:tr h="2405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e-Crops</a:t>
                      </a:r>
                      <a:endParaRPr lang="it-IT" sz="1200" b="1" i="0" u="none" strike="noStrike" err="1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PON Ric</a:t>
                      </a:r>
                      <a:endParaRPr lang="it-IT" sz="1200" b="0" i="0" u="none" strike="noStrike" err="1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Olivo/Agricoltura di precisione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    330,250.99 € 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 panose="020406020503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899478751"/>
                  </a:ext>
                </a:extLst>
              </a:tr>
              <a:tr h="2405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InnOVOlio</a:t>
                      </a:r>
                      <a:endParaRPr lang="it-IT" sz="1200" b="1" i="0" u="none" strike="noStrike" err="1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PSR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Olivo/Agricoltura di precisione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r>
                        <a:rPr lang="it-IT" sz="1200" b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     84,483.86 € 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 panose="020406020503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97632199"/>
                  </a:ext>
                </a:extLst>
              </a:tr>
              <a:tr h="2405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CN-Agritech</a:t>
                      </a:r>
                      <a:endParaRPr lang="it-IT" sz="1200" b="1" i="0" u="none" strike="noStrike" err="1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PNRR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Olivo/Agricoltura di precisione/Pomodoro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      25,000.00 € 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 panose="020406020503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44039434"/>
                  </a:ext>
                </a:extLst>
              </a:tr>
              <a:tr h="2405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Crealup 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PSR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Lupino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      14,000.00 € 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 panose="020406020503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35593881"/>
                  </a:ext>
                </a:extLst>
              </a:tr>
              <a:tr h="2405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Foe-E-Circ</a:t>
                      </a:r>
                      <a:endParaRPr lang="it-IT" sz="1200" b="1" i="0" u="none" strike="noStrike" err="1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FOE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Potenziamento Infrastruttturale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    150,000.00 € 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 panose="020406020503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33985790"/>
                  </a:ext>
                </a:extLst>
              </a:tr>
              <a:tr h="2405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Infrastrutture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FOE</a:t>
                      </a:r>
                      <a:endParaRPr lang="it-IT" sz="12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Potenziamento Infrastruttturale</a:t>
                      </a:r>
                      <a:endParaRPr lang="it-IT" sz="1200" b="0" i="0" u="none" strike="noStrike" err="1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    150,000.00 € 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 panose="020406020503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69535186"/>
                  </a:ext>
                </a:extLst>
              </a:tr>
              <a:tr h="258300">
                <a:tc gridSpan="3">
                  <a:txBody>
                    <a:bodyPr/>
                    <a:lstStyle/>
                    <a:p>
                      <a:pPr algn="r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Totale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 1,996,607.35 € </a:t>
                      </a:r>
                      <a:endParaRPr lang="it-IT" sz="12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alatino" panose="020406020503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60697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6587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A room with a desk and a chair&#10;&#10;Description automatically generated">
            <a:extLst>
              <a:ext uri="{FF2B5EF4-FFF2-40B4-BE49-F238E27FC236}">
                <a16:creationId xmlns:a16="http://schemas.microsoft.com/office/drawing/2014/main" id="{72E0D79D-A88C-3546-3934-B6712D6B1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29" y="3840961"/>
            <a:ext cx="4467308" cy="1256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magine 7" descr="Immagine che contiene interno, muro, macchina, Attrezzature mediche&#10;&#10;Descrizione generata automaticamente">
            <a:extLst>
              <a:ext uri="{FF2B5EF4-FFF2-40B4-BE49-F238E27FC236}">
                <a16:creationId xmlns:a16="http://schemas.microsoft.com/office/drawing/2014/main" id="{37347ED1-BAB9-D054-E6B9-C4FF1D66C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56994" y="182524"/>
            <a:ext cx="5384132" cy="2737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ttangolo 54">
            <a:extLst>
              <a:ext uri="{FF2B5EF4-FFF2-40B4-BE49-F238E27FC236}">
                <a16:creationId xmlns:a16="http://schemas.microsoft.com/office/drawing/2014/main" id="{C1196AC9-40E2-34FE-3E13-B62F6519AF72}"/>
              </a:ext>
            </a:extLst>
          </p:cNvPr>
          <p:cNvSpPr/>
          <p:nvPr/>
        </p:nvSpPr>
        <p:spPr>
          <a:xfrm>
            <a:off x="0" y="6346063"/>
            <a:ext cx="12192000" cy="520388"/>
          </a:xfrm>
          <a:prstGeom prst="rect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6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800">
                <a:latin typeface="Source Sans Pro" panose="020B0503030403020204" pitchFamily="34" charset="0"/>
                <a:ea typeface="Source Sans Pro" panose="020B0503030403020204" pitchFamily="34" charset="0"/>
              </a:rPr>
              <a:t>10-11 Aprile 2024   Livorno </a:t>
            </a:r>
            <a:endParaRPr lang="it-IT" sz="1800" b="1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EC244EDA-091B-75AF-3B4A-120163911B0B}"/>
              </a:ext>
            </a:extLst>
          </p:cNvPr>
          <p:cNvSpPr/>
          <p:nvPr/>
        </p:nvSpPr>
        <p:spPr>
          <a:xfrm>
            <a:off x="120764" y="57577"/>
            <a:ext cx="5688591" cy="1474413"/>
          </a:xfrm>
          <a:prstGeom prst="roundRect">
            <a:avLst/>
          </a:prstGeom>
          <a:solidFill>
            <a:srgbClr val="91D3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Laboratorio Chimico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FOOD/NO-FOOD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Terreni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Ammendanti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Substrati</a:t>
            </a:r>
            <a:endParaRPr lang="it-IT" sz="3200" b="1" dirty="0">
              <a:solidFill>
                <a:schemeClr val="tx2">
                  <a:lumMod val="75000"/>
                  <a:lumOff val="2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Rettangolo con angoli arrotondati 6">
            <a:extLst>
              <a:ext uri="{FF2B5EF4-FFF2-40B4-BE49-F238E27FC236}">
                <a16:creationId xmlns:a16="http://schemas.microsoft.com/office/drawing/2014/main" id="{A0883F05-10B4-AFE0-B79A-E1DDF80DADCF}"/>
              </a:ext>
            </a:extLst>
          </p:cNvPr>
          <p:cNvSpPr/>
          <p:nvPr/>
        </p:nvSpPr>
        <p:spPr>
          <a:xfrm>
            <a:off x="150874" y="1933200"/>
            <a:ext cx="5945126" cy="1228916"/>
          </a:xfrm>
          <a:prstGeom prst="roundRect">
            <a:avLst/>
          </a:prstGeom>
          <a:solidFill>
            <a:srgbClr val="91D3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>
                <a:solidFill>
                  <a:schemeClr val="tx2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Analizzatore Elementare</a:t>
            </a:r>
          </a:p>
          <a:p>
            <a:r>
              <a:rPr lang="it-IT" sz="1400" u="sng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Determinazione</a:t>
            </a:r>
          </a:p>
          <a:p>
            <a:r>
              <a:rPr lang="it-IT" sz="1400">
                <a:solidFill>
                  <a:schemeClr val="accent6">
                    <a:lumMod val="50000"/>
                  </a:schemeClr>
                </a:solidFill>
              </a:rPr>
              <a:t>C, H, N, O, S, TIC, TOC</a:t>
            </a:r>
          </a:p>
          <a:p>
            <a:r>
              <a:rPr lang="it-IT" sz="1400" u="sng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</a:t>
            </a:r>
          </a:p>
          <a:p>
            <a:r>
              <a:rPr lang="it-IT" sz="1400">
                <a:solidFill>
                  <a:schemeClr val="accent6">
                    <a:lumMod val="50000"/>
                  </a:schemeClr>
                </a:solidFill>
              </a:rPr>
              <a:t>Durata analisi, Rifiuti Ridotti,  Accuratezza risultato</a:t>
            </a:r>
            <a:endParaRPr lang="it-IT" sz="1400">
              <a:solidFill>
                <a:schemeClr val="accent6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8" name="Rettangolo con angoli arrotondati 6">
            <a:extLst>
              <a:ext uri="{FF2B5EF4-FFF2-40B4-BE49-F238E27FC236}">
                <a16:creationId xmlns:a16="http://schemas.microsoft.com/office/drawing/2014/main" id="{8553656F-2CAC-F689-4715-54C7F45EA579}"/>
              </a:ext>
            </a:extLst>
          </p:cNvPr>
          <p:cNvSpPr/>
          <p:nvPr/>
        </p:nvSpPr>
        <p:spPr>
          <a:xfrm>
            <a:off x="120763" y="3221459"/>
            <a:ext cx="6640763" cy="1194846"/>
          </a:xfrm>
          <a:prstGeom prst="roundRect">
            <a:avLst/>
          </a:prstGeom>
          <a:solidFill>
            <a:srgbClr val="91D3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>
                <a:solidFill>
                  <a:schemeClr val="tx2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Digestione acida/Estrazione Microonde</a:t>
            </a:r>
          </a:p>
          <a:p>
            <a:r>
              <a:rPr lang="it-IT" sz="1400" u="sng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Determinazione</a:t>
            </a:r>
          </a:p>
          <a:p>
            <a:r>
              <a:rPr lang="it-IT" sz="1400">
                <a:solidFill>
                  <a:schemeClr val="accent6">
                    <a:lumMod val="50000"/>
                  </a:schemeClr>
                </a:solidFill>
              </a:rPr>
              <a:t>Contenuto in Olio, Elementi minerali, Sostanze volatili</a:t>
            </a:r>
          </a:p>
          <a:p>
            <a:r>
              <a:rPr lang="it-IT" sz="1400" u="sng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</a:t>
            </a:r>
          </a:p>
          <a:p>
            <a:r>
              <a:rPr lang="it-IT" sz="1400">
                <a:solidFill>
                  <a:schemeClr val="accent6">
                    <a:lumMod val="50000"/>
                  </a:schemeClr>
                </a:solidFill>
              </a:rPr>
              <a:t>Ridotta quantità di campione, Accuratezza, Controllo singolo campione</a:t>
            </a:r>
            <a:endParaRPr lang="it-IT" sz="1400" u="sng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8972107-B97A-3B83-5DFD-3E8C962AE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6897" y="3421514"/>
            <a:ext cx="1103664" cy="1111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706E38-ADBD-35AF-670F-D3B51892F6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9130" y="3254494"/>
            <a:ext cx="1192437" cy="261031"/>
          </a:xfrm>
          <a:prstGeom prst="rect">
            <a:avLst/>
          </a:prstGeom>
        </p:spPr>
      </p:pic>
      <p:sp>
        <p:nvSpPr>
          <p:cNvPr id="3" name="Freccia circolare a destra 2">
            <a:extLst>
              <a:ext uri="{FF2B5EF4-FFF2-40B4-BE49-F238E27FC236}">
                <a16:creationId xmlns:a16="http://schemas.microsoft.com/office/drawing/2014/main" id="{07661017-AC6C-DB8C-E247-60916790458C}"/>
              </a:ext>
            </a:extLst>
          </p:cNvPr>
          <p:cNvSpPr/>
          <p:nvPr/>
        </p:nvSpPr>
        <p:spPr>
          <a:xfrm rot="6515489" flipV="1">
            <a:off x="8165718" y="1574612"/>
            <a:ext cx="543358" cy="1775570"/>
          </a:xfrm>
          <a:prstGeom prst="curvedRightArrow">
            <a:avLst>
              <a:gd name="adj1" fmla="val 35397"/>
              <a:gd name="adj2" fmla="val 50000"/>
              <a:gd name="adj3" fmla="val 16844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00115F2-A873-E91B-DDAF-92150CC1CDCB}"/>
              </a:ext>
            </a:extLst>
          </p:cNvPr>
          <p:cNvSpPr txBox="1"/>
          <p:nvPr/>
        </p:nvSpPr>
        <p:spPr>
          <a:xfrm rot="467045">
            <a:off x="8064889" y="2925658"/>
            <a:ext cx="1895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>
                <a:solidFill>
                  <a:schemeClr val="tx2">
                    <a:lumMod val="75000"/>
                    <a:lumOff val="25000"/>
                  </a:schemeClr>
                </a:solidFill>
              </a:rPr>
              <a:t>con Sesto?</a:t>
            </a:r>
          </a:p>
          <a:p>
            <a:pPr algn="ctr"/>
            <a:r>
              <a:rPr lang="it-IT">
                <a:solidFill>
                  <a:schemeClr val="tx2">
                    <a:lumMod val="75000"/>
                    <a:lumOff val="25000"/>
                  </a:schemeClr>
                </a:solidFill>
              </a:rPr>
              <a:t>Benedetto ci sei?</a:t>
            </a:r>
          </a:p>
        </p:txBody>
      </p:sp>
      <p:sp>
        <p:nvSpPr>
          <p:cNvPr id="25" name="Rettangolo con angoli arrotondati 6">
            <a:extLst>
              <a:ext uri="{FF2B5EF4-FFF2-40B4-BE49-F238E27FC236}">
                <a16:creationId xmlns:a16="http://schemas.microsoft.com/office/drawing/2014/main" id="{7EDE751C-D280-CDEB-573D-D361D6413C19}"/>
              </a:ext>
            </a:extLst>
          </p:cNvPr>
          <p:cNvSpPr/>
          <p:nvPr/>
        </p:nvSpPr>
        <p:spPr>
          <a:xfrm>
            <a:off x="120763" y="4462808"/>
            <a:ext cx="6640763" cy="605421"/>
          </a:xfrm>
          <a:prstGeom prst="roundRect">
            <a:avLst/>
          </a:prstGeom>
          <a:solidFill>
            <a:srgbClr val="91D3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>
                <a:solidFill>
                  <a:schemeClr val="tx2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Mineralizzatore e Distillatore per analisi KJELDAHL</a:t>
            </a:r>
          </a:p>
          <a:p>
            <a:r>
              <a:rPr lang="it-IT" sz="1400">
                <a:solidFill>
                  <a:schemeClr val="accent6">
                    <a:lumMod val="50000"/>
                  </a:schemeClr>
                </a:solidFill>
              </a:rPr>
              <a:t>Azoto organico	 Ammoniaca (NH</a:t>
            </a:r>
            <a:r>
              <a:rPr lang="it-IT" sz="1400" baseline="-2500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it-IT" sz="1400">
                <a:solidFill>
                  <a:schemeClr val="accent6">
                    <a:lumMod val="50000"/>
                  </a:schemeClr>
                </a:solidFill>
              </a:rPr>
              <a:t>)	 Ammonio (NH</a:t>
            </a:r>
            <a:r>
              <a:rPr lang="it-IT" sz="1400" baseline="-25000">
                <a:solidFill>
                  <a:schemeClr val="accent6">
                    <a:lumMod val="50000"/>
                  </a:schemeClr>
                </a:solidFill>
              </a:rPr>
              <a:t>4</a:t>
            </a:r>
            <a:r>
              <a:rPr lang="it-IT" sz="1400" baseline="30000">
                <a:solidFill>
                  <a:schemeClr val="accent6">
                    <a:lumMod val="50000"/>
                  </a:schemeClr>
                </a:solidFill>
              </a:rPr>
              <a:t>+</a:t>
            </a:r>
            <a:r>
              <a:rPr lang="it-IT" sz="1400">
                <a:solidFill>
                  <a:schemeClr val="accent6">
                    <a:lumMod val="50000"/>
                  </a:schemeClr>
                </a:solidFill>
              </a:rPr>
              <a:t>) </a:t>
            </a:r>
          </a:p>
        </p:txBody>
      </p:sp>
      <p:pic>
        <p:nvPicPr>
          <p:cNvPr id="26" name="Picture 6" descr="simple silhouette elephant outline&#10;">
            <a:hlinkClick r:id="rId7" action="ppaction://hlinksldjump"/>
            <a:extLst>
              <a:ext uri="{FF2B5EF4-FFF2-40B4-BE49-F238E27FC236}">
                <a16:creationId xmlns:a16="http://schemas.microsoft.com/office/drawing/2014/main" id="{0CD8939C-90EB-5D66-7E1A-5D4DBCA99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Sketch/>
                    </a14:imgEffect>
                    <a14:imgEffect>
                      <a14:saturation sat="1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42684" y="5170999"/>
            <a:ext cx="1096065" cy="10722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75E82F-313C-6FC2-89B2-AE1FFF05D0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5285" y="4423317"/>
            <a:ext cx="545906" cy="865607"/>
          </a:xfrm>
          <a:prstGeom prst="rect">
            <a:avLst/>
          </a:prstGeom>
        </p:spPr>
      </p:pic>
      <p:sp>
        <p:nvSpPr>
          <p:cNvPr id="28" name="Rettangolo con angoli arrotondati 6">
            <a:extLst>
              <a:ext uri="{FF2B5EF4-FFF2-40B4-BE49-F238E27FC236}">
                <a16:creationId xmlns:a16="http://schemas.microsoft.com/office/drawing/2014/main" id="{9CDB4003-9ADD-933F-F701-9A1C65291486}"/>
              </a:ext>
            </a:extLst>
          </p:cNvPr>
          <p:cNvSpPr/>
          <p:nvPr/>
        </p:nvSpPr>
        <p:spPr>
          <a:xfrm>
            <a:off x="115841" y="5125919"/>
            <a:ext cx="6669444" cy="1197616"/>
          </a:xfrm>
          <a:prstGeom prst="roundRect">
            <a:avLst/>
          </a:prstGeom>
          <a:solidFill>
            <a:srgbClr val="91D3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>
                <a:solidFill>
                  <a:schemeClr val="tx2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Muffola a Microonde</a:t>
            </a:r>
          </a:p>
          <a:p>
            <a:r>
              <a:rPr lang="it-IT" sz="1400" u="sng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Determinazioni</a:t>
            </a:r>
          </a:p>
          <a:p>
            <a:r>
              <a:rPr lang="it-IT" sz="1400">
                <a:solidFill>
                  <a:schemeClr val="accent6">
                    <a:lumMod val="50000"/>
                  </a:schemeClr>
                </a:solidFill>
              </a:rPr>
              <a:t>Ceneri    Pretrattamento per Anioni e Cationi	</a:t>
            </a:r>
          </a:p>
          <a:p>
            <a:r>
              <a:rPr lang="it-IT" sz="1400" u="sng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 </a:t>
            </a:r>
          </a:p>
          <a:p>
            <a:r>
              <a:rPr lang="it-IT" sz="1400">
                <a:solidFill>
                  <a:schemeClr val="accent6">
                    <a:lumMod val="50000"/>
                  </a:schemeClr>
                </a:solidFill>
              </a:rPr>
              <a:t>Durata Analisi, Ridotti consumi energeti</a:t>
            </a:r>
            <a:r>
              <a:rPr lang="it-IT" sz="1600"/>
              <a:t>ci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1D10876-1722-EDE6-9E10-CA37315B460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530" t="9725" r="4242"/>
          <a:stretch/>
        </p:blipFill>
        <p:spPr>
          <a:xfrm>
            <a:off x="6879022" y="5241532"/>
            <a:ext cx="1096066" cy="10531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9802716-6339-FC06-0DE8-7766CFB2A6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10459" y="1710263"/>
            <a:ext cx="1452875" cy="1520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AED14FC-715C-A2F5-30D6-5B378768F39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879" t="10831" r="8617" b="14437"/>
          <a:stretch/>
        </p:blipFill>
        <p:spPr>
          <a:xfrm>
            <a:off x="5809356" y="1531990"/>
            <a:ext cx="884473" cy="38463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AB86AA0-2325-E96F-5286-9E4660FCC4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97506" y="5507762"/>
            <a:ext cx="1441129" cy="65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33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54">
            <a:extLst>
              <a:ext uri="{FF2B5EF4-FFF2-40B4-BE49-F238E27FC236}">
                <a16:creationId xmlns:a16="http://schemas.microsoft.com/office/drawing/2014/main" id="{C1196AC9-40E2-34FE-3E13-B62F6519AF72}"/>
              </a:ext>
            </a:extLst>
          </p:cNvPr>
          <p:cNvSpPr/>
          <p:nvPr/>
        </p:nvSpPr>
        <p:spPr>
          <a:xfrm>
            <a:off x="0" y="6346063"/>
            <a:ext cx="12192000" cy="520388"/>
          </a:xfrm>
          <a:prstGeom prst="rect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6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800">
                <a:latin typeface="Source Sans Pro" panose="020B0503030403020204" pitchFamily="34" charset="0"/>
                <a:ea typeface="Source Sans Pro" panose="020B0503030403020204" pitchFamily="34" charset="0"/>
              </a:rPr>
              <a:t>10-11 Aprile 2024   Livorno </a:t>
            </a:r>
            <a:endParaRPr lang="it-IT" sz="1800" b="1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5" name="Immagine 2" descr="Immagine che contiene Carattere, schermata, Elementi grafici, logo&#10;&#10;Descrizione generata automaticamente">
            <a:extLst>
              <a:ext uri="{FF2B5EF4-FFF2-40B4-BE49-F238E27FC236}">
                <a16:creationId xmlns:a16="http://schemas.microsoft.com/office/drawing/2014/main" id="{27C5AAAB-E377-4B4F-8D40-8C398E1F5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386" y="74374"/>
            <a:ext cx="1912497" cy="1080000"/>
          </a:xfrm>
          <a:prstGeom prst="rect">
            <a:avLst/>
          </a:prstGeom>
        </p:spPr>
      </p:pic>
      <p:pic>
        <p:nvPicPr>
          <p:cNvPr id="7" name="Picture 6" descr="simple silhouette elephant outline&#10;">
            <a:hlinkClick r:id="rId3" action="ppaction://hlinksldjump"/>
            <a:extLst>
              <a:ext uri="{FF2B5EF4-FFF2-40B4-BE49-F238E27FC236}">
                <a16:creationId xmlns:a16="http://schemas.microsoft.com/office/drawing/2014/main" id="{4C362B8E-A239-F1FE-B703-70D24CA8D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Sketch/>
                    </a14:imgEffect>
                    <a14:imgEffect>
                      <a14:saturation sat="1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64" y="5155622"/>
            <a:ext cx="1096067" cy="10722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63DF6AA0-04AD-613B-2F19-54C7B493EE1A}"/>
              </a:ext>
            </a:extLst>
          </p:cNvPr>
          <p:cNvSpPr/>
          <p:nvPr/>
        </p:nvSpPr>
        <p:spPr>
          <a:xfrm>
            <a:off x="127241" y="70912"/>
            <a:ext cx="6478838" cy="592210"/>
          </a:xfrm>
          <a:prstGeom prst="roundRect">
            <a:avLst/>
          </a:prstGeom>
          <a:solidFill>
            <a:srgbClr val="8C3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200">
                <a:latin typeface="Palatino Linotype" panose="02040502050505030304" pitchFamily="18" charset="0"/>
              </a:rPr>
              <a:t>Laboratorio terreni</a:t>
            </a: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D77BCC1A-5FAE-7AC8-F694-EA8FB10D157A}"/>
              </a:ext>
            </a:extLst>
          </p:cNvPr>
          <p:cNvSpPr/>
          <p:nvPr/>
        </p:nvSpPr>
        <p:spPr>
          <a:xfrm>
            <a:off x="287084" y="1186655"/>
            <a:ext cx="6097838" cy="420760"/>
          </a:xfrm>
          <a:prstGeom prst="roundRect">
            <a:avLst/>
          </a:prstGeom>
          <a:solidFill>
            <a:srgbClr val="8C3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it-IT" sz="2400">
                <a:latin typeface="Palatino Linotype"/>
              </a:rPr>
              <a:t>Analisi fisiche di suoli e substrati</a:t>
            </a:r>
            <a:endParaRPr lang="it-IT" sz="2400">
              <a:latin typeface="Palatino Linotype" panose="02040502050505030304" pitchFamily="18" charset="0"/>
            </a:endParaRP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D7B4F728-1249-4761-2B6C-EFC1466529D5}"/>
              </a:ext>
            </a:extLst>
          </p:cNvPr>
          <p:cNvSpPr/>
          <p:nvPr/>
        </p:nvSpPr>
        <p:spPr>
          <a:xfrm>
            <a:off x="287083" y="1948654"/>
            <a:ext cx="6097838" cy="1058935"/>
          </a:xfrm>
          <a:prstGeom prst="roundRect">
            <a:avLst/>
          </a:prstGeom>
          <a:solidFill>
            <a:srgbClr val="8C3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it-IT" sz="2600">
              <a:latin typeface="Palatino Linotype"/>
            </a:endParaRPr>
          </a:p>
          <a:p>
            <a:endParaRPr lang="it-IT" sz="600">
              <a:latin typeface="Palatino Linotype" panose="02040502050505030304" pitchFamily="18" charset="0"/>
            </a:endParaRPr>
          </a:p>
          <a:p>
            <a:endParaRPr lang="it-IT">
              <a:latin typeface="Palatino Linotype" panose="02040502050505030304" pitchFamily="18" charset="0"/>
            </a:endParaRP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56CB1359-9FE0-7635-B07D-ED098B54D8C1}"/>
              </a:ext>
            </a:extLst>
          </p:cNvPr>
          <p:cNvSpPr/>
          <p:nvPr/>
        </p:nvSpPr>
        <p:spPr>
          <a:xfrm>
            <a:off x="287083" y="3272629"/>
            <a:ext cx="6097838" cy="1458985"/>
          </a:xfrm>
          <a:prstGeom prst="roundRect">
            <a:avLst/>
          </a:prstGeom>
          <a:solidFill>
            <a:srgbClr val="8C3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it-IT">
              <a:latin typeface="Palatino Linotype" panose="0204050205050503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DCD100D-3137-7D70-2E67-7C3EDE35B96C}"/>
              </a:ext>
            </a:extLst>
          </p:cNvPr>
          <p:cNvSpPr txBox="1"/>
          <p:nvPr/>
        </p:nvSpPr>
        <p:spPr>
          <a:xfrm>
            <a:off x="409575" y="2362200"/>
            <a:ext cx="55435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rgbClr val="FFFFFF"/>
                </a:solidFill>
                <a:latin typeface="Palatino Linotype"/>
              </a:rPr>
              <a:t>Determinazione:</a:t>
            </a:r>
            <a:r>
              <a:rPr lang="en-US">
                <a:latin typeface="Palatino Linotype"/>
              </a:rPr>
              <a:t>​</a:t>
            </a:r>
          </a:p>
          <a:p>
            <a:r>
              <a:rPr lang="it-IT">
                <a:solidFill>
                  <a:srgbClr val="FFFFFF"/>
                </a:solidFill>
                <a:latin typeface="Palatino Linotype"/>
              </a:rPr>
              <a:t>Analisi granulometrica terreni e substrati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4F52013-6B63-ABFF-1459-DF01EC6F1612}"/>
              </a:ext>
            </a:extLst>
          </p:cNvPr>
          <p:cNvSpPr txBox="1"/>
          <p:nvPr/>
        </p:nvSpPr>
        <p:spPr>
          <a:xfrm>
            <a:off x="371475" y="3790950"/>
            <a:ext cx="60960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rgbClr val="FFFFFF"/>
                </a:solidFill>
                <a:latin typeface="Palatino Linotype"/>
              </a:rPr>
              <a:t>Determinazione:</a:t>
            </a:r>
            <a:r>
              <a:rPr lang="en-US">
                <a:latin typeface="Palatino Linotype"/>
              </a:rPr>
              <a:t>​</a:t>
            </a:r>
          </a:p>
          <a:p>
            <a:r>
              <a:rPr lang="it-IT">
                <a:solidFill>
                  <a:srgbClr val="FFFFFF"/>
                </a:solidFill>
                <a:latin typeface="Palatino Linotype"/>
              </a:rPr>
              <a:t>Curva di ritenzione idrica dei suoli, caratteristiche idrologiche dei terreni</a:t>
            </a:r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88F5659-7557-60CF-ABE1-4BD40D2F1B7F}"/>
              </a:ext>
            </a:extLst>
          </p:cNvPr>
          <p:cNvSpPr txBox="1"/>
          <p:nvPr/>
        </p:nvSpPr>
        <p:spPr>
          <a:xfrm>
            <a:off x="295275" y="3276600"/>
            <a:ext cx="535305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600">
                <a:solidFill>
                  <a:srgbClr val="FFFFFF"/>
                </a:solidFill>
                <a:latin typeface="Palatino Linotype"/>
              </a:rPr>
              <a:t>Piastre di Richards</a:t>
            </a:r>
            <a:r>
              <a:rPr lang="it-IT" sz="2600">
                <a:latin typeface="Palatino Linotype"/>
              </a:rPr>
              <a:t>​</a:t>
            </a:r>
          </a:p>
          <a:p>
            <a:r>
              <a:rPr lang="it-IT">
                <a:latin typeface="Palatino Linotype"/>
              </a:rPr>
              <a:t>​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2DB2FF-A465-CE73-72E5-522EFFFEB0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6424" y="3658513"/>
            <a:ext cx="2941864" cy="2283819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32C14A2-9D88-5B29-3F14-2C0D4B471498}"/>
              </a:ext>
            </a:extLst>
          </p:cNvPr>
          <p:cNvSpPr txBox="1"/>
          <p:nvPr/>
        </p:nvSpPr>
        <p:spPr>
          <a:xfrm>
            <a:off x="314325" y="1914525"/>
            <a:ext cx="2743200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600">
                <a:solidFill>
                  <a:srgbClr val="FFFFFF"/>
                </a:solidFill>
                <a:latin typeface="Palatino Linotype"/>
              </a:rPr>
              <a:t>Vibrosetacciatore</a:t>
            </a:r>
            <a:r>
              <a:rPr lang="en-US" sz="2600">
                <a:latin typeface="Palatino Linotype"/>
              </a:rPr>
              <a:t>​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783FAE8-546A-A4D3-A6DF-0B4B25A35B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8386" y="1757875"/>
            <a:ext cx="1039543" cy="794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8815C9-6CFB-87F0-5B3A-A2D1933556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4603" y="2260694"/>
            <a:ext cx="1039543" cy="655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3BC73C-98A1-BD69-ADE1-37CC6F625C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9003" y="1070734"/>
            <a:ext cx="1344561" cy="1996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6C6D4EF-A9CE-2BE0-852D-5CF3FD91F6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9743" y="1911762"/>
            <a:ext cx="1116356" cy="743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A372B1D-7BD5-EE50-A405-DCD015E533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67475" y="3429000"/>
            <a:ext cx="2005710" cy="2712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5126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9854B40-22AF-C205-4950-F55909AAB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803" y="2402399"/>
            <a:ext cx="1338196" cy="2324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ttangolo 54">
            <a:extLst>
              <a:ext uri="{FF2B5EF4-FFF2-40B4-BE49-F238E27FC236}">
                <a16:creationId xmlns:a16="http://schemas.microsoft.com/office/drawing/2014/main" id="{C1196AC9-40E2-34FE-3E13-B62F6519AF72}"/>
              </a:ext>
            </a:extLst>
          </p:cNvPr>
          <p:cNvSpPr/>
          <p:nvPr/>
        </p:nvSpPr>
        <p:spPr>
          <a:xfrm>
            <a:off x="0" y="6346063"/>
            <a:ext cx="12192000" cy="520388"/>
          </a:xfrm>
          <a:prstGeom prst="rect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6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800">
                <a:latin typeface="Source Sans Pro" panose="020B0503030403020204" pitchFamily="34" charset="0"/>
                <a:ea typeface="Source Sans Pro" panose="020B0503030403020204" pitchFamily="34" charset="0"/>
              </a:rPr>
              <a:t>10-11 Aprile 2024   Livorno </a:t>
            </a:r>
            <a:endParaRPr lang="it-IT" sz="1800" b="1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5" name="Immagine 2" descr="Immagine che contiene Carattere, schermata, Elementi grafici, logo&#10;&#10;Descrizione generata automaticamente">
            <a:extLst>
              <a:ext uri="{FF2B5EF4-FFF2-40B4-BE49-F238E27FC236}">
                <a16:creationId xmlns:a16="http://schemas.microsoft.com/office/drawing/2014/main" id="{27C5AAAB-E377-4B4F-8D40-8C398E1F5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386" y="74374"/>
            <a:ext cx="1912497" cy="1080000"/>
          </a:xfrm>
          <a:prstGeom prst="rect">
            <a:avLst/>
          </a:prstGeom>
        </p:spPr>
      </p:pic>
      <p:pic>
        <p:nvPicPr>
          <p:cNvPr id="8" name="Picture 6" descr="simple silhouette elephant outline&#10;">
            <a:hlinkClick r:id="rId4" action="ppaction://hlinksldjump"/>
            <a:extLst>
              <a:ext uri="{FF2B5EF4-FFF2-40B4-BE49-F238E27FC236}">
                <a16:creationId xmlns:a16="http://schemas.microsoft.com/office/drawing/2014/main" id="{B607460A-290D-890E-4349-2FC1D5269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  <a14:imgEffect>
                      <a14:saturation sat="1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05723" y="5182375"/>
            <a:ext cx="987354" cy="10722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D5DDCDD8-4E39-E534-EEAE-ECB2B162D412}"/>
              </a:ext>
            </a:extLst>
          </p:cNvPr>
          <p:cNvSpPr/>
          <p:nvPr/>
        </p:nvSpPr>
        <p:spPr>
          <a:xfrm>
            <a:off x="120764" y="162352"/>
            <a:ext cx="6640763" cy="6207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200">
                <a:latin typeface="Palatino Linotype" panose="02040502050505030304" pitchFamily="18" charset="0"/>
              </a:rPr>
              <a:t>Laboratorio preparazioni campioni</a:t>
            </a:r>
          </a:p>
        </p:txBody>
      </p:sp>
      <p:pic>
        <p:nvPicPr>
          <p:cNvPr id="6" name="Picture 5" descr="A room with blue cabinets and a chair&#10;&#10;Description automatically generated">
            <a:extLst>
              <a:ext uri="{FF2B5EF4-FFF2-40B4-BE49-F238E27FC236}">
                <a16:creationId xmlns:a16="http://schemas.microsoft.com/office/drawing/2014/main" id="{AD71C4D4-874F-C424-3BA0-4FB9E7D36AE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" t="-92" r="6771" b="92"/>
          <a:stretch/>
        </p:blipFill>
        <p:spPr>
          <a:xfrm>
            <a:off x="459247" y="2339226"/>
            <a:ext cx="5527561" cy="1468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person and person in a laboratory&#10;&#10;Description automatically generated">
            <a:extLst>
              <a:ext uri="{FF2B5EF4-FFF2-40B4-BE49-F238E27FC236}">
                <a16:creationId xmlns:a16="http://schemas.microsoft.com/office/drawing/2014/main" id="{E16B4F54-31F1-0971-D535-DFEF77DF377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63" r="26302"/>
          <a:stretch/>
        </p:blipFill>
        <p:spPr>
          <a:xfrm>
            <a:off x="7457173" y="1198456"/>
            <a:ext cx="4357876" cy="2077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ttangolo con angoli arrotondati 3">
            <a:extLst>
              <a:ext uri="{FF2B5EF4-FFF2-40B4-BE49-F238E27FC236}">
                <a16:creationId xmlns:a16="http://schemas.microsoft.com/office/drawing/2014/main" id="{3AB50D4D-991E-9510-2A22-AB61DDD3A6A0}"/>
              </a:ext>
            </a:extLst>
          </p:cNvPr>
          <p:cNvSpPr/>
          <p:nvPr/>
        </p:nvSpPr>
        <p:spPr>
          <a:xfrm>
            <a:off x="120642" y="812857"/>
            <a:ext cx="6097838" cy="140822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>
                <a:solidFill>
                  <a:schemeClr val="tx2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Analisi chimiche e fisiche di prodotti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FOOD/NO-FOOD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Terreni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Ammendanti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Substrati</a:t>
            </a:r>
            <a:endParaRPr lang="it-IT" sz="1600">
              <a:latin typeface="Palatino Linotype" panose="02040502050505030304" pitchFamily="18" charset="0"/>
            </a:endParaRPr>
          </a:p>
        </p:txBody>
      </p:sp>
      <p:sp>
        <p:nvSpPr>
          <p:cNvPr id="7" name="Rettangolo con angoli arrotondati 3">
            <a:extLst>
              <a:ext uri="{FF2B5EF4-FFF2-40B4-BE49-F238E27FC236}">
                <a16:creationId xmlns:a16="http://schemas.microsoft.com/office/drawing/2014/main" id="{93551CF9-1F5D-B5F3-7174-5AD6A2BB9279}"/>
              </a:ext>
            </a:extLst>
          </p:cNvPr>
          <p:cNvSpPr/>
          <p:nvPr/>
        </p:nvSpPr>
        <p:spPr>
          <a:xfrm>
            <a:off x="120642" y="3932811"/>
            <a:ext cx="6097838" cy="98960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>
                <a:solidFill>
                  <a:schemeClr val="tx2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Mulino</a:t>
            </a:r>
          </a:p>
          <a:p>
            <a:r>
              <a:rPr lang="it-IT" sz="1600"/>
              <a:t>Frantumazione a coltelli, Setacci differenziati, Velocità variabile</a:t>
            </a:r>
          </a:p>
          <a:p>
            <a:r>
              <a:rPr lang="it-IT" sz="1600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</a:t>
            </a:r>
          </a:p>
          <a:p>
            <a:r>
              <a:rPr lang="it-IT" sz="1600"/>
              <a:t>Elevata capacità di lavoro, Facile Pulizia</a:t>
            </a:r>
          </a:p>
        </p:txBody>
      </p:sp>
      <p:sp>
        <p:nvSpPr>
          <p:cNvPr id="9" name="Rettangolo con angoli arrotondati 3">
            <a:extLst>
              <a:ext uri="{FF2B5EF4-FFF2-40B4-BE49-F238E27FC236}">
                <a16:creationId xmlns:a16="http://schemas.microsoft.com/office/drawing/2014/main" id="{74BC5A6A-76D9-F723-0B9D-1FCBC8DDA0BF}"/>
              </a:ext>
            </a:extLst>
          </p:cNvPr>
          <p:cNvSpPr/>
          <p:nvPr/>
        </p:nvSpPr>
        <p:spPr>
          <a:xfrm>
            <a:off x="96169" y="4995837"/>
            <a:ext cx="6097838" cy="128434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>
                <a:solidFill>
                  <a:schemeClr val="tx2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Mulino Analitico</a:t>
            </a:r>
          </a:p>
          <a:p>
            <a:r>
              <a:rPr lang="it-IT" sz="1600"/>
              <a:t>Macinazione ad impatto per triturare materiale fragile</a:t>
            </a:r>
          </a:p>
          <a:p>
            <a:r>
              <a:rPr lang="it-IT" sz="1600"/>
              <a:t>Macinazione ad impatto per triturare materiale fibroso</a:t>
            </a:r>
          </a:p>
          <a:p>
            <a:r>
              <a:rPr lang="it-IT" sz="1600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</a:t>
            </a:r>
          </a:p>
          <a:p>
            <a:r>
              <a:rPr lang="it-IT" sz="1600"/>
              <a:t>Possibilità di accoppiarlo a </a:t>
            </a:r>
            <a:r>
              <a:rPr lang="it-IT" sz="1600" err="1"/>
              <a:t>ghiacchio</a:t>
            </a:r>
            <a:r>
              <a:rPr lang="it-IT" sz="1600"/>
              <a:t> secco e Azoto liquido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189075-F43D-6EAA-0477-F644E80B58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40992" y="4908121"/>
            <a:ext cx="655335" cy="12758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82797E-8410-E9C3-84C9-04D9D3F828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1376" y="4134125"/>
            <a:ext cx="4341701" cy="934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9515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54">
            <a:extLst>
              <a:ext uri="{FF2B5EF4-FFF2-40B4-BE49-F238E27FC236}">
                <a16:creationId xmlns:a16="http://schemas.microsoft.com/office/drawing/2014/main" id="{C1196AC9-40E2-34FE-3E13-B62F6519AF72}"/>
              </a:ext>
            </a:extLst>
          </p:cNvPr>
          <p:cNvSpPr/>
          <p:nvPr/>
        </p:nvSpPr>
        <p:spPr>
          <a:xfrm>
            <a:off x="0" y="6346063"/>
            <a:ext cx="12192000" cy="520388"/>
          </a:xfrm>
          <a:prstGeom prst="rect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6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800">
                <a:latin typeface="Source Sans Pro" panose="020B0503030403020204" pitchFamily="34" charset="0"/>
                <a:ea typeface="Source Sans Pro" panose="020B0503030403020204" pitchFamily="34" charset="0"/>
              </a:rPr>
              <a:t>10-11 Aprile 2024   Livorno </a:t>
            </a:r>
            <a:endParaRPr lang="it-IT" sz="1800" b="1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5" name="Immagine 2" descr="Immagine che contiene Carattere, schermata, Elementi grafici, logo&#10;&#10;Descrizione generata automaticamente">
            <a:extLst>
              <a:ext uri="{FF2B5EF4-FFF2-40B4-BE49-F238E27FC236}">
                <a16:creationId xmlns:a16="http://schemas.microsoft.com/office/drawing/2014/main" id="{27C5AAAB-E377-4B4F-8D40-8C398E1F5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386" y="74374"/>
            <a:ext cx="1912497" cy="1080000"/>
          </a:xfrm>
          <a:prstGeom prst="rect">
            <a:avLst/>
          </a:prstGeom>
        </p:spPr>
      </p:pic>
      <p:pic>
        <p:nvPicPr>
          <p:cNvPr id="7" name="Picture 6" descr="simple silhouette elephant outline&#10;">
            <a:hlinkClick r:id="rId3" action="ppaction://hlinksldjump"/>
            <a:extLst>
              <a:ext uri="{FF2B5EF4-FFF2-40B4-BE49-F238E27FC236}">
                <a16:creationId xmlns:a16="http://schemas.microsoft.com/office/drawing/2014/main" id="{8FA6A465-D7C9-F59B-0014-57AA8AE51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Sketch/>
                    </a14:imgEffect>
                    <a14:imgEffect>
                      <a14:saturation sat="1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036" y="50285"/>
            <a:ext cx="1096067" cy="10722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6BAFB5DC-39D9-20F4-FED5-85AC940CEE88}"/>
              </a:ext>
            </a:extLst>
          </p:cNvPr>
          <p:cNvSpPr/>
          <p:nvPr/>
        </p:nvSpPr>
        <p:spPr>
          <a:xfrm>
            <a:off x="120764" y="162352"/>
            <a:ext cx="6993100" cy="620785"/>
          </a:xfrm>
          <a:prstGeom prst="roundRect">
            <a:avLst/>
          </a:prstGeom>
          <a:solidFill>
            <a:srgbClr val="329B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200">
                <a:latin typeface="Palatino Linotype" panose="02040502050505030304" pitchFamily="18" charset="0"/>
              </a:rPr>
              <a:t>Laboratorio Agricoltura di Precisione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843B3382-BD66-F027-0CFC-D407B934F0C5}"/>
              </a:ext>
            </a:extLst>
          </p:cNvPr>
          <p:cNvGrpSpPr/>
          <p:nvPr/>
        </p:nvGrpSpPr>
        <p:grpSpPr>
          <a:xfrm>
            <a:off x="6316148" y="1116984"/>
            <a:ext cx="5840755" cy="5109928"/>
            <a:chOff x="91218" y="1117988"/>
            <a:chExt cx="5840755" cy="5109928"/>
          </a:xfrm>
        </p:grpSpPr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A1D8AB04-385D-2974-F4CE-A72B152AF6D8}"/>
                </a:ext>
              </a:extLst>
            </p:cNvPr>
            <p:cNvSpPr txBox="1"/>
            <p:nvPr/>
          </p:nvSpPr>
          <p:spPr>
            <a:xfrm>
              <a:off x="3569735" y="5858584"/>
              <a:ext cx="17180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 Caproni</a:t>
              </a:r>
            </a:p>
          </p:txBody>
        </p:sp>
        <p:sp>
          <p:nvSpPr>
            <p:cNvPr id="14" name="Freccia in giù 13">
              <a:extLst>
                <a:ext uri="{FF2B5EF4-FFF2-40B4-BE49-F238E27FC236}">
                  <a16:creationId xmlns:a16="http://schemas.microsoft.com/office/drawing/2014/main" id="{D6245526-11B0-7987-CDE5-CB88FEB21C10}"/>
                </a:ext>
              </a:extLst>
            </p:cNvPr>
            <p:cNvSpPr/>
            <p:nvPr/>
          </p:nvSpPr>
          <p:spPr>
            <a:xfrm>
              <a:off x="4069536" y="5006374"/>
              <a:ext cx="448056" cy="839983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ettangolo con angoli arrotondati 3">
              <a:extLst>
                <a:ext uri="{FF2B5EF4-FFF2-40B4-BE49-F238E27FC236}">
                  <a16:creationId xmlns:a16="http://schemas.microsoft.com/office/drawing/2014/main" id="{B24DB415-D8A0-CEB4-A3A0-30241D72D6B6}"/>
                </a:ext>
              </a:extLst>
            </p:cNvPr>
            <p:cNvSpPr/>
            <p:nvPr/>
          </p:nvSpPr>
          <p:spPr>
            <a:xfrm>
              <a:off x="91218" y="1650203"/>
              <a:ext cx="4581366" cy="1072294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>
                  <a:solidFill>
                    <a:schemeClr val="bg1"/>
                  </a:solidFill>
                  <a:latin typeface="Palatino Linotype" panose="02040502050505030304" pitchFamily="18" charset="0"/>
                </a:rPr>
                <a:t>Analizzatori ad infrarosso</a:t>
              </a:r>
            </a:p>
            <a:p>
              <a:r>
                <a:rPr lang="it-IT" sz="1600" u="sng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Determinazione:</a:t>
              </a:r>
            </a:p>
            <a:p>
              <a:r>
                <a:rPr lang="it-IT" sz="1600"/>
                <a:t>Misurazione degli scambi gassosi di CO2/H2O</a:t>
              </a:r>
            </a:p>
            <a:p>
              <a:r>
                <a:rPr lang="it-IT" sz="1600"/>
                <a:t>Misurazione della fluorescenza fogliare</a:t>
              </a:r>
            </a:p>
          </p:txBody>
        </p:sp>
        <p:sp>
          <p:nvSpPr>
            <p:cNvPr id="17" name="Rettangolo con angoli arrotondati 3">
              <a:extLst>
                <a:ext uri="{FF2B5EF4-FFF2-40B4-BE49-F238E27FC236}">
                  <a16:creationId xmlns:a16="http://schemas.microsoft.com/office/drawing/2014/main" id="{84BA5B0C-6DA8-3CB7-2B94-64F2129BDEAA}"/>
                </a:ext>
              </a:extLst>
            </p:cNvPr>
            <p:cNvSpPr/>
            <p:nvPr/>
          </p:nvSpPr>
          <p:spPr>
            <a:xfrm>
              <a:off x="101313" y="2794184"/>
              <a:ext cx="4581366" cy="1072294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>
                  <a:solidFill>
                    <a:schemeClr val="bg1"/>
                  </a:solidFill>
                  <a:latin typeface="Palatino Linotype" panose="02040502050505030304" pitchFamily="18" charset="0"/>
                </a:rPr>
                <a:t>Analizzatori contenuto di clorofilla</a:t>
              </a:r>
            </a:p>
            <a:p>
              <a:r>
                <a:rPr lang="it-IT" sz="1600" u="sng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Determinazione:</a:t>
              </a:r>
            </a:p>
            <a:p>
              <a:r>
                <a:rPr lang="it-IT" sz="1600"/>
                <a:t>Misurazione portatile e non distruttiva del contenuto di clorofilla delle foglie</a:t>
              </a:r>
            </a:p>
          </p:txBody>
        </p:sp>
        <p:sp>
          <p:nvSpPr>
            <p:cNvPr id="18" name="Rettangolo con angoli arrotondati 3">
              <a:extLst>
                <a:ext uri="{FF2B5EF4-FFF2-40B4-BE49-F238E27FC236}">
                  <a16:creationId xmlns:a16="http://schemas.microsoft.com/office/drawing/2014/main" id="{D4FE85D6-D163-7C00-E94D-717846486B49}"/>
                </a:ext>
              </a:extLst>
            </p:cNvPr>
            <p:cNvSpPr/>
            <p:nvPr/>
          </p:nvSpPr>
          <p:spPr>
            <a:xfrm>
              <a:off x="120764" y="3931250"/>
              <a:ext cx="4581366" cy="1072294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b="1" err="1">
                  <a:solidFill>
                    <a:schemeClr val="bg1"/>
                  </a:solidFill>
                  <a:latin typeface="Palatino Linotype" panose="02040502050505030304" pitchFamily="18" charset="0"/>
                </a:rPr>
                <a:t>Spettroradiometro</a:t>
              </a:r>
              <a:endParaRPr lang="it-IT" b="1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  <a:p>
              <a:r>
                <a:rPr lang="it-IT" sz="1600" u="sng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Determinazione:</a:t>
              </a:r>
            </a:p>
            <a:p>
              <a:r>
                <a:rPr lang="it-IT" sz="1600"/>
                <a:t>Analisi spettrale della luce nel campo UV, visibile e vicino infrarosso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7CEAB1CF-D60B-823A-0ED1-292B12262D00}"/>
                </a:ext>
              </a:extLst>
            </p:cNvPr>
            <p:cNvSpPr txBox="1"/>
            <p:nvPr/>
          </p:nvSpPr>
          <p:spPr>
            <a:xfrm>
              <a:off x="352894" y="1117988"/>
              <a:ext cx="40453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Palatino Linotype" panose="02040502050505030304" pitchFamily="18" charset="0"/>
                </a:rPr>
                <a:t>SENSORISTICA PROSSIMALE</a:t>
              </a:r>
              <a:endParaRPr lang="it-IT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27" name="Picture 15">
              <a:extLst>
                <a:ext uri="{FF2B5EF4-FFF2-40B4-BE49-F238E27FC236}">
                  <a16:creationId xmlns:a16="http://schemas.microsoft.com/office/drawing/2014/main" id="{1BD57B58-FC57-DD8D-CE94-C7D3CCEAA6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799" t="6669" r="17074" b="20088"/>
            <a:stretch/>
          </p:blipFill>
          <p:spPr>
            <a:xfrm>
              <a:off x="4738044" y="4080695"/>
              <a:ext cx="1193929" cy="871471"/>
            </a:xfrm>
            <a:prstGeom prst="rect">
              <a:avLst/>
            </a:prstGeom>
          </p:spPr>
        </p:pic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33230EFF-EF78-880A-CD68-DC39652CAA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3612" t="1888" r="37716" b="2296"/>
            <a:stretch/>
          </p:blipFill>
          <p:spPr>
            <a:xfrm>
              <a:off x="4864723" y="2821731"/>
              <a:ext cx="594211" cy="1082861"/>
            </a:xfrm>
            <a:prstGeom prst="rect">
              <a:avLst/>
            </a:prstGeom>
          </p:spPr>
        </p:pic>
        <p:pic>
          <p:nvPicPr>
            <p:cNvPr id="1026" name="Picture 2" descr="LI-6400/XT | Support">
              <a:extLst>
                <a:ext uri="{FF2B5EF4-FFF2-40B4-BE49-F238E27FC236}">
                  <a16:creationId xmlns:a16="http://schemas.microsoft.com/office/drawing/2014/main" id="{BAB08B15-59CD-4F4D-DBD7-B11B3D0308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83" t="7323" r="16893" b="7253"/>
            <a:stretch/>
          </p:blipFill>
          <p:spPr bwMode="auto">
            <a:xfrm>
              <a:off x="4726272" y="1667184"/>
              <a:ext cx="1096067" cy="1055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14">
            <a:extLst>
              <a:ext uri="{FF2B5EF4-FFF2-40B4-BE49-F238E27FC236}">
                <a16:creationId xmlns:a16="http://schemas.microsoft.com/office/drawing/2014/main" id="{1B8AA9EA-D42C-31DE-5EA7-9B304DF68D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5204" y="1672054"/>
            <a:ext cx="532169" cy="90637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12DAC0F-D80C-0FD9-C339-F00C573F5A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6671" y="1754393"/>
            <a:ext cx="795099" cy="60317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2EFCCE2-F391-CB0C-44F3-C3819D1BD309}"/>
              </a:ext>
            </a:extLst>
          </p:cNvPr>
          <p:cNvSpPr txBox="1"/>
          <p:nvPr/>
        </p:nvSpPr>
        <p:spPr>
          <a:xfrm>
            <a:off x="5248334" y="2485317"/>
            <a:ext cx="1365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>
                <a:solidFill>
                  <a:schemeClr val="tx2">
                    <a:lumMod val="75000"/>
                    <a:lumOff val="25000"/>
                  </a:schemeClr>
                </a:solidFill>
              </a:rPr>
              <a:t>Low cost</a:t>
            </a:r>
          </a:p>
          <a:p>
            <a:r>
              <a:rPr lang="it-IT" sz="1200" b="1">
                <a:solidFill>
                  <a:schemeClr val="tx2">
                    <a:lumMod val="75000"/>
                    <a:lumOff val="25000"/>
                  </a:schemeClr>
                </a:solidFill>
              </a:rPr>
              <a:t>con Caproni e Cinghialotti</a:t>
            </a:r>
          </a:p>
        </p:txBody>
      </p:sp>
      <p:sp>
        <p:nvSpPr>
          <p:cNvPr id="3" name="Freccia circolare a sinistra 2">
            <a:extLst>
              <a:ext uri="{FF2B5EF4-FFF2-40B4-BE49-F238E27FC236}">
                <a16:creationId xmlns:a16="http://schemas.microsoft.com/office/drawing/2014/main" id="{4961D93F-37DE-5A07-1FD3-CCBEEF923D27}"/>
              </a:ext>
            </a:extLst>
          </p:cNvPr>
          <p:cNvSpPr/>
          <p:nvPr/>
        </p:nvSpPr>
        <p:spPr>
          <a:xfrm rot="16368932">
            <a:off x="4592536" y="722408"/>
            <a:ext cx="528649" cy="1530263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B9F507C-AF8E-6A5D-BE48-C0947683D3C6}"/>
              </a:ext>
            </a:extLst>
          </p:cNvPr>
          <p:cNvSpPr txBox="1"/>
          <p:nvPr/>
        </p:nvSpPr>
        <p:spPr>
          <a:xfrm>
            <a:off x="416622" y="1116984"/>
            <a:ext cx="36093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>
                <a:solidFill>
                  <a:schemeClr val="tx2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SENSORISTICA DA REMOTO</a:t>
            </a:r>
            <a:endParaRPr lang="it-IT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Rettangolo con angoli arrotondati 3">
            <a:extLst>
              <a:ext uri="{FF2B5EF4-FFF2-40B4-BE49-F238E27FC236}">
                <a16:creationId xmlns:a16="http://schemas.microsoft.com/office/drawing/2014/main" id="{FB3FEAE5-596E-EDD7-582F-B0AF8D052BCE}"/>
              </a:ext>
            </a:extLst>
          </p:cNvPr>
          <p:cNvSpPr/>
          <p:nvPr/>
        </p:nvSpPr>
        <p:spPr>
          <a:xfrm>
            <a:off x="77125" y="1619930"/>
            <a:ext cx="4581366" cy="107229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Camera Iperspettrale</a:t>
            </a:r>
          </a:p>
          <a:p>
            <a:r>
              <a:rPr lang="it-IT" sz="1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Determinazione:</a:t>
            </a:r>
          </a:p>
          <a:p>
            <a:r>
              <a:rPr lang="it-IT" sz="1600" dirty="0"/>
              <a:t>Ricostruzione della firma continua dello spettro elettromagnetico </a:t>
            </a:r>
          </a:p>
        </p:txBody>
      </p:sp>
      <p:sp>
        <p:nvSpPr>
          <p:cNvPr id="23" name="Rettangolo con angoli arrotondati 3">
            <a:extLst>
              <a:ext uri="{FF2B5EF4-FFF2-40B4-BE49-F238E27FC236}">
                <a16:creationId xmlns:a16="http://schemas.microsoft.com/office/drawing/2014/main" id="{83588D78-6B08-A02F-76D9-2209FFEB77CB}"/>
              </a:ext>
            </a:extLst>
          </p:cNvPr>
          <p:cNvSpPr/>
          <p:nvPr/>
        </p:nvSpPr>
        <p:spPr>
          <a:xfrm>
            <a:off x="77125" y="4029252"/>
            <a:ext cx="4581366" cy="90309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>
                <a:solidFill>
                  <a:schemeClr val="bg1"/>
                </a:solidFill>
                <a:latin typeface="Palatino Linotype" panose="02040502050505030304" pitchFamily="18" charset="0"/>
              </a:rPr>
              <a:t>Ricevitore GNSS ad alta precisione</a:t>
            </a:r>
          </a:p>
          <a:p>
            <a:r>
              <a:rPr lang="it-IT" sz="1600" u="sng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Determinazione:</a:t>
            </a:r>
          </a:p>
          <a:p>
            <a:r>
              <a:rPr lang="it-IT" sz="1600"/>
              <a:t>Ricevitore GNSS con precisione centimetrica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C14E25B-397C-6AA3-B30C-275E9BC5F11B}"/>
              </a:ext>
            </a:extLst>
          </p:cNvPr>
          <p:cNvSpPr txBox="1"/>
          <p:nvPr/>
        </p:nvSpPr>
        <p:spPr>
          <a:xfrm>
            <a:off x="1576517" y="4963650"/>
            <a:ext cx="17178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>
                <a:solidFill>
                  <a:schemeClr val="tx2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SOFTWARE</a:t>
            </a:r>
            <a:endParaRPr lang="it-IT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ttangolo con angoli arrotondati 3">
            <a:extLst>
              <a:ext uri="{FF2B5EF4-FFF2-40B4-BE49-F238E27FC236}">
                <a16:creationId xmlns:a16="http://schemas.microsoft.com/office/drawing/2014/main" id="{E4EFE7DF-6BD2-5239-E171-EB6A90BEB1E1}"/>
              </a:ext>
            </a:extLst>
          </p:cNvPr>
          <p:cNvSpPr/>
          <p:nvPr/>
        </p:nvSpPr>
        <p:spPr>
          <a:xfrm>
            <a:off x="77125" y="5299073"/>
            <a:ext cx="4581366" cy="8809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>
                <a:solidFill>
                  <a:schemeClr val="bg1"/>
                </a:solidFill>
                <a:latin typeface="Palatino Linotype" panose="02040502050505030304" pitchFamily="18" charset="0"/>
              </a:rPr>
              <a:t>Fotogrammetria</a:t>
            </a:r>
          </a:p>
          <a:p>
            <a:r>
              <a:rPr lang="it-IT" sz="1600">
                <a:solidFill>
                  <a:schemeClr val="bg1"/>
                </a:solidFill>
              </a:rPr>
              <a:t>Cube-3D </a:t>
            </a:r>
            <a:r>
              <a:rPr lang="it-IT" sz="1600" err="1">
                <a:solidFill>
                  <a:schemeClr val="bg1"/>
                </a:solidFill>
              </a:rPr>
              <a:t>Stonex</a:t>
            </a:r>
            <a:endParaRPr lang="it-IT" sz="1600">
              <a:solidFill>
                <a:schemeClr val="bg1"/>
              </a:solidFill>
            </a:endParaRPr>
          </a:p>
          <a:p>
            <a:r>
              <a:rPr lang="it-IT" sz="1600" err="1">
                <a:solidFill>
                  <a:schemeClr val="bg1"/>
                </a:solidFill>
              </a:rPr>
              <a:t>Agisoft</a:t>
            </a:r>
            <a:r>
              <a:rPr lang="it-IT" sz="1600">
                <a:solidFill>
                  <a:schemeClr val="bg1"/>
                </a:solidFill>
              </a:rPr>
              <a:t> </a:t>
            </a:r>
            <a:r>
              <a:rPr lang="it-IT" sz="1600" err="1">
                <a:solidFill>
                  <a:schemeClr val="bg1"/>
                </a:solidFill>
              </a:rPr>
              <a:t>Metashape</a:t>
            </a:r>
            <a:endParaRPr lang="it-IT" sz="1600"/>
          </a:p>
        </p:txBody>
      </p:sp>
      <p:pic>
        <p:nvPicPr>
          <p:cNvPr id="31" name="Immagine 30" descr="Immagine che contiene gadget, Dispositivo elettronico, Cellulare, smartphone&#10;&#10;Descrizione generata automaticamente">
            <a:extLst>
              <a:ext uri="{FF2B5EF4-FFF2-40B4-BE49-F238E27FC236}">
                <a16:creationId xmlns:a16="http://schemas.microsoft.com/office/drawing/2014/main" id="{DAFE4A49-4AE8-D780-6811-AC02B94F027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" r="7346"/>
          <a:stretch/>
        </p:blipFill>
        <p:spPr>
          <a:xfrm>
            <a:off x="4814013" y="4115393"/>
            <a:ext cx="618773" cy="718435"/>
          </a:xfrm>
          <a:prstGeom prst="rect">
            <a:avLst/>
          </a:prstGeom>
        </p:spPr>
      </p:pic>
      <p:pic>
        <p:nvPicPr>
          <p:cNvPr id="32" name="Picture 9" descr="A light fixture with a camera on top of it&#10;&#10;Description automatically generated with medium confidence">
            <a:extLst>
              <a:ext uri="{FF2B5EF4-FFF2-40B4-BE49-F238E27FC236}">
                <a16:creationId xmlns:a16="http://schemas.microsoft.com/office/drawing/2014/main" id="{B36FC3E5-C4D3-CBB1-5CD4-2FF3D607451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0" b="22482"/>
          <a:stretch/>
        </p:blipFill>
        <p:spPr>
          <a:xfrm>
            <a:off x="2174148" y="2835383"/>
            <a:ext cx="1275998" cy="1029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2" descr="A close-up of a white foam tray with small green and purple fruits&#10;&#10;Description automatically generated with medium confidence">
            <a:extLst>
              <a:ext uri="{FF2B5EF4-FFF2-40B4-BE49-F238E27FC236}">
                <a16:creationId xmlns:a16="http://schemas.microsoft.com/office/drawing/2014/main" id="{BA013A24-7F98-9111-CC91-74176A33ADD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89" t="15529" r="21509" b="40875"/>
          <a:stretch/>
        </p:blipFill>
        <p:spPr>
          <a:xfrm>
            <a:off x="3664276" y="2839540"/>
            <a:ext cx="1275999" cy="1025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Immagine 33" descr="Immagine che contiene interno, muro, computer, persona&#10;&#10;Descrizione generata automaticamente">
            <a:extLst>
              <a:ext uri="{FF2B5EF4-FFF2-40B4-BE49-F238E27FC236}">
                <a16:creationId xmlns:a16="http://schemas.microsoft.com/office/drawing/2014/main" id="{AD55E661-315A-3D12-0A5C-9824924152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4" y="2829839"/>
            <a:ext cx="1839254" cy="1035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95213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659</Words>
  <Application>Microsoft Office PowerPoint</Application>
  <PresentationFormat>Widescreen</PresentationFormat>
  <Paragraphs>234</Paragraphs>
  <Slides>14</Slides>
  <Notes>2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3" baseType="lpstr">
      <vt:lpstr>Aptos</vt:lpstr>
      <vt:lpstr>Aptos Display</vt:lpstr>
      <vt:lpstr>Arial</vt:lpstr>
      <vt:lpstr>Palatino</vt:lpstr>
      <vt:lpstr>Palatino Linotype</vt:lpstr>
      <vt:lpstr>Perpetua Titling MT</vt:lpstr>
      <vt:lpstr>Source Sans Pro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EZIO RIGGI</dc:creator>
  <cp:lastModifiedBy>EZIO RIGGI</cp:lastModifiedBy>
  <cp:revision>1</cp:revision>
  <dcterms:created xsi:type="dcterms:W3CDTF">2024-04-03T09:03:12Z</dcterms:created>
  <dcterms:modified xsi:type="dcterms:W3CDTF">2024-04-08T14:51:06Z</dcterms:modified>
</cp:coreProperties>
</file>