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7F849FE-195C-4725-9D5C-69167290EF50}">
          <p14:sldIdLst>
            <p14:sldId id="256"/>
            <p14:sldId id="259"/>
            <p14:sldId id="262"/>
            <p14:sldId id="260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Comparativa!$B$68</c:f>
              <c:strCache>
                <c:ptCount val="1"/>
                <c:pt idx="0">
                  <c:v>BRN rearing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Comparativa!$A$69:$A$77</c:f>
              <c:strCache>
                <c:ptCount val="9"/>
                <c:pt idx="0">
                  <c:v>Photochemical ozone formation</c:v>
                </c:pt>
                <c:pt idx="1">
                  <c:v>Climate change</c:v>
                </c:pt>
                <c:pt idx="2">
                  <c:v>Resource use, fossils</c:v>
                </c:pt>
                <c:pt idx="3">
                  <c:v>Ecotoxicity, freshwater</c:v>
                </c:pt>
                <c:pt idx="4">
                  <c:v>Resource use, minerals and metals</c:v>
                </c:pt>
                <c:pt idx="5">
                  <c:v>Acidification</c:v>
                </c:pt>
                <c:pt idx="6">
                  <c:v>Eutrophication, freshwater</c:v>
                </c:pt>
                <c:pt idx="7">
                  <c:v>Particulate matter</c:v>
                </c:pt>
                <c:pt idx="8">
                  <c:v>Water use</c:v>
                </c:pt>
              </c:strCache>
            </c:strRef>
          </c:cat>
          <c:val>
            <c:numRef>
              <c:f>Comparativa!$B$69:$B$77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3-451A-BA5A-938611BA2FC0}"/>
            </c:ext>
          </c:extLst>
        </c:ser>
        <c:ser>
          <c:idx val="1"/>
          <c:order val="1"/>
          <c:tx>
            <c:strRef>
              <c:f>Comparativa!$C$68</c:f>
              <c:strCache>
                <c:ptCount val="1"/>
                <c:pt idx="0">
                  <c:v>BSG rearing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Comparativa!$A$69:$A$77</c:f>
              <c:strCache>
                <c:ptCount val="9"/>
                <c:pt idx="0">
                  <c:v>Photochemical ozone formation</c:v>
                </c:pt>
                <c:pt idx="1">
                  <c:v>Climate change</c:v>
                </c:pt>
                <c:pt idx="2">
                  <c:v>Resource use, fossils</c:v>
                </c:pt>
                <c:pt idx="3">
                  <c:v>Ecotoxicity, freshwater</c:v>
                </c:pt>
                <c:pt idx="4">
                  <c:v>Resource use, minerals and metals</c:v>
                </c:pt>
                <c:pt idx="5">
                  <c:v>Acidification</c:v>
                </c:pt>
                <c:pt idx="6">
                  <c:v>Eutrophication, freshwater</c:v>
                </c:pt>
                <c:pt idx="7">
                  <c:v>Particulate matter</c:v>
                </c:pt>
                <c:pt idx="8">
                  <c:v>Water use</c:v>
                </c:pt>
              </c:strCache>
            </c:strRef>
          </c:cat>
          <c:val>
            <c:numRef>
              <c:f>Comparativa!$C$69:$C$77</c:f>
              <c:numCache>
                <c:formatCode>General</c:formatCode>
                <c:ptCount val="9"/>
                <c:pt idx="0">
                  <c:v>1.2653758080110615</c:v>
                </c:pt>
                <c:pt idx="1">
                  <c:v>1.255192597732512</c:v>
                </c:pt>
                <c:pt idx="2">
                  <c:v>1.379340667851809</c:v>
                </c:pt>
                <c:pt idx="3">
                  <c:v>0.9273569326496075</c:v>
                </c:pt>
                <c:pt idx="4">
                  <c:v>1.1336895655336243</c:v>
                </c:pt>
                <c:pt idx="5">
                  <c:v>0.91950823988194219</c:v>
                </c:pt>
                <c:pt idx="6">
                  <c:v>0.99388331742322611</c:v>
                </c:pt>
                <c:pt idx="7">
                  <c:v>1.0546755927600939</c:v>
                </c:pt>
                <c:pt idx="8">
                  <c:v>0.45688316387423933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13-451A-BA5A-938611BA2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163568"/>
        <c:axId val="798166480"/>
      </c:barChart>
      <c:catAx>
        <c:axId val="79816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8166480"/>
        <c:crosses val="autoZero"/>
        <c:auto val="1"/>
        <c:lblAlgn val="ctr"/>
        <c:lblOffset val="100"/>
        <c:noMultiLvlLbl val="0"/>
      </c:catAx>
      <c:valAx>
        <c:axId val="79816648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9816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8C41D-72F7-4DB7-8A1C-7443E97E9F39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8F5B3-41AB-4C67-820B-A28C250F24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92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sintesi le prova ha evidenziato tre gruppi di substrati: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primo gruppo, costituito dal farinaccio, dalla crusca e dalla canapa, caratterizzato da una rapida crescita e una bassa mortalità delle larve,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secondo gruppo, meno performante, costituito dalle trebbie di birra e dal pomodoro,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terzo gruppo di substrati, non idoneo, costituito dal panello di cardo, dalla pula di riso, dalle vinacce, e dalle fette biscottate, che hanno determinato uno sviluppo larvale stentato e mortalità generalmente più elevate.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dirty="0"/>
              <a:t>Questi effetti sono stati influenzati dalla composizione nutrizionale, più o meno bilanciata, di carboidrati, proteine, lipidi e fibre.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conclusione, risultati, ottenuti, aprono la strada all’utilizzo razionale di nuovi substrati per l’allevamento del </a:t>
            </a:r>
            <a:r>
              <a:rPr lang="it-IT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Tenebrio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e all’ottenimento di prodotti a base di insetti a partire da sottoprodotti e scarti a basso valore nutrizionale.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8FB43-42BD-44D4-BDC4-FE394458864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66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Elevata </a:t>
            </a:r>
            <a:r>
              <a:rPr lang="it-IT" dirty="0" err="1"/>
              <a:t>diversita’</a:t>
            </a:r>
            <a:r>
              <a:rPr lang="it-IT" dirty="0"/>
              <a:t> di specie e di biomassa in quasi tutti gli habitat terrestri.</a:t>
            </a:r>
          </a:p>
          <a:p>
            <a:endParaRPr lang="it-IT" dirty="0"/>
          </a:p>
          <a:p>
            <a:r>
              <a:rPr lang="it-IT" dirty="0"/>
              <a:t> Costituiscono il 10% dell’intera biomassa animale e circa il 50% di quella di tutti gli insetti.</a:t>
            </a:r>
          </a:p>
          <a:p>
            <a:endParaRPr lang="it-IT" dirty="0"/>
          </a:p>
          <a:p>
            <a:r>
              <a:rPr lang="it-IT" dirty="0"/>
              <a:t>Tassonomia ben nota, circa 12000 specie descritte (fino al 2012)</a:t>
            </a:r>
          </a:p>
          <a:p>
            <a:endParaRPr lang="it-IT" dirty="0"/>
          </a:p>
          <a:p>
            <a:r>
              <a:rPr lang="it-IT" dirty="0" err="1"/>
              <a:t>Facilita’</a:t>
            </a:r>
            <a:r>
              <a:rPr lang="it-IT" dirty="0"/>
              <a:t> di raccolta e determinazione </a:t>
            </a:r>
          </a:p>
          <a:p>
            <a:endParaRPr lang="it-IT" dirty="0"/>
          </a:p>
          <a:p>
            <a:r>
              <a:rPr lang="it-IT" dirty="0"/>
              <a:t>Ruolo chiave negli ecosistemi</a:t>
            </a:r>
          </a:p>
          <a:p>
            <a:endParaRPr lang="it-IT" dirty="0"/>
          </a:p>
          <a:p>
            <a:r>
              <a:rPr lang="it-IT" dirty="0"/>
              <a:t>Abitudini stazionarie, con colonie permanenti, stabili e longeve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0CEDF-62C1-4B01-8FDF-C897C8B3A14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9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Cross </a:t>
            </a:r>
            <a:r>
              <a:rPr lang="it-IT" dirty="0" err="1"/>
              <a:t>taxon</a:t>
            </a:r>
            <a:r>
              <a:rPr lang="it-IT" dirty="0"/>
              <a:t> </a:t>
            </a:r>
            <a:r>
              <a:rPr lang="it-IT" dirty="0" err="1"/>
              <a:t>congruence</a:t>
            </a:r>
            <a:r>
              <a:rPr lang="it-IT" dirty="0"/>
              <a:t>: la risposta delle formiche all’abbandono dei pascoli è la stessa delle piante, ovvero è possibile monitorare le formiche per avere una risposta anche sulla composizione floristica dei</a:t>
            </a:r>
            <a:r>
              <a:rPr lang="it-IT" baseline="0" dirty="0"/>
              <a:t> pascoli e di prevedere come evolveranno i pascoli abbandonati</a:t>
            </a:r>
            <a:endParaRPr lang="it-IT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7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52DC8E-1A57-4BF0-B3FB-460AD756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606101-6874-40A1-A84B-B403C69CE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736D5A-D3ED-4840-83B1-E67D2686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C8D392-BC82-4283-BB3D-D2F63C57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B00FD3-5ACB-419F-8A9F-2D29D4A5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31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EC345-BB9C-42B7-BADB-B6EB74FA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C4A81DA-C4CF-47DC-B1DF-F48B48AB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C763D8-EE9A-464A-B50A-8A24333D2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6A2A90-F4BB-4326-8A7E-AADCFF1A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99924F-E2D6-4446-8EE1-A7C3B364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36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B252E0-C4F7-48BC-8E06-436551E72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F416AC-133C-47AD-96E4-105E7253C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14448E-0A1F-4D60-9D78-B308F8A6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41BE37-EC5A-489E-8038-E46AA3D7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FD16AA-0A96-45C1-A13C-163BF88A9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13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elementi: 1 in alto, 1 in b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/>
              <a:t>Fare clic per modificare lo stile del titolo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402336" y="609600"/>
            <a:ext cx="10765536" cy="270662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it-IT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it-IT"/>
              <a:t>Fare clic per inserire l'intestazione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r"/>
            <a:fld id="{FEC9D3F2-7140-49B9-866C-D21246A5836E}" type="datetime1">
              <a:rPr lang="it-IT">
                <a:solidFill>
                  <a:srgbClr val="064153"/>
                </a:solidFill>
              </a:rPr>
              <a:pPr algn="r"/>
              <a:t>10/04/24</a:t>
            </a:fld>
            <a:endParaRPr>
              <a:solidFill>
                <a:srgbClr val="064153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it-IT" sz="1000" smtClean="0"/>
              <a:pPr algn="r"/>
              <a:t>‹N›</a:t>
            </a:fld>
            <a:endParaRPr lang="it-IT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>
              <a:solidFill>
                <a:srgbClr val="0641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3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9CF71-F916-41DA-908E-5E7BBE078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634D20-A8BC-44B6-9017-A0524569C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665CC5-7807-491F-9D57-A26CE683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E34F62-06D3-4831-967A-95139FAF5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812126-F1FE-40C2-A9F5-AF3D70D6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08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837EB-0521-4881-9C8E-C38BA209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1F0B2F-1574-4B3E-8178-F37AE3F1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0231E4-840D-4F1B-853B-DE08B27C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4DC4D5-9A87-450A-BFF0-47153794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37C6B7-F8B5-4ECC-8CEA-991C08FA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7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326C13-BC2B-496D-B799-E96A1596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D91871-0FFD-4A0C-8365-AB9830F24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E39C12-4F72-44E3-9348-670913F69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67AB143-EE79-406A-8E21-64488855B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4312B49-C334-430E-9565-8F481F64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CBD15C-6DD6-446E-BB01-7A7F4A1C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30B2FF-EC42-4DF4-ADF2-C7A56ECD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7AB7AF-D927-4BFF-BB0E-6192ABA93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FC0BE8-84BA-4331-8BCF-F7118E7E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EABAB4B-D574-4229-B8BF-3E5C70114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F771521-CE99-4D65-8BE4-50ADD3B54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641DED-BADA-4370-88E9-882072C4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A368CA-317A-44F8-B613-7AAB9645C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0E3F66-CABF-4320-AF0E-FE0C1514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85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75424-3292-473A-B2FC-626E1895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25839A-E5DA-4197-BFCE-F8D24123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281E1C-E0A7-4835-A9AA-625A0BC0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24F8D2-AA5F-4939-90E8-35665CB8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5F84FF9-19B8-40C2-8817-F1FD5A068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A64FEC-1F14-4769-A8C4-76840D24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42C1CB-51A0-4B86-A0EC-F1035B8F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32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1A61F-B64E-4733-9F85-918CB1B2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C899C6-94B8-4D85-A450-6C3E0C7EA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3F4B4E-CEE2-473C-8B72-34842641F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86A96E-9EB0-40D2-860B-4D992C48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86D1CC-1353-473E-92CD-1F8C480C2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CB4D5C-08D0-4801-9016-E03BE88A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80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54114E-7E1D-4C2F-A7B9-BD5408070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72A69CA-FE1B-4475-B50C-43074AB99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1B372F-0B92-4339-8963-61E580D4C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A470AD-62A1-417E-AFC6-0C66A764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0F84AD-75AD-462E-9679-03A2319A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2B0973-4733-489F-8083-41DD8A06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59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97A25FC-B64B-427F-A792-B1DD1FE1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514A13-3F84-4507-B123-81C3E6C5D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1923BB-962C-413C-B00F-CC9ED9CA7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CE470-DD75-4EA1-8C98-095A7A522046}" type="datetimeFigureOut">
              <a:rPr lang="it-IT" smtClean="0"/>
              <a:t>10/04/24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88433-CEE1-41A2-92C8-6C8B1BD21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7F9420-81D4-4E4A-8AF3-A0422964C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BD3B-5881-4B80-A1B0-A9992C79E7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4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emf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emf"/><Relationship Id="rId17" Type="http://schemas.openxmlformats.org/officeDocument/2006/relationships/image" Target="../media/image39.jpe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emf"/><Relationship Id="rId10" Type="http://schemas.openxmlformats.org/officeDocument/2006/relationships/image" Target="../media/image32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1.jpeg"/><Relationship Id="rId1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6E862850-25E4-48F9-A6F7-1E4D88C9C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607" y="345057"/>
            <a:ext cx="11009919" cy="6193766"/>
          </a:xfrm>
          <a:effectLst>
            <a:softEdge rad="183402"/>
          </a:effectLst>
        </p:spPr>
        <p:txBody>
          <a:bodyPr>
            <a:normAutofit fontScale="92500" lnSpcReduction="10000"/>
          </a:bodyPr>
          <a:lstStyle/>
          <a:p>
            <a:pPr algn="l"/>
            <a:r>
              <a:rPr lang="it-IT" sz="2600" b="1" u="sng" dirty="0">
                <a:solidFill>
                  <a:srgbClr val="0432FF"/>
                </a:solidFill>
                <a:highlight>
                  <a:srgbClr val="FFFF00"/>
                </a:highlight>
              </a:rPr>
              <a:t>GRUPPO «INSETTI» a IBE-SS</a:t>
            </a:r>
            <a:endParaRPr lang="it-IT" sz="1800" b="1" u="sng" dirty="0">
              <a:solidFill>
                <a:srgbClr val="0432FF"/>
              </a:solidFill>
            </a:endParaRPr>
          </a:p>
          <a:p>
            <a:pPr algn="l"/>
            <a:r>
              <a:rPr lang="it-IT" sz="2600" b="1" dirty="0">
                <a:solidFill>
                  <a:srgbClr val="0432FF"/>
                </a:solidFill>
              </a:rPr>
              <a:t>Giuseppe Serra, Marcello </a:t>
            </a:r>
            <a:r>
              <a:rPr lang="it-IT" sz="2600" b="1" dirty="0" err="1">
                <a:solidFill>
                  <a:srgbClr val="0432FF"/>
                </a:solidFill>
              </a:rPr>
              <a:t>Verdinelli</a:t>
            </a:r>
            <a:r>
              <a:rPr lang="it-IT" sz="2600" b="1" dirty="0">
                <a:solidFill>
                  <a:srgbClr val="0432FF"/>
                </a:solidFill>
              </a:rPr>
              <a:t>, M. Leonarda Fadda, Stefano </a:t>
            </a:r>
            <a:r>
              <a:rPr lang="it-IT" sz="2600" b="1" dirty="0" err="1">
                <a:solidFill>
                  <a:srgbClr val="0432FF"/>
                </a:solidFill>
              </a:rPr>
              <a:t>Arrizza</a:t>
            </a:r>
            <a:endParaRPr lang="it-IT" sz="2600" b="1" dirty="0">
              <a:solidFill>
                <a:srgbClr val="0432FF"/>
              </a:solidFill>
            </a:endParaRPr>
          </a:p>
          <a:p>
            <a:pPr algn="l"/>
            <a:endParaRPr lang="it-IT" sz="1400" b="1" dirty="0">
              <a:solidFill>
                <a:srgbClr val="0432FF"/>
              </a:solidFill>
            </a:endParaRPr>
          </a:p>
          <a:p>
            <a:pPr algn="l"/>
            <a:r>
              <a:rPr lang="it-IT" sz="1900" b="1" dirty="0">
                <a:solidFill>
                  <a:srgbClr val="0432FF"/>
                </a:solidFill>
              </a:rPr>
              <a:t>Competenze: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Ecologia e controllo integrato di insetti dannosi in campo agricolo e forestale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Insetti come bioindicatori (formiche)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Allevamento di insetti per scopi alimentari (</a:t>
            </a:r>
            <a:r>
              <a:rPr lang="it-IT" sz="1800" b="1" i="1" dirty="0" err="1">
                <a:solidFill>
                  <a:srgbClr val="0432FF"/>
                </a:solidFill>
              </a:rPr>
              <a:t>Tenebrio</a:t>
            </a:r>
            <a:r>
              <a:rPr lang="it-IT" sz="1800" b="1" i="1" dirty="0">
                <a:solidFill>
                  <a:srgbClr val="0432FF"/>
                </a:solidFill>
              </a:rPr>
              <a:t> molitor</a:t>
            </a:r>
            <a:r>
              <a:rPr lang="it-IT" sz="1800" b="1" dirty="0">
                <a:solidFill>
                  <a:srgbClr val="0432FF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800" b="1" dirty="0">
              <a:solidFill>
                <a:srgbClr val="0432FF"/>
              </a:solidFill>
            </a:endParaRPr>
          </a:p>
          <a:p>
            <a:pPr algn="l"/>
            <a:r>
              <a:rPr lang="it-IT" sz="1900" b="1" dirty="0">
                <a:solidFill>
                  <a:srgbClr val="0432FF"/>
                </a:solidFill>
              </a:rPr>
              <a:t>Laboratori: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Allevamento e processamento insetti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Microscopia (condiviso IBE-IRET)</a:t>
            </a:r>
          </a:p>
          <a:p>
            <a:pPr algn="l"/>
            <a:endParaRPr lang="it-IT" sz="1800" b="1" dirty="0">
              <a:solidFill>
                <a:srgbClr val="0432FF"/>
              </a:solidFill>
            </a:endParaRPr>
          </a:p>
          <a:p>
            <a:pPr marL="3341688" indent="-334963" algn="l"/>
            <a:r>
              <a:rPr lang="it-IT" sz="1900" b="1" dirty="0">
                <a:solidFill>
                  <a:srgbClr val="0432FF"/>
                </a:solidFill>
              </a:rPr>
              <a:t>Strumentazione:</a:t>
            </a:r>
          </a:p>
          <a:p>
            <a:pPr marL="3341688" indent="-334963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Camere di crescita (allevamento insetti)</a:t>
            </a:r>
          </a:p>
          <a:p>
            <a:pPr marL="3341688" indent="-334963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Bilance: analitica, termobilancia (allevamento insetti)</a:t>
            </a:r>
          </a:p>
          <a:p>
            <a:pPr marL="3341688" indent="-334963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N. 2 stufe, forno microonde (allevamento insetti)</a:t>
            </a:r>
          </a:p>
          <a:p>
            <a:pPr marL="3341688" indent="-334963" algn="l"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432FF"/>
                </a:solidFill>
              </a:rPr>
              <a:t>Stereomicroscopio (16x 40x 100x), microscopio (controllo integrato – bioindicatori)</a:t>
            </a:r>
          </a:p>
          <a:p>
            <a:pPr marL="3341688" indent="-334963" algn="l">
              <a:buFont typeface="Arial" panose="020B0604020202020204" pitchFamily="34" charset="0"/>
              <a:buChar char="•"/>
            </a:pPr>
            <a:r>
              <a:rPr lang="it-IT" sz="1800" b="1" dirty="0" err="1">
                <a:solidFill>
                  <a:srgbClr val="0432FF"/>
                </a:solidFill>
              </a:rPr>
              <a:t>Axiozoom</a:t>
            </a:r>
            <a:r>
              <a:rPr lang="it-IT" sz="1800" b="1" dirty="0">
                <a:solidFill>
                  <a:srgbClr val="0432FF"/>
                </a:solidFill>
              </a:rPr>
              <a:t> - Sistema di acquisizione immagini (controllo integrato – bioindicatori)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23FFC9-08C4-F810-2311-EBE10BFFB0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6084" y="1315380"/>
            <a:ext cx="1512348" cy="158049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BA12566-30A4-6D7A-9371-B21C08B4F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5608" y="4030456"/>
            <a:ext cx="1630087" cy="1560411"/>
          </a:xfrm>
          <a:prstGeom prst="rect">
            <a:avLst/>
          </a:prstGeom>
          <a:effectLst>
            <a:softEdge rad="120915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8353BCA-19CF-B645-F989-FF88F01151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5"/>
          <a:stretch/>
        </p:blipFill>
        <p:spPr>
          <a:xfrm flipH="1">
            <a:off x="2285695" y="4810661"/>
            <a:ext cx="1481681" cy="1548444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7" name="Google Shape;168;p13">
            <a:extLst>
              <a:ext uri="{FF2B5EF4-FFF2-40B4-BE49-F238E27FC236}">
                <a16:creationId xmlns:a16="http://schemas.microsoft.com/office/drawing/2014/main" id="{09D6DFF9-3D7B-5271-0908-33519AAC3491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3440" y="1315380"/>
            <a:ext cx="1481680" cy="1580491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</p:pic>
      <p:pic>
        <p:nvPicPr>
          <p:cNvPr id="8" name="Immagine 7" descr="Immagine che contiene interno, muro, microscopio, macchina&#10;&#10;Descrizione generata automaticamente">
            <a:extLst>
              <a:ext uri="{FF2B5EF4-FFF2-40B4-BE49-F238E27FC236}">
                <a16:creationId xmlns:a16="http://schemas.microsoft.com/office/drawing/2014/main" id="{BDB92C90-012F-C3E8-4306-2FC5CCBB7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46" y="2975141"/>
            <a:ext cx="2693388" cy="1515031"/>
          </a:xfrm>
          <a:prstGeom prst="rect">
            <a:avLst/>
          </a:prstGeom>
        </p:spPr>
      </p:pic>
      <p:pic>
        <p:nvPicPr>
          <p:cNvPr id="10" name="Immagine 9" descr="Immagine che contiene interno, apparecchio, muro, bagno&#10;&#10;Descrizione generata automaticamente">
            <a:extLst>
              <a:ext uri="{FF2B5EF4-FFF2-40B4-BE49-F238E27FC236}">
                <a16:creationId xmlns:a16="http://schemas.microsoft.com/office/drawing/2014/main" id="{99F73C04-9CD8-CC3A-7F4C-62410CFCE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5519" y="3336669"/>
            <a:ext cx="2134888" cy="1411832"/>
          </a:xfrm>
          <a:prstGeom prst="rect">
            <a:avLst/>
          </a:prstGeom>
        </p:spPr>
      </p:pic>
      <p:pic>
        <p:nvPicPr>
          <p:cNvPr id="18" name="Immagine 17" descr="Immagine che contiene lavagna, interno, muro&#10;&#10;Descrizione generata automaticamente">
            <a:extLst>
              <a:ext uri="{FF2B5EF4-FFF2-40B4-BE49-F238E27FC236}">
                <a16:creationId xmlns:a16="http://schemas.microsoft.com/office/drawing/2014/main" id="{5D9C8902-A133-BB9D-D7E2-3C47EBA18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2193" y="3437441"/>
            <a:ext cx="2638539" cy="17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5983" y="464308"/>
            <a:ext cx="10834236" cy="638426"/>
          </a:xfrm>
          <a:solidFill>
            <a:srgbClr val="002060"/>
          </a:solidFill>
        </p:spPr>
        <p:txBody>
          <a:bodyPr anchor="ctr">
            <a:no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n-lt"/>
              </a:rPr>
              <a:t>Insetti come fonte alimentare: </a:t>
            </a:r>
            <a:r>
              <a:rPr lang="it-IT" sz="2800" b="1" i="1" dirty="0" err="1">
                <a:solidFill>
                  <a:srgbClr val="FFFF00"/>
                </a:solidFill>
                <a:latin typeface="+mn-lt"/>
              </a:rPr>
              <a:t>Tenebrio</a:t>
            </a:r>
            <a:r>
              <a:rPr lang="it-IT" sz="2800" b="1" i="1" dirty="0">
                <a:solidFill>
                  <a:srgbClr val="FFFF00"/>
                </a:solidFill>
                <a:latin typeface="+mn-lt"/>
              </a:rPr>
              <a:t> molitor 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89216" y="3542847"/>
            <a:ext cx="3729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Fresco (</a:t>
            </a:r>
            <a:r>
              <a:rPr lang="it-IT" dirty="0" err="1">
                <a:solidFill>
                  <a:srgbClr val="FF0000"/>
                </a:solidFill>
              </a:rPr>
              <a:t>food&amp;feed</a:t>
            </a:r>
            <a:r>
              <a:rPr lang="it-IT" dirty="0">
                <a:solidFill>
                  <a:srgbClr val="FF0000"/>
                </a:solidFill>
              </a:rPr>
              <a:t> - </a:t>
            </a:r>
            <a:r>
              <a:rPr lang="it-IT" dirty="0" err="1">
                <a:solidFill>
                  <a:srgbClr val="FF0000"/>
                </a:solidFill>
              </a:rPr>
              <a:t>petfood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Processato (</a:t>
            </a:r>
            <a:r>
              <a:rPr lang="it-IT" dirty="0" err="1">
                <a:solidFill>
                  <a:srgbClr val="FF0000"/>
                </a:solidFill>
              </a:rPr>
              <a:t>food&amp;feed</a:t>
            </a:r>
            <a:r>
              <a:rPr lang="it-IT" dirty="0">
                <a:solidFill>
                  <a:srgbClr val="FF0000"/>
                </a:solidFill>
              </a:rPr>
              <a:t> - </a:t>
            </a:r>
            <a:r>
              <a:rPr lang="it-IT" dirty="0" err="1">
                <a:solidFill>
                  <a:srgbClr val="FF0000"/>
                </a:solidFill>
              </a:rPr>
              <a:t>petfood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Essiccato (</a:t>
            </a:r>
            <a:r>
              <a:rPr lang="it-IT" dirty="0" err="1">
                <a:solidFill>
                  <a:srgbClr val="FF0000"/>
                </a:solidFill>
              </a:rPr>
              <a:t>insect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meals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D47E7FAF-F4BE-48BC-A067-11DD31D30E8A}"/>
              </a:ext>
            </a:extLst>
          </p:cNvPr>
          <p:cNvSpPr/>
          <p:nvPr/>
        </p:nvSpPr>
        <p:spPr>
          <a:xfrm>
            <a:off x="2489216" y="1252905"/>
            <a:ext cx="3678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Alimentazione umana (</a:t>
            </a:r>
            <a:r>
              <a:rPr lang="it-IT" dirty="0" err="1">
                <a:solidFill>
                  <a:srgbClr val="FF0000"/>
                </a:solidFill>
              </a:rPr>
              <a:t>novel</a:t>
            </a:r>
            <a:r>
              <a:rPr lang="it-IT" dirty="0">
                <a:solidFill>
                  <a:srgbClr val="FF0000"/>
                </a:solidFill>
              </a:rPr>
              <a:t> foods) 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Mangimi (feed – </a:t>
            </a:r>
            <a:r>
              <a:rPr lang="it-IT" dirty="0" err="1">
                <a:solidFill>
                  <a:srgbClr val="FF0000"/>
                </a:solidFill>
              </a:rPr>
              <a:t>petfood</a:t>
            </a:r>
            <a:r>
              <a:rPr lang="it-IT" dirty="0">
                <a:solidFill>
                  <a:srgbClr val="FF0000"/>
                </a:solidFill>
              </a:rPr>
              <a:t>)</a:t>
            </a:r>
          </a:p>
          <a:p>
            <a:pPr algn="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</a:rPr>
              <a:t>Frazioni (proteine, lipidi, chitina)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820874C-A9A1-4092-9FFE-CEAD6B1A7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" t="-1691" r="-2514" b="23806"/>
          <a:stretch/>
        </p:blipFill>
        <p:spPr>
          <a:xfrm>
            <a:off x="575984" y="1298969"/>
            <a:ext cx="1912622" cy="244536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FEA830-AFB7-4B9D-AF96-AFDC690F5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634" y="5500979"/>
            <a:ext cx="1946582" cy="116457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F7EE21-EEDC-4B30-B10D-D29B0B501D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240" y="2247014"/>
            <a:ext cx="2214831" cy="124294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0F92909-A18F-475D-A86F-1E4D52257C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971" y="2245565"/>
            <a:ext cx="2214831" cy="1242945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C009E8B-54E1-4F06-A389-71F06DFA440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483" y="1272090"/>
            <a:ext cx="4886736" cy="42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EB18396B-09AA-426B-935F-A7C69725F6F5}"/>
              </a:ext>
            </a:extLst>
          </p:cNvPr>
          <p:cNvSpPr/>
          <p:nvPr/>
        </p:nvSpPr>
        <p:spPr>
          <a:xfrm>
            <a:off x="6148534" y="5382145"/>
            <a:ext cx="5264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srgbClr val="FF0000"/>
                </a:solidFill>
              </a:rPr>
              <a:t>Studi su impatto del processo di allevamento su performances di crescita e metabolismo</a:t>
            </a:r>
          </a:p>
          <a:p>
            <a:pPr algn="r"/>
            <a:r>
              <a:rPr lang="it-IT" dirty="0">
                <a:solidFill>
                  <a:srgbClr val="FF0000"/>
                </a:solidFill>
              </a:rPr>
              <a:t>Impatto del processo sulla qualità (</a:t>
            </a:r>
            <a:r>
              <a:rPr lang="it-IT" dirty="0" err="1">
                <a:solidFill>
                  <a:srgbClr val="FF0000"/>
                </a:solidFill>
              </a:rPr>
              <a:t>freeze</a:t>
            </a:r>
            <a:r>
              <a:rPr lang="it-IT" dirty="0">
                <a:solidFill>
                  <a:srgbClr val="FF0000"/>
                </a:solidFill>
              </a:rPr>
              <a:t>/ </a:t>
            </a:r>
            <a:r>
              <a:rPr lang="it-IT" dirty="0" err="1">
                <a:solidFill>
                  <a:srgbClr val="FF0000"/>
                </a:solidFill>
              </a:rPr>
              <a:t>essiccaz</a:t>
            </a:r>
            <a:r>
              <a:rPr lang="it-IT" dirty="0">
                <a:solidFill>
                  <a:srgbClr val="FF0000"/>
                </a:solidFill>
              </a:rPr>
              <a:t>.)</a:t>
            </a:r>
          </a:p>
          <a:p>
            <a:pPr algn="r"/>
            <a:r>
              <a:rPr lang="it-IT" dirty="0">
                <a:solidFill>
                  <a:srgbClr val="FF0000"/>
                </a:solidFill>
              </a:rPr>
              <a:t>(con PORTOCONTE RICERCHE)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770B4AC-FC8D-42B2-8D08-F5E472540EC2}"/>
              </a:ext>
            </a:extLst>
          </p:cNvPr>
          <p:cNvGrpSpPr/>
          <p:nvPr/>
        </p:nvGrpSpPr>
        <p:grpSpPr>
          <a:xfrm>
            <a:off x="3039035" y="4466177"/>
            <a:ext cx="3056964" cy="2120778"/>
            <a:chOff x="4143181" y="3571381"/>
            <a:chExt cx="4317251" cy="3002594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B452D117-893D-46CD-B3E3-99FD8FEC9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890" y="3573016"/>
              <a:ext cx="1964325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DEC57F3B-B6C9-4318-8453-6E280524C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7161" y="3571381"/>
              <a:ext cx="215327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40556610-FC92-4497-B0C6-9643F3727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181" y="5133975"/>
              <a:ext cx="208306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08DFB9B6-6ABA-4682-BC20-A2FFB2B1C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432" y="5107506"/>
              <a:ext cx="108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>
              <a:extLst>
                <a:ext uri="{FF2B5EF4-FFF2-40B4-BE49-F238E27FC236}">
                  <a16:creationId xmlns:a16="http://schemas.microsoft.com/office/drawing/2014/main" id="{74524496-FA0F-4650-87D1-B10D59AAE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892" y="5132061"/>
              <a:ext cx="143254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2" descr="Mealworm Beetle (Tenebrio molitor) – Degesch America – Stored Product Pest  Control">
            <a:extLst>
              <a:ext uri="{FF2B5EF4-FFF2-40B4-BE49-F238E27FC236}">
                <a16:creationId xmlns:a16="http://schemas.microsoft.com/office/drawing/2014/main" id="{A7E641A3-D382-11C2-D9AC-F3B2BC4B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" y="3744332"/>
            <a:ext cx="1950514" cy="15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4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>
            <a:extLst>
              <a:ext uri="{FF2B5EF4-FFF2-40B4-BE49-F238E27FC236}">
                <a16:creationId xmlns:a16="http://schemas.microsoft.com/office/drawing/2014/main" id="{670BA8C1-1DD5-4CAB-AB8C-3FBBBD798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589" y="2487477"/>
            <a:ext cx="1895960" cy="121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3810317-5530-4E72-8E60-6DB8F9853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20775"/>
              </p:ext>
            </p:extLst>
          </p:nvPr>
        </p:nvGraphicFramePr>
        <p:xfrm>
          <a:off x="490829" y="3891823"/>
          <a:ext cx="5716455" cy="271481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80103">
                  <a:extLst>
                    <a:ext uri="{9D8B030D-6E8A-4147-A177-3AD203B41FA5}">
                      <a16:colId xmlns:a16="http://schemas.microsoft.com/office/drawing/2014/main" val="788910969"/>
                    </a:ext>
                  </a:extLst>
                </a:gridCol>
                <a:gridCol w="1006479">
                  <a:extLst>
                    <a:ext uri="{9D8B030D-6E8A-4147-A177-3AD203B41FA5}">
                      <a16:colId xmlns:a16="http://schemas.microsoft.com/office/drawing/2014/main" val="1288102236"/>
                    </a:ext>
                  </a:extLst>
                </a:gridCol>
                <a:gridCol w="1143291">
                  <a:extLst>
                    <a:ext uri="{9D8B030D-6E8A-4147-A177-3AD203B41FA5}">
                      <a16:colId xmlns:a16="http://schemas.microsoft.com/office/drawing/2014/main" val="4164267944"/>
                    </a:ext>
                  </a:extLst>
                </a:gridCol>
                <a:gridCol w="1143291">
                  <a:extLst>
                    <a:ext uri="{9D8B030D-6E8A-4147-A177-3AD203B41FA5}">
                      <a16:colId xmlns:a16="http://schemas.microsoft.com/office/drawing/2014/main" val="155593546"/>
                    </a:ext>
                  </a:extLst>
                </a:gridCol>
                <a:gridCol w="1143291">
                  <a:extLst>
                    <a:ext uri="{9D8B030D-6E8A-4147-A177-3AD203B41FA5}">
                      <a16:colId xmlns:a16="http://schemas.microsoft.com/office/drawing/2014/main" val="199501616"/>
                    </a:ext>
                  </a:extLst>
                </a:gridCol>
              </a:tblGrid>
              <a:tr h="46890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substrato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tempi di sviluppo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mortalità 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peso all’</a:t>
                      </a:r>
                      <a:r>
                        <a:rPr lang="it-IT" sz="1100" b="1" u="none" strike="noStrike" dirty="0" err="1">
                          <a:effectLst/>
                        </a:rPr>
                        <a:t>impupamento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Valutazione complessiva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971436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crusca di grano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558933"/>
                  </a:ext>
                </a:extLst>
              </a:tr>
              <a:tr h="31874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farinaccio di grano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37875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pula di riso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x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56063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panello di canapa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448732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panello di cardo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x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55904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trebbie di birra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39330"/>
                  </a:ext>
                </a:extLst>
              </a:tr>
              <a:tr h="24065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bucce di pomodoro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  <a:sym typeface="Wingdings" panose="05000000000000000000" pitchFamily="2" charset="2"/>
                        </a:rPr>
                        <a:t>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48080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vinacce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x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11017"/>
                  </a:ext>
                </a:extLst>
              </a:tr>
              <a:tr h="24093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fette biscottate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  <a:sym typeface="Wingdings" panose="05000000000000000000" pitchFamily="2" charset="2"/>
                        </a:rPr>
                        <a:t>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u="none" strike="noStrike" dirty="0">
                          <a:effectLst/>
                        </a:rPr>
                        <a:t>x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xx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833595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0FC4B772-C110-4E81-BA54-F13DE729E4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456" y="2512122"/>
            <a:ext cx="1895961" cy="1187322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CD88C341-FCE4-4EE8-9C23-237B2783B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05" y="251359"/>
            <a:ext cx="11316064" cy="90157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+mn-lt"/>
              </a:rPr>
              <a:t>Insetti per il la valorizzazione di sottoprodotti e scarti delle filiere agroalimentari: </a:t>
            </a:r>
            <a:r>
              <a:rPr lang="it-IT" sz="2800" b="1" i="1" dirty="0">
                <a:solidFill>
                  <a:srgbClr val="FFFF00"/>
                </a:solidFill>
                <a:latin typeface="+mn-lt"/>
              </a:rPr>
              <a:t>Tenebrio molitor  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4E9F3B6-096F-4F87-9927-188F9BC259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2435410" y="1195117"/>
            <a:ext cx="3776357" cy="1250180"/>
          </a:xfrm>
          <a:prstGeom prst="rect">
            <a:avLst/>
          </a:prstGeom>
        </p:spPr>
      </p:pic>
      <p:sp>
        <p:nvSpPr>
          <p:cNvPr id="19" name="Casella di testo 2">
            <a:extLst>
              <a:ext uri="{FF2B5EF4-FFF2-40B4-BE49-F238E27FC236}">
                <a16:creationId xmlns:a16="http://schemas.microsoft.com/office/drawing/2014/main" id="{ED9FFCA1-5BC6-49A9-801A-5D589615B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05" y="1179851"/>
            <a:ext cx="2628671" cy="26451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Bugs&amp;Fish4SQ</a:t>
            </a:r>
            <a:endParaRPr kumimoji="0" lang="it-IT" altLang="it-IT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produzione di mangimi sostenibili da insetti allevati su residui agroalimentari, miglioramento delle caratteristiche nutrizionali e di salubrità</a:t>
            </a:r>
            <a:endParaRPr lang="it-IT" altLang="it-IT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(Con UNISS)</a:t>
            </a:r>
            <a:endParaRPr kumimoji="0" lang="it-IT" altLang="it-IT" sz="4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C017E417-8FCC-40FA-A313-9EF25D8703A5}"/>
              </a:ext>
            </a:extLst>
          </p:cNvPr>
          <p:cNvSpPr/>
          <p:nvPr/>
        </p:nvSpPr>
        <p:spPr>
          <a:xfrm>
            <a:off x="6350713" y="1195117"/>
            <a:ext cx="43107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Sostenibilità ambientale degli insetti e delle farine di insetto</a:t>
            </a:r>
          </a:p>
          <a:p>
            <a:r>
              <a:rPr lang="it-IT" dirty="0">
                <a:solidFill>
                  <a:srgbClr val="FF0000"/>
                </a:solidFill>
              </a:rPr>
              <a:t>Caso studio LCA: larve allevate su  crusca vs trebbie di birra </a:t>
            </a:r>
          </a:p>
          <a:p>
            <a:r>
              <a:rPr lang="it-IT" dirty="0">
                <a:solidFill>
                  <a:srgbClr val="FF0000"/>
                </a:solidFill>
              </a:rPr>
              <a:t>(con CNR-STIIMA e </a:t>
            </a:r>
            <a:r>
              <a:rPr lang="it-IT" dirty="0" err="1">
                <a:solidFill>
                  <a:srgbClr val="FF0000"/>
                </a:solidFill>
              </a:rPr>
              <a:t>Portoconte</a:t>
            </a:r>
            <a:r>
              <a:rPr lang="it-IT" dirty="0">
                <a:solidFill>
                  <a:srgbClr val="FF0000"/>
                </a:solidFill>
              </a:rPr>
              <a:t> Ricerche 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1A4B1756-C277-490D-928F-D9B1DF362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074" y="2836242"/>
            <a:ext cx="3116592" cy="17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1">
            <a:extLst>
              <a:ext uri="{FF2B5EF4-FFF2-40B4-BE49-F238E27FC236}">
                <a16:creationId xmlns:a16="http://schemas.microsoft.com/office/drawing/2014/main" id="{71A72312-B366-48A3-AC86-645B8A58D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862431"/>
              </p:ext>
            </p:extLst>
          </p:nvPr>
        </p:nvGraphicFramePr>
        <p:xfrm>
          <a:off x="8402938" y="4596716"/>
          <a:ext cx="3410510" cy="1988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3" name="Google Shape;162;p13">
            <a:extLst>
              <a:ext uri="{FF2B5EF4-FFF2-40B4-BE49-F238E27FC236}">
                <a16:creationId xmlns:a16="http://schemas.microsoft.com/office/drawing/2014/main" id="{DEB0828B-61A7-4DC5-98C4-9609BA3F04BA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414" y="1170638"/>
            <a:ext cx="1166955" cy="1410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9;p8">
            <a:extLst>
              <a:ext uri="{FF2B5EF4-FFF2-40B4-BE49-F238E27FC236}">
                <a16:creationId xmlns:a16="http://schemas.microsoft.com/office/drawing/2014/main" id="{3D5B909F-9404-594F-58AD-3193B4A3382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24074" y="5107715"/>
            <a:ext cx="1893786" cy="1477328"/>
          </a:xfrm>
          <a:prstGeom prst="rect">
            <a:avLst/>
          </a:prstGeom>
          <a:noFill/>
          <a:ln>
            <a:noFill/>
          </a:ln>
          <a:effectLst>
            <a:reflection endPos="0" sy="-100000" algn="bl" rotWithShape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B1E7CD-89EB-B475-651D-FD92A444267B}"/>
              </a:ext>
            </a:extLst>
          </p:cNvPr>
          <p:cNvSpPr txBox="1"/>
          <p:nvPr/>
        </p:nvSpPr>
        <p:spPr>
          <a:xfrm>
            <a:off x="9696394" y="2914614"/>
            <a:ext cx="22084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/>
              <a:t>Analisi dei contributi </a:t>
            </a:r>
            <a:r>
              <a:rPr lang="it-IT" sz="1600" b="1" dirty="0"/>
              <a:t>principali responsabili </a:t>
            </a:r>
            <a:r>
              <a:rPr lang="it-IT" sz="1600" dirty="0"/>
              <a:t>degli impatti ambientali: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Elettricità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Crusca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Scarti vegetali</a:t>
            </a:r>
          </a:p>
        </p:txBody>
      </p:sp>
    </p:spTree>
    <p:extLst>
      <p:ext uri="{BB962C8B-B14F-4D97-AF65-F5344CB8AC3E}">
        <p14:creationId xmlns:p14="http://schemas.microsoft.com/office/powerpoint/2010/main" val="34343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24"/>
    </mc:Choice>
    <mc:Fallback xmlns="">
      <p:transition spd="slow" advTm="5362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459090" y="1039199"/>
            <a:ext cx="405324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Rete di monitoraggio (35 stazioni forestali) dell’abbondanza di uova/larve, defogliazione, catture di adulti per studi di dinamica di popolazione (2000-)</a:t>
            </a:r>
          </a:p>
          <a:p>
            <a:pPr algn="ctr"/>
            <a:endParaRPr lang="it-IT" sz="1400" dirty="0">
              <a:solidFill>
                <a:srgbClr val="FF0000"/>
              </a:solidFill>
            </a:endParaRPr>
          </a:p>
        </p:txBody>
      </p:sp>
      <p:pic>
        <p:nvPicPr>
          <p:cNvPr id="11" name="Picture 28">
            <a:extLst>
              <a:ext uri="{FF2B5EF4-FFF2-40B4-BE49-F238E27FC236}">
                <a16:creationId xmlns:a16="http://schemas.microsoft.com/office/drawing/2014/main" id="{D9862DEE-69FB-4998-B4B2-F98C44F8D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547536" y="4526536"/>
            <a:ext cx="2028828" cy="15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C:\Documents and Settings\giuseppe\Documenti\ARCHIVIO\IMMAGINI &amp; VIDEO\IMMAGINI LAVORO\Immagini da PC UNISS\Tortrix\1 ciclo\larva II età su germoglio.jpg">
            <a:extLst>
              <a:ext uri="{FF2B5EF4-FFF2-40B4-BE49-F238E27FC236}">
                <a16:creationId xmlns:a16="http://schemas.microsoft.com/office/drawing/2014/main" id="{79638F92-4E96-422B-92A5-95B5596185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5994" y="2159007"/>
            <a:ext cx="1586418" cy="202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5CE9E40D-4757-48A2-AF44-0B30A19F515E}"/>
              </a:ext>
            </a:extLst>
          </p:cNvPr>
          <p:cNvGrpSpPr/>
          <p:nvPr/>
        </p:nvGrpSpPr>
        <p:grpSpPr>
          <a:xfrm>
            <a:off x="351885" y="2159007"/>
            <a:ext cx="2113050" cy="2341350"/>
            <a:chOff x="3159138" y="2034587"/>
            <a:chExt cx="2646733" cy="3003875"/>
          </a:xfrm>
        </p:grpSpPr>
        <p:graphicFrame>
          <p:nvGraphicFramePr>
            <p:cNvPr id="19" name="Object 6">
              <a:extLst>
                <a:ext uri="{FF2B5EF4-FFF2-40B4-BE49-F238E27FC236}">
                  <a16:creationId xmlns:a16="http://schemas.microsoft.com/office/drawing/2014/main" id="{69EDE90B-32FD-4C32-AD5D-0810123C2D5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643934"/>
                </p:ext>
              </p:extLst>
            </p:nvPr>
          </p:nvGraphicFramePr>
          <p:xfrm>
            <a:off x="3159138" y="2034587"/>
            <a:ext cx="2646733" cy="300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ia di Photo Editor" r:id="rId4" imgW="4952381" imgH="6314286" progId="MSPhotoEd.3">
                    <p:embed/>
                  </p:oleObj>
                </mc:Choice>
                <mc:Fallback>
                  <p:oleObj name="Fotografia di Photo Editor" r:id="rId4" imgW="4952381" imgH="6314286" progId="MSPhotoEd.3">
                    <p:embed/>
                    <p:pic>
                      <p:nvPicPr>
                        <p:cNvPr id="19" name="Object 6">
                          <a:extLst>
                            <a:ext uri="{FF2B5EF4-FFF2-40B4-BE49-F238E27FC236}">
                              <a16:creationId xmlns:a16="http://schemas.microsoft.com/office/drawing/2014/main" id="{69EDE90B-32FD-4C32-AD5D-0810123C2D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9138" y="2034587"/>
                          <a:ext cx="2646733" cy="3003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8">
              <a:extLst>
                <a:ext uri="{FF2B5EF4-FFF2-40B4-BE49-F238E27FC236}">
                  <a16:creationId xmlns:a16="http://schemas.microsoft.com/office/drawing/2014/main" id="{F8CA8FDF-4BBF-4F77-812E-F997D21DA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339" y="3096391"/>
              <a:ext cx="174651" cy="10389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6704248A-EBE1-42A7-B234-9AD5DF824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0105" y="3096391"/>
              <a:ext cx="115578" cy="11074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4F6651D2-32FE-4FB7-A61E-455BFE1F7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990" y="2992495"/>
              <a:ext cx="115578" cy="10389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Oval 11">
              <a:extLst>
                <a:ext uri="{FF2B5EF4-FFF2-40B4-BE49-F238E27FC236}">
                  <a16:creationId xmlns:a16="http://schemas.microsoft.com/office/drawing/2014/main" id="{742057A8-4BBC-43E2-A45B-98FA82E2A3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496434">
              <a:off x="4613578" y="2931983"/>
              <a:ext cx="115578" cy="15641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42C8547F-65DD-42B9-BDAB-784D16F59E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746232">
              <a:off x="4889681" y="3432058"/>
              <a:ext cx="115578" cy="15641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" name="Oval 13">
              <a:extLst>
                <a:ext uri="{FF2B5EF4-FFF2-40B4-BE49-F238E27FC236}">
                  <a16:creationId xmlns:a16="http://schemas.microsoft.com/office/drawing/2014/main" id="{63E91D32-0B30-4734-900E-193937E4AC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69973">
              <a:off x="4847934" y="3533617"/>
              <a:ext cx="102755" cy="1759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151A016F-75A2-498C-BC88-D319402E1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4566" y="3500561"/>
              <a:ext cx="115578" cy="7192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BFC16DE2-0C0C-4D71-B1AE-B1219F0E04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52329">
              <a:off x="4765745" y="3366925"/>
              <a:ext cx="102755" cy="1759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2DBCBACF-999A-4144-818C-7EE168BBA9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0" y="4670981"/>
            <a:ext cx="2225047" cy="1668786"/>
          </a:xfrm>
          <a:prstGeom prst="rect">
            <a:avLst/>
          </a:prstGeom>
        </p:spPr>
      </p:pic>
      <p:pic>
        <p:nvPicPr>
          <p:cNvPr id="15" name="Picture 3" descr="D:\IMMAGINI &amp; VIDEO\100ANDRO 14082015\100ANDRO\DSC_0013.jpg">
            <a:extLst>
              <a:ext uri="{FF2B5EF4-FFF2-40B4-BE49-F238E27FC236}">
                <a16:creationId xmlns:a16="http://schemas.microsoft.com/office/drawing/2014/main" id="{48242239-733F-41A5-B712-621AAB62A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38"/>
          <a:stretch/>
        </p:blipFill>
        <p:spPr bwMode="auto">
          <a:xfrm rot="5400000">
            <a:off x="4543880" y="2136414"/>
            <a:ext cx="2322419" cy="20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0EBF2344-7785-4AD6-8E90-41254AFF92D1}"/>
              </a:ext>
            </a:extLst>
          </p:cNvPr>
          <p:cNvSpPr txBox="1">
            <a:spLocks/>
          </p:cNvSpPr>
          <p:nvPr/>
        </p:nvSpPr>
        <p:spPr>
          <a:xfrm>
            <a:off x="459090" y="291022"/>
            <a:ext cx="11317952" cy="64033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000FF"/>
                </a:solidFill>
                <a:latin typeface="+mn-lt"/>
              </a:rPr>
              <a:t>Lepidotteri </a:t>
            </a:r>
            <a:r>
              <a:rPr lang="it-IT" sz="2800" b="1" dirty="0" err="1">
                <a:solidFill>
                  <a:srgbClr val="0000FF"/>
                </a:solidFill>
                <a:latin typeface="+mn-lt"/>
              </a:rPr>
              <a:t>defogliatori</a:t>
            </a:r>
            <a:r>
              <a:rPr lang="it-IT" sz="2800" b="1" dirty="0">
                <a:solidFill>
                  <a:srgbClr val="0000FF"/>
                </a:solidFill>
                <a:latin typeface="+mn-lt"/>
              </a:rPr>
              <a:t> delle querce: </a:t>
            </a:r>
            <a:r>
              <a:rPr lang="it-IT" sz="2800" b="1" i="1" dirty="0" err="1">
                <a:solidFill>
                  <a:srgbClr val="0000FF"/>
                </a:solidFill>
                <a:latin typeface="+mn-lt"/>
              </a:rPr>
              <a:t>Tortrix</a:t>
            </a:r>
            <a:r>
              <a:rPr lang="it-IT" sz="2800" b="1" i="1" dirty="0">
                <a:solidFill>
                  <a:srgbClr val="0000FF"/>
                </a:solidFill>
                <a:latin typeface="+mn-lt"/>
              </a:rPr>
              <a:t> </a:t>
            </a:r>
            <a:r>
              <a:rPr lang="it-IT" sz="2800" b="1" i="1" dirty="0" err="1">
                <a:solidFill>
                  <a:srgbClr val="0000FF"/>
                </a:solidFill>
                <a:latin typeface="+mn-lt"/>
              </a:rPr>
              <a:t>viridana</a:t>
            </a:r>
            <a:endParaRPr lang="it-IT" sz="2800" b="1" i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D3956364-A0E7-464E-B6EA-F91E4DC92ADD}"/>
              </a:ext>
            </a:extLst>
          </p:cNvPr>
          <p:cNvGrpSpPr>
            <a:grpSpLocks noChangeAspect="1"/>
          </p:cNvGrpSpPr>
          <p:nvPr/>
        </p:nvGrpSpPr>
        <p:grpSpPr>
          <a:xfrm>
            <a:off x="8668451" y="2731141"/>
            <a:ext cx="3064459" cy="3562924"/>
            <a:chOff x="631969" y="550090"/>
            <a:chExt cx="4670406" cy="5430095"/>
          </a:xfrm>
        </p:grpSpPr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C17B377E-73CC-4C07-AC42-AC0EF158963E}"/>
                </a:ext>
              </a:extLst>
            </p:cNvPr>
            <p:cNvGrpSpPr/>
            <p:nvPr/>
          </p:nvGrpSpPr>
          <p:grpSpPr>
            <a:xfrm>
              <a:off x="631969" y="550090"/>
              <a:ext cx="4670406" cy="5430095"/>
              <a:chOff x="631969" y="550090"/>
              <a:chExt cx="4670406" cy="5430095"/>
            </a:xfrm>
          </p:grpSpPr>
          <p:grpSp>
            <p:nvGrpSpPr>
              <p:cNvPr id="34" name="Gruppo 33">
                <a:extLst>
                  <a:ext uri="{FF2B5EF4-FFF2-40B4-BE49-F238E27FC236}">
                    <a16:creationId xmlns:a16="http://schemas.microsoft.com/office/drawing/2014/main" id="{758E71B1-EDDB-4F26-90B8-3EFBA4DE78D4}"/>
                  </a:ext>
                </a:extLst>
              </p:cNvPr>
              <p:cNvGrpSpPr/>
              <p:nvPr/>
            </p:nvGrpSpPr>
            <p:grpSpPr>
              <a:xfrm>
                <a:off x="631969" y="550090"/>
                <a:ext cx="4670406" cy="5430095"/>
                <a:chOff x="1106424" y="449497"/>
                <a:chExt cx="4670406" cy="5430095"/>
              </a:xfrm>
            </p:grpSpPr>
            <p:pic>
              <p:nvPicPr>
                <p:cNvPr id="36" name="Immagine 35">
                  <a:extLst>
                    <a:ext uri="{FF2B5EF4-FFF2-40B4-BE49-F238E27FC236}">
                      <a16:creationId xmlns:a16="http://schemas.microsoft.com/office/drawing/2014/main" id="{BA153C2F-AD44-49BB-8E63-8AD0D53768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1106424" y="449497"/>
                  <a:ext cx="3120027" cy="5430095"/>
                </a:xfrm>
                <a:prstGeom prst="rect">
                  <a:avLst/>
                </a:prstGeom>
                <a:ln w="25400">
                  <a:solidFill>
                    <a:srgbClr val="00FF00"/>
                  </a:solidFill>
                </a:ln>
              </p:spPr>
            </p:pic>
            <p:sp>
              <p:nvSpPr>
                <p:cNvPr id="37" name="Rettangolo 36">
                  <a:extLst>
                    <a:ext uri="{FF2B5EF4-FFF2-40B4-BE49-F238E27FC236}">
                      <a16:creationId xmlns:a16="http://schemas.microsoft.com/office/drawing/2014/main" id="{19E1944B-4663-4EC3-96D2-5C316D868AE2}"/>
                    </a:ext>
                  </a:extLst>
                </p:cNvPr>
                <p:cNvSpPr/>
                <p:nvPr/>
              </p:nvSpPr>
              <p:spPr>
                <a:xfrm>
                  <a:off x="3009900" y="2935707"/>
                  <a:ext cx="204788" cy="22883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8" name="Rettangolo 37">
                  <a:extLst>
                    <a:ext uri="{FF2B5EF4-FFF2-40B4-BE49-F238E27FC236}">
                      <a16:creationId xmlns:a16="http://schemas.microsoft.com/office/drawing/2014/main" id="{DE6A3AEF-F589-4307-92AB-9DB14E2C4B2F}"/>
                    </a:ext>
                  </a:extLst>
                </p:cNvPr>
                <p:cNvSpPr/>
                <p:nvPr/>
              </p:nvSpPr>
              <p:spPr>
                <a:xfrm>
                  <a:off x="2231136" y="2354682"/>
                  <a:ext cx="373951" cy="22883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39" name="Connettore diritto 38">
                  <a:extLst>
                    <a:ext uri="{FF2B5EF4-FFF2-40B4-BE49-F238E27FC236}">
                      <a16:creationId xmlns:a16="http://schemas.microsoft.com/office/drawing/2014/main" id="{A3792E48-CA01-412E-B74B-3F3AFE68F5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05089" y="1940393"/>
                  <a:ext cx="1208167" cy="41428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40" name="Google Shape;103;p2">
                  <a:extLst>
                    <a:ext uri="{FF2B5EF4-FFF2-40B4-BE49-F238E27FC236}">
                      <a16:creationId xmlns:a16="http://schemas.microsoft.com/office/drawing/2014/main" id="{B9DE5AEE-1D3F-4839-9DB8-B6E689CBB429}"/>
                    </a:ext>
                  </a:extLst>
                </p:cNvPr>
                <p:cNvPicPr preferRelativeResize="0"/>
                <p:nvPr/>
              </p:nvPicPr>
              <p:blipFill rotWithShape="1">
                <a:blip r:embed="rId9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813256" y="625098"/>
                  <a:ext cx="1961362" cy="1315295"/>
                </a:xfrm>
                <a:prstGeom prst="rect">
                  <a:avLst/>
                </a:prstGeom>
                <a:ln w="38100" cap="sq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1" name="Google Shape;104;p2">
                  <a:extLst>
                    <a:ext uri="{FF2B5EF4-FFF2-40B4-BE49-F238E27FC236}">
                      <a16:creationId xmlns:a16="http://schemas.microsoft.com/office/drawing/2014/main" id="{AFAB4570-5219-43D7-8227-10EE82A94A1F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0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00718" y="2278059"/>
                  <a:ext cx="1376112" cy="1315295"/>
                </a:xfrm>
                <a:prstGeom prst="rect">
                  <a:avLst/>
                </a:prstGeom>
                <a:ln w="38100" cap="sq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cxnSp>
              <p:nvCxnSpPr>
                <p:cNvPr id="42" name="Connettore diritto 41">
                  <a:extLst>
                    <a:ext uri="{FF2B5EF4-FFF2-40B4-BE49-F238E27FC236}">
                      <a16:creationId xmlns:a16="http://schemas.microsoft.com/office/drawing/2014/main" id="{12D2C3F6-227D-4FE7-9D1C-40CB163BF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09172" y="3172878"/>
                  <a:ext cx="1191548" cy="42381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43" name="Google Shape;100;p2">
                  <a:extLst>
                    <a:ext uri="{FF2B5EF4-FFF2-40B4-BE49-F238E27FC236}">
                      <a16:creationId xmlns:a16="http://schemas.microsoft.com/office/drawing/2014/main" id="{68CEB583-5686-4720-93E5-E84BC7059697}"/>
                    </a:ext>
                  </a:extLst>
                </p:cNvPr>
                <p:cNvPicPr preferRelativeResize="0"/>
                <p:nvPr/>
              </p:nvPicPr>
              <p:blipFill rotWithShape="1">
                <a:blip r:embed="rId11" cstate="email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813256" y="4002642"/>
                  <a:ext cx="1961362" cy="1729673"/>
                </a:xfrm>
                <a:prstGeom prst="rect">
                  <a:avLst/>
                </a:prstGeom>
                <a:noFill/>
                <a:ln w="25400">
                  <a:solidFill>
                    <a:srgbClr val="00B0F0"/>
                  </a:solidFill>
                </a:ln>
                <a:effectLst>
                  <a:outerShdw blurRad="292100" dist="139700" dir="2700000" algn="tl" rotWithShape="0">
                    <a:srgbClr val="333333">
                      <a:alpha val="64705"/>
                    </a:srgbClr>
                  </a:outerShdw>
                </a:effectLst>
              </p:spPr>
            </p:pic>
          </p:grp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43CF696-5A68-463B-8917-ECDF37558B0A}"/>
                  </a:ext>
                </a:extLst>
              </p:cNvPr>
              <p:cNvSpPr txBox="1"/>
              <p:nvPr/>
            </p:nvSpPr>
            <p:spPr>
              <a:xfrm>
                <a:off x="3887024" y="5455201"/>
                <a:ext cx="1352922" cy="42216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/>
                  <a:t>Sentinel-2</a:t>
                </a:r>
              </a:p>
            </p:txBody>
          </p:sp>
        </p:grp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B692F52-F8A6-4C23-8B43-2507BAD13CE4}"/>
                </a:ext>
              </a:extLst>
            </p:cNvPr>
            <p:cNvSpPr txBox="1"/>
            <p:nvPr/>
          </p:nvSpPr>
          <p:spPr>
            <a:xfrm>
              <a:off x="3338802" y="723925"/>
              <a:ext cx="1208168" cy="3752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00" dirty="0" err="1"/>
                <a:t>Marghine</a:t>
              </a:r>
              <a:endParaRPr lang="it-IT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09324DCA-54C1-4395-8519-E1DA44028577}"/>
                </a:ext>
              </a:extLst>
            </p:cNvPr>
            <p:cNvSpPr txBox="1"/>
            <p:nvPr/>
          </p:nvSpPr>
          <p:spPr>
            <a:xfrm>
              <a:off x="3887023" y="2349450"/>
              <a:ext cx="1413141" cy="3752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00" dirty="0"/>
                <a:t>Gennargentu</a:t>
              </a: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FA0D495-BA91-469D-A5A1-528857952BB7}"/>
              </a:ext>
            </a:extLst>
          </p:cNvPr>
          <p:cNvGrpSpPr/>
          <p:nvPr/>
        </p:nvGrpSpPr>
        <p:grpSpPr>
          <a:xfrm>
            <a:off x="4752653" y="4326810"/>
            <a:ext cx="5178490" cy="1915239"/>
            <a:chOff x="6771225" y="3728814"/>
            <a:chExt cx="5178490" cy="1915239"/>
          </a:xfrm>
        </p:grpSpPr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D5C23181-09BD-4945-916F-36744325AE9E}"/>
                </a:ext>
              </a:extLst>
            </p:cNvPr>
            <p:cNvGrpSpPr/>
            <p:nvPr/>
          </p:nvGrpSpPr>
          <p:grpSpPr>
            <a:xfrm>
              <a:off x="6771225" y="3728814"/>
              <a:ext cx="5178490" cy="1915239"/>
              <a:chOff x="917509" y="4104561"/>
              <a:chExt cx="5178490" cy="1915239"/>
            </a:xfrm>
          </p:grpSpPr>
          <p:pic>
            <p:nvPicPr>
              <p:cNvPr id="45" name="Immagine 44">
                <a:extLst>
                  <a:ext uri="{FF2B5EF4-FFF2-40B4-BE49-F238E27FC236}">
                    <a16:creationId xmlns:a16="http://schemas.microsoft.com/office/drawing/2014/main" id="{F22A708F-E90A-4AA7-89DF-CEC4F62EB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7509" y="4104561"/>
                <a:ext cx="3015123" cy="142464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46" name="Immagine 45">
                <a:extLst>
                  <a:ext uri="{FF2B5EF4-FFF2-40B4-BE49-F238E27FC236}">
                    <a16:creationId xmlns:a16="http://schemas.microsoft.com/office/drawing/2014/main" id="{0D86A9A2-E146-4A4B-8035-6B2EC5C4E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32844" y="4290354"/>
                <a:ext cx="3015123" cy="142464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47" name="Immagine 46">
                <a:extLst>
                  <a:ext uri="{FF2B5EF4-FFF2-40B4-BE49-F238E27FC236}">
                    <a16:creationId xmlns:a16="http://schemas.microsoft.com/office/drawing/2014/main" id="{03CD0AC8-5D97-4EE0-BF69-3263CB091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5965" y="4454012"/>
                <a:ext cx="3015123" cy="142464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pic>
            <p:nvPicPr>
              <p:cNvPr id="48" name="Immagine 47">
                <a:extLst>
                  <a:ext uri="{FF2B5EF4-FFF2-40B4-BE49-F238E27FC236}">
                    <a16:creationId xmlns:a16="http://schemas.microsoft.com/office/drawing/2014/main" id="{6EAAC697-2737-4112-ACE6-82F0616D2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80876" y="4595154"/>
                <a:ext cx="3015123" cy="1424646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</p:grpSp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8D72F7AD-71C0-4DE7-B20D-0D5B74A1D67C}"/>
                </a:ext>
              </a:extLst>
            </p:cNvPr>
            <p:cNvSpPr txBox="1"/>
            <p:nvPr/>
          </p:nvSpPr>
          <p:spPr>
            <a:xfrm>
              <a:off x="10945076" y="5228216"/>
              <a:ext cx="787834" cy="36933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it-IT" dirty="0"/>
                <a:t>NDVI</a:t>
              </a:r>
            </a:p>
          </p:txBody>
        </p:sp>
      </p:grpSp>
      <p:sp>
        <p:nvSpPr>
          <p:cNvPr id="55" name="Rettangolo 54">
            <a:extLst>
              <a:ext uri="{FF2B5EF4-FFF2-40B4-BE49-F238E27FC236}">
                <a16:creationId xmlns:a16="http://schemas.microsoft.com/office/drawing/2014/main" id="{F0BA5FE6-F061-4623-97C1-80F21170B2E0}"/>
              </a:ext>
            </a:extLst>
          </p:cNvPr>
          <p:cNvSpPr/>
          <p:nvPr/>
        </p:nvSpPr>
        <p:spPr>
          <a:xfrm>
            <a:off x="4757858" y="1042571"/>
            <a:ext cx="529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Correlazione tra defogliazione, LAI e indici spettrali da telerilevamento nel monitoraggio di </a:t>
            </a:r>
            <a:r>
              <a:rPr lang="it-IT" b="1" i="1" dirty="0" err="1">
                <a:solidFill>
                  <a:srgbClr val="FF0000"/>
                </a:solidFill>
              </a:rPr>
              <a:t>Tortrix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i="1" dirty="0" err="1">
                <a:solidFill>
                  <a:srgbClr val="FF0000"/>
                </a:solidFill>
              </a:rPr>
              <a:t>viridana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su querce caducifoglie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C8C8E10-FBE6-4864-B0E5-54BCB229A6A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573" y="1960324"/>
            <a:ext cx="1570054" cy="236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0" name="Google Shape;157;p13">
            <a:extLst>
              <a:ext uri="{FF2B5EF4-FFF2-40B4-BE49-F238E27FC236}">
                <a16:creationId xmlns:a16="http://schemas.microsoft.com/office/drawing/2014/main" id="{81A94885-C847-4F7B-92B3-E7F3D8E6A983}"/>
              </a:ext>
            </a:extLst>
          </p:cNvPr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9330" y="1074325"/>
            <a:ext cx="887712" cy="1134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4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80" y="281742"/>
            <a:ext cx="5400471" cy="931151"/>
          </a:xfrm>
          <a:solidFill>
            <a:srgbClr val="006600"/>
          </a:solidFill>
        </p:spPr>
        <p:txBody>
          <a:bodyPr>
            <a:noAutofit/>
          </a:bodyPr>
          <a:lstStyle/>
          <a:p>
            <a:pPr algn="l"/>
            <a:r>
              <a:rPr lang="en-GB" altLang="en-US" sz="2800" b="1" dirty="0" err="1">
                <a:solidFill>
                  <a:schemeClr val="bg1"/>
                </a:solidFill>
                <a:latin typeface="+mn-lt"/>
              </a:rPr>
              <a:t>Bioindicatori</a:t>
            </a: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GB" altLang="en-US" sz="2800" b="1" dirty="0" err="1">
                <a:solidFill>
                  <a:schemeClr val="bg1"/>
                </a:solidFill>
                <a:latin typeface="+mn-lt"/>
              </a:rPr>
              <a:t>formiche</a:t>
            </a:r>
            <a:endParaRPr lang="en-GB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3885" y="1377983"/>
            <a:ext cx="5328506" cy="1167392"/>
          </a:xfrm>
        </p:spPr>
        <p:txBody>
          <a:bodyPr rtlCol="0">
            <a:noAutofit/>
          </a:bodyPr>
          <a:lstStyle/>
          <a:p>
            <a:pPr>
              <a:tabLst>
                <a:tab pos="4302125" algn="l"/>
              </a:tabLst>
              <a:defRPr/>
            </a:pPr>
            <a:r>
              <a:rPr lang="it-IT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formiche sono buon indicatori ambientali per la loro elevata diversità e importanza funzionale</a:t>
            </a:r>
          </a:p>
          <a:p>
            <a:pPr marL="801688" lvl="1" indent="-284163">
              <a:defRPr/>
            </a:pP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Ingegneri</a:t>
            </a:r>
            <a:r>
              <a:rPr lang="en-US" sz="1800" b="1" dirty="0">
                <a:solidFill>
                  <a:srgbClr val="0432FF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ecosistemici</a:t>
            </a:r>
            <a:endParaRPr lang="en-US" sz="1800" b="1" dirty="0">
              <a:solidFill>
                <a:srgbClr val="0432FF"/>
              </a:solidFill>
              <a:latin typeface="Calibri" panose="020F0502020204030204" pitchFamily="34" charset="0"/>
            </a:endParaRPr>
          </a:p>
          <a:p>
            <a:pPr marL="801688" lvl="1" indent="-284163">
              <a:defRPr/>
            </a:pP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Complesse</a:t>
            </a:r>
            <a:r>
              <a:rPr lang="en-US" sz="1800" b="1" dirty="0">
                <a:solidFill>
                  <a:srgbClr val="0432FF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relazioni</a:t>
            </a:r>
            <a:r>
              <a:rPr lang="en-US" sz="1800" b="1" dirty="0">
                <a:solidFill>
                  <a:srgbClr val="0432FF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nella</a:t>
            </a:r>
            <a:r>
              <a:rPr lang="en-US" sz="1800" b="1" dirty="0">
                <a:solidFill>
                  <a:srgbClr val="0432FF"/>
                </a:solidFill>
                <a:latin typeface="Calibri" panose="020F0502020204030204" pitchFamily="34" charset="0"/>
              </a:rPr>
              <a:t> rete </a:t>
            </a:r>
            <a:r>
              <a:rPr lang="en-US" sz="1800" b="1" dirty="0" err="1">
                <a:solidFill>
                  <a:srgbClr val="0432FF"/>
                </a:solidFill>
                <a:latin typeface="Calibri" panose="020F0502020204030204" pitchFamily="34" charset="0"/>
              </a:rPr>
              <a:t>trofica</a:t>
            </a:r>
            <a:endParaRPr lang="en-US" sz="1800" b="1" dirty="0">
              <a:solidFill>
                <a:srgbClr val="0432FF"/>
              </a:solidFill>
              <a:latin typeface="Calibri" panose="020F0502020204030204" pitchFamily="34" charset="0"/>
            </a:endParaRPr>
          </a:p>
          <a:p>
            <a:pPr marL="457092" lvl="1" indent="0"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it-IT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it-IT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it-IT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it-IT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it-IT" sz="2000" dirty="0">
              <a:latin typeface="Calibri" panose="020F0502020204030204" pitchFamily="34" charset="0"/>
            </a:endParaRPr>
          </a:p>
          <a:p>
            <a:pPr marL="3175" lvl="1" indent="0">
              <a:buNone/>
              <a:defRPr/>
            </a:pP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68" y="2868333"/>
            <a:ext cx="5256541" cy="1843721"/>
          </a:xfrm>
          <a:prstGeom prst="rect">
            <a:avLst/>
          </a:prstGeom>
        </p:spPr>
      </p:pic>
      <p:pic>
        <p:nvPicPr>
          <p:cNvPr id="8" name="Picture 2" descr="\\NASISE\home\Archivio ufficio\Documenti\Formiche\Foto Messor capitatus\Immagine 0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679" y="4681641"/>
            <a:ext cx="2852663" cy="18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109F5B6-F44D-449C-8B76-64AFA6259B1E}"/>
              </a:ext>
            </a:extLst>
          </p:cNvPr>
          <p:cNvSpPr/>
          <p:nvPr/>
        </p:nvSpPr>
        <p:spPr>
          <a:xfrm>
            <a:off x="381080" y="4826675"/>
            <a:ext cx="2337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432FF"/>
                </a:solidFill>
              </a:rPr>
              <a:t>l'analisi della struttura delle comunità di formiche fornisce un indice dei cambiamenti ambientali in atto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6F0B4C0-0502-434F-B0F7-9C762FC7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032" y="5195743"/>
            <a:ext cx="2448272" cy="138565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E333C1E8-DE1D-4399-B939-42661E723191}"/>
              </a:ext>
            </a:extLst>
          </p:cNvPr>
          <p:cNvSpPr txBox="1">
            <a:spLocks/>
          </p:cNvSpPr>
          <p:nvPr/>
        </p:nvSpPr>
        <p:spPr>
          <a:xfrm>
            <a:off x="6459611" y="1435026"/>
            <a:ext cx="5413426" cy="1045499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Recupero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pascoli</a:t>
            </a:r>
            <a:r>
              <a:rPr lang="en-GB" sz="18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montani</a:t>
            </a:r>
            <a:r>
              <a:rPr lang="en-GB" sz="18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abbandonati</a:t>
            </a:r>
            <a:endParaRPr lang="en-GB" sz="1800" b="1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Razze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bovine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rustiche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produzione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della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carne</a:t>
            </a:r>
          </a:p>
          <a:p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Sostenibilità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gestione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pascoli</a:t>
            </a:r>
            <a:r>
              <a:rPr lang="en-GB" sz="1800" b="1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</a:t>
            </a:r>
            <a:r>
              <a:rPr lang="en-GB" sz="18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sulla</a:t>
            </a:r>
            <a:r>
              <a:rPr lang="en-GB" sz="1800" b="1" u="sng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u="sng" dirty="0" err="1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biodiversità</a:t>
            </a:r>
            <a:endParaRPr lang="en-GB" sz="1800" b="1" u="sng" dirty="0">
              <a:solidFill>
                <a:srgbClr val="0432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DF52DACD-0997-43A6-AA36-3CC4C8E60074}"/>
              </a:ext>
            </a:extLst>
          </p:cNvPr>
          <p:cNvSpPr/>
          <p:nvPr/>
        </p:nvSpPr>
        <p:spPr>
          <a:xfrm>
            <a:off x="7770046" y="2612603"/>
            <a:ext cx="128245" cy="283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CB7C754-84CB-44D7-B427-01F9CA4054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958" y="3625890"/>
            <a:ext cx="1807101" cy="13553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C9D64F6-70C8-4461-91BF-7F84AC547C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0359" y="5196368"/>
            <a:ext cx="2086261" cy="1361136"/>
          </a:xfrm>
          <a:prstGeom prst="rect">
            <a:avLst/>
          </a:prstGeom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46A57E78-16D0-409B-BE32-7471F9002686}"/>
              </a:ext>
            </a:extLst>
          </p:cNvPr>
          <p:cNvSpPr/>
          <p:nvPr/>
        </p:nvSpPr>
        <p:spPr>
          <a:xfrm flipH="1">
            <a:off x="8692165" y="3429000"/>
            <a:ext cx="732275" cy="569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B40E9EA7-1B54-41A1-B2F5-7DBE24DEAB7F}"/>
              </a:ext>
            </a:extLst>
          </p:cNvPr>
          <p:cNvSpPr txBox="1">
            <a:spLocks/>
          </p:cNvSpPr>
          <p:nvPr/>
        </p:nvSpPr>
        <p:spPr>
          <a:xfrm>
            <a:off x="6515811" y="2524551"/>
            <a:ext cx="3002213" cy="1045499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comunità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delle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formiche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suolo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interazioni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le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piante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(taxa </a:t>
            </a:r>
            <a:r>
              <a:rPr lang="en-GB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indicatori</a:t>
            </a:r>
            <a:r>
              <a:rPr lang="en-GB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AEC7AF5-590F-4313-A852-193E4897B737}"/>
              </a:ext>
            </a:extLst>
          </p:cNvPr>
          <p:cNvSpPr/>
          <p:nvPr/>
        </p:nvSpPr>
        <p:spPr>
          <a:xfrm>
            <a:off x="8407059" y="4106218"/>
            <a:ext cx="3269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Correlazione spaziale della biodiversità tra formiche e piante (cross-taxon </a:t>
            </a:r>
            <a:r>
              <a:rPr lang="it-IT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congruence</a:t>
            </a: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Analisi della diversità funzionale </a:t>
            </a:r>
            <a:endParaRPr lang="it-IT" sz="1350" b="1" dirty="0">
              <a:solidFill>
                <a:srgbClr val="002060"/>
              </a:solidFill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1CB17A3-9484-48A6-8F29-AABF2B1155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241" y="2737959"/>
            <a:ext cx="2049379" cy="1355327"/>
          </a:xfrm>
          <a:prstGeom prst="rect">
            <a:avLst/>
          </a:prstGeom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ABD08D04-6926-4D85-A460-86DA5F26DCEC}"/>
              </a:ext>
            </a:extLst>
          </p:cNvPr>
          <p:cNvSpPr txBox="1">
            <a:spLocks noChangeArrowheads="1"/>
          </p:cNvSpPr>
          <p:nvPr/>
        </p:nvSpPr>
        <p:spPr>
          <a:xfrm>
            <a:off x="6515812" y="300496"/>
            <a:ext cx="5160808" cy="931152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Impatto dei modelli di gestione dei pascoli sui taxa indicatori</a:t>
            </a:r>
          </a:p>
        </p:txBody>
      </p:sp>
    </p:spTree>
    <p:extLst>
      <p:ext uri="{BB962C8B-B14F-4D97-AF65-F5344CB8AC3E}">
        <p14:creationId xmlns:p14="http://schemas.microsoft.com/office/powerpoint/2010/main" val="305193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AEA25-3480-4FE8-882C-F46954DD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6" y="5204545"/>
            <a:ext cx="10515600" cy="1325563"/>
          </a:xfrm>
          <a:solidFill>
            <a:srgbClr val="0432FF"/>
          </a:solidFill>
          <a:effectLst>
            <a:softEdge rad="101600"/>
          </a:effectLst>
        </p:spPr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  <a:highlight>
                  <a:srgbClr val="000080"/>
                </a:highlight>
              </a:rPr>
              <a:t>GRAZIE PER L’ATTENZIONE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877CC4D-A49B-481F-9254-332E378D46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786" y="2890600"/>
            <a:ext cx="2238743" cy="221030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C7FB243-C572-42BE-B27A-88472F609B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0004" y="457200"/>
            <a:ext cx="2238742" cy="2200454"/>
          </a:xfrm>
          <a:prstGeom prst="rect">
            <a:avLst/>
          </a:prstGeom>
          <a:effectLst>
            <a:softEdge rad="120915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35D101-94CD-47FF-85DB-68E80B150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25"/>
          <a:stretch/>
        </p:blipFill>
        <p:spPr>
          <a:xfrm flipH="1">
            <a:off x="8914351" y="457200"/>
            <a:ext cx="2238741" cy="2210308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23" name="Google Shape;168;p13">
            <a:extLst>
              <a:ext uri="{FF2B5EF4-FFF2-40B4-BE49-F238E27FC236}">
                <a16:creationId xmlns:a16="http://schemas.microsoft.com/office/drawing/2014/main" id="{FEEC786C-F991-4F73-92D8-EC143C0FA249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128" y="2890600"/>
            <a:ext cx="2238741" cy="2210308"/>
          </a:xfrm>
          <a:prstGeom prst="rect">
            <a:avLst/>
          </a:prstGeom>
          <a:noFill/>
          <a:ln>
            <a:noFill/>
          </a:ln>
          <a:effectLst>
            <a:softEdge rad="114300"/>
          </a:effectLst>
        </p:spPr>
      </p:pic>
      <p:pic>
        <p:nvPicPr>
          <p:cNvPr id="6" name="Google Shape;187;p4" descr="Le larve della farina sono sicure quindi sono commestibili, impareremo a  cibarcene, con buoni influencer | VP News – Blog">
            <a:extLst>
              <a:ext uri="{FF2B5EF4-FFF2-40B4-BE49-F238E27FC236}">
                <a16:creationId xmlns:a16="http://schemas.microsoft.com/office/drawing/2014/main" id="{10984F56-2998-791C-EF0D-372C62D03D3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36869" y="1189756"/>
            <a:ext cx="3531079" cy="2521254"/>
          </a:xfrm>
          <a:prstGeom prst="rect">
            <a:avLst/>
          </a:prstGeom>
          <a:noFill/>
          <a:ln>
            <a:noFill/>
          </a:ln>
          <a:effectLst>
            <a:softEdge rad="105795"/>
          </a:effectLst>
        </p:spPr>
      </p:pic>
    </p:spTree>
    <p:extLst>
      <p:ext uri="{BB962C8B-B14F-4D97-AF65-F5344CB8AC3E}">
        <p14:creationId xmlns:p14="http://schemas.microsoft.com/office/powerpoint/2010/main" val="3175281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BA2E6A45AA7BF4AB460FB3829CA66D8" ma:contentTypeVersion="17" ma:contentTypeDescription="Creare un nuovo documento." ma:contentTypeScope="" ma:versionID="38aa841efc90c5e59d626162348053e9">
  <xsd:schema xmlns:xsd="http://www.w3.org/2001/XMLSchema" xmlns:xs="http://www.w3.org/2001/XMLSchema" xmlns:p="http://schemas.microsoft.com/office/2006/metadata/properties" xmlns:ns3="1df4fc6f-9b3e-4fdc-9722-0f68994a523c" xmlns:ns4="a4d6307c-3415-402c-809e-eb5bc7d86536" targetNamespace="http://schemas.microsoft.com/office/2006/metadata/properties" ma:root="true" ma:fieldsID="e36b561dd1ca7e161da220cbe70a120a" ns3:_="" ns4:_="">
    <xsd:import namespace="1df4fc6f-9b3e-4fdc-9722-0f68994a523c"/>
    <xsd:import namespace="a4d6307c-3415-402c-809e-eb5bc7d865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4fc6f-9b3e-4fdc-9722-0f68994a5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6307c-3415-402c-809e-eb5bc7d8653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C5D7FF-AE84-4770-9B4E-903FA69E006E}">
  <ds:schemaRefs>
    <ds:schemaRef ds:uri="http://purl.org/dc/dcmitype/"/>
    <ds:schemaRef ds:uri="http://schemas.microsoft.com/office/infopath/2007/PartnerControls"/>
    <ds:schemaRef ds:uri="a4d6307c-3415-402c-809e-eb5bc7d86536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1df4fc6f-9b3e-4fdc-9722-0f68994a523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A8B8E34-156B-44EA-8154-469EEF9DA7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6BE153-AC8A-4907-8AAB-D7C317E5E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4fc6f-9b3e-4fdc-9722-0f68994a523c"/>
    <ds:schemaRef ds:uri="a4d6307c-3415-402c-809e-eb5bc7d865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773</Words>
  <Application>Microsoft Macintosh PowerPoint</Application>
  <PresentationFormat>Widescreen</PresentationFormat>
  <Paragraphs>137</Paragraphs>
  <Slides>6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di Office</vt:lpstr>
      <vt:lpstr>Fotografia di Photo Editor</vt:lpstr>
      <vt:lpstr>Presentazione standard di PowerPoint</vt:lpstr>
      <vt:lpstr>Insetti come fonte alimentare: Tenebrio molitor  </vt:lpstr>
      <vt:lpstr>Insetti per il la valorizzazione di sottoprodotti e scarti delle filiere agroalimentari: Tenebrio molitor  </vt:lpstr>
      <vt:lpstr>Presentazione standard di PowerPoint</vt:lpstr>
      <vt:lpstr>Bioindicatori: formiche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 FESR Sardegna 2014-­2020  Asse I – Ricerca Scientifica, Sviluppo Tecnologico e Innovazione  Azione 1.2.2 –progetti complessi Programma di ricerca e sviluppo  Area di specializzazione: AGROINDUSTRIA     Bugs&amp;Fish4SQ Valorizzazione e tipizzazione delle produzioni ittiche sarde: approccio integrato di filiera per la produzione di mangimi sostenibili da insetti allevati su residui agroalimentari, miglioramento delle caratteristiche nutrizionali e di salubrità, lavorazione e packaging ecosostenibile dei prodotti ittici</dc:title>
  <dc:creator>Giuseppe Serra</dc:creator>
  <cp:lastModifiedBy>GIUSEPPE SERRA</cp:lastModifiedBy>
  <cp:revision>33</cp:revision>
  <dcterms:created xsi:type="dcterms:W3CDTF">2019-12-10T19:18:58Z</dcterms:created>
  <dcterms:modified xsi:type="dcterms:W3CDTF">2024-04-10T09:28:25Z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0x0101004BA2E6A45AA7BF4AB460FB3829CA66D8</vt:lpwstr>
  </property>
</Properties>
</file>