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57" r:id="rId2"/>
    <p:sldId id="256" r:id="rId3"/>
    <p:sldId id="258" r:id="rId4"/>
    <p:sldId id="390" r:id="rId5"/>
    <p:sldId id="318"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0330ED"/>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6328" autoAdjust="0"/>
  </p:normalViewPr>
  <p:slideViewPr>
    <p:cSldViewPr snapToGrid="0">
      <p:cViewPr>
        <p:scale>
          <a:sx n="60" d="100"/>
          <a:sy n="60" d="100"/>
        </p:scale>
        <p:origin x="1526" y="5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8T13:19:31.971"/>
    </inkml:context>
    <inkml:brush xml:id="br0">
      <inkml:brushProperty name="width" value="0.035" units="cm"/>
      <inkml:brushProperty name="height" value="0.03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F8AB7-7008-4061-966C-65DF72F09763}" type="datetimeFigureOut">
              <a:rPr lang="it-IT" smtClean="0"/>
              <a:t>09/04/2024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DE0FD-C4D7-4CED-BF9A-AAFB7795BEFE}" type="slidenum">
              <a:rPr lang="it-IT" smtClean="0"/>
              <a:t>‹N›</a:t>
            </a:fld>
            <a:endParaRPr lang="it-IT"/>
          </a:p>
        </p:txBody>
      </p:sp>
    </p:spTree>
    <p:extLst>
      <p:ext uri="{BB962C8B-B14F-4D97-AF65-F5344CB8AC3E}">
        <p14:creationId xmlns:p14="http://schemas.microsoft.com/office/powerpoint/2010/main" val="4043247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pPr>
              <a:lnSpc>
                <a:spcPct val="107000"/>
              </a:lnSpc>
              <a:spcAft>
                <a:spcPts val="800"/>
              </a:spcAft>
            </a:pPr>
            <a:r>
              <a:rPr lang="it-IT" sz="1800" i="1" kern="100" dirty="0">
                <a:effectLst/>
                <a:latin typeface="Times New Roman" panose="02020603050405020304" pitchFamily="18" charset="0"/>
                <a:ea typeface="Aptos" panose="020B0004020202020204" pitchFamily="34" charset="0"/>
                <a:cs typeface="Times New Roman" panose="02020603050405020304" pitchFamily="18" charset="0"/>
              </a:rPr>
              <a:t>Functional </a:t>
            </a:r>
            <a:r>
              <a:rPr lang="it-IT" sz="1800" i="1" kern="100" dirty="0" err="1">
                <a:effectLst/>
                <a:latin typeface="Times New Roman" panose="02020603050405020304" pitchFamily="18" charset="0"/>
                <a:ea typeface="Aptos" panose="020B0004020202020204" pitchFamily="34" charset="0"/>
                <a:cs typeface="Times New Roman" panose="02020603050405020304" pitchFamily="18" charset="0"/>
              </a:rPr>
              <a:t>Fingerprint</a:t>
            </a: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 dall’</a:t>
            </a:r>
            <a:r>
              <a:rPr lang="it-IT" sz="1800" kern="100" dirty="0" err="1">
                <a:effectLst/>
                <a:latin typeface="Times New Roman" panose="02020603050405020304" pitchFamily="18" charset="0"/>
                <a:ea typeface="Aptos" panose="020B0004020202020204" pitchFamily="34" charset="0"/>
                <a:cs typeface="Times New Roman" panose="02020603050405020304" pitchFamily="18" charset="0"/>
              </a:rPr>
              <a:t>ecofisiologia</a:t>
            </a: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 vegetale alla stima di Servizi Ecosistemici di Regolazione.  </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i="1" kern="100" dirty="0">
                <a:effectLst/>
                <a:latin typeface="Times New Roman" panose="02020603050405020304" pitchFamily="18" charset="0"/>
                <a:ea typeface="Aptos" panose="020B0004020202020204" pitchFamily="34" charset="0"/>
                <a:cs typeface="Times New Roman" panose="02020603050405020304" pitchFamily="18" charset="0"/>
              </a:rPr>
              <a:t>Functional </a:t>
            </a:r>
            <a:r>
              <a:rPr lang="it-IT" sz="1800" i="1" kern="100" dirty="0" err="1">
                <a:effectLst/>
                <a:latin typeface="Times New Roman" panose="02020603050405020304" pitchFamily="18" charset="0"/>
                <a:ea typeface="Aptos" panose="020B0004020202020204" pitchFamily="34" charset="0"/>
                <a:cs typeface="Times New Roman" panose="02020603050405020304" pitchFamily="18" charset="0"/>
              </a:rPr>
              <a:t>Fingerprint</a:t>
            </a: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 effetto di stress abiotici sulle specie arboree in ecosistemi naturali ed urbani</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4DCDE0FD-C4D7-4CED-BF9A-AAFB7795BEFE}" type="slidenum">
              <a:rPr lang="it-IT" smtClean="0"/>
              <a:t>2</a:t>
            </a:fld>
            <a:endParaRPr lang="it-IT"/>
          </a:p>
        </p:txBody>
      </p:sp>
    </p:spTree>
    <p:extLst>
      <p:ext uri="{BB962C8B-B14F-4D97-AF65-F5344CB8AC3E}">
        <p14:creationId xmlns:p14="http://schemas.microsoft.com/office/powerpoint/2010/main" val="55605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pPr>
              <a:lnSpc>
                <a:spcPct val="107000"/>
              </a:lnSpc>
              <a:spcAft>
                <a:spcPts val="800"/>
              </a:spcAft>
            </a:pPr>
            <a:r>
              <a:rPr lang="it-IT" sz="1800" i="1" kern="100" dirty="0">
                <a:effectLst/>
                <a:latin typeface="Times New Roman" panose="02020603050405020304" pitchFamily="18" charset="0"/>
                <a:ea typeface="Aptos" panose="020B0004020202020204" pitchFamily="34" charset="0"/>
                <a:cs typeface="Times New Roman" panose="02020603050405020304" pitchFamily="18" charset="0"/>
              </a:rPr>
              <a:t>Functional </a:t>
            </a:r>
            <a:r>
              <a:rPr lang="it-IT" sz="1800" i="1" kern="100" dirty="0" err="1">
                <a:effectLst/>
                <a:latin typeface="Times New Roman" panose="02020603050405020304" pitchFamily="18" charset="0"/>
                <a:ea typeface="Aptos" panose="020B0004020202020204" pitchFamily="34" charset="0"/>
                <a:cs typeface="Times New Roman" panose="02020603050405020304" pitchFamily="18" charset="0"/>
              </a:rPr>
              <a:t>Fingerprint</a:t>
            </a: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 dall’</a:t>
            </a:r>
            <a:r>
              <a:rPr lang="it-IT" sz="1800" kern="100" dirty="0" err="1">
                <a:effectLst/>
                <a:latin typeface="Times New Roman" panose="02020603050405020304" pitchFamily="18" charset="0"/>
                <a:ea typeface="Aptos" panose="020B0004020202020204" pitchFamily="34" charset="0"/>
                <a:cs typeface="Times New Roman" panose="02020603050405020304" pitchFamily="18" charset="0"/>
              </a:rPr>
              <a:t>ecofisiologia</a:t>
            </a: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 vegetale alla stima di Servizi Ecosistemici di Regolazione.  </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i="1" kern="100" dirty="0">
                <a:effectLst/>
                <a:latin typeface="Times New Roman" panose="02020603050405020304" pitchFamily="18" charset="0"/>
                <a:ea typeface="Aptos" panose="020B0004020202020204" pitchFamily="34" charset="0"/>
                <a:cs typeface="Times New Roman" panose="02020603050405020304" pitchFamily="18" charset="0"/>
              </a:rPr>
              <a:t>Functional </a:t>
            </a:r>
            <a:r>
              <a:rPr lang="it-IT" sz="1800" i="1" kern="100" dirty="0" err="1">
                <a:effectLst/>
                <a:latin typeface="Times New Roman" panose="02020603050405020304" pitchFamily="18" charset="0"/>
                <a:ea typeface="Aptos" panose="020B0004020202020204" pitchFamily="34" charset="0"/>
                <a:cs typeface="Times New Roman" panose="02020603050405020304" pitchFamily="18" charset="0"/>
              </a:rPr>
              <a:t>Fingerprint</a:t>
            </a: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 effetto di stress abiotici sulle specie arboree in ecosistemi naturali ed urbani</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4DCDE0FD-C4D7-4CED-BF9A-AAFB7795BEFE}" type="slidenum">
              <a:rPr lang="it-IT" smtClean="0"/>
              <a:t>3</a:t>
            </a:fld>
            <a:endParaRPr lang="it-IT"/>
          </a:p>
        </p:txBody>
      </p:sp>
    </p:spTree>
    <p:extLst>
      <p:ext uri="{BB962C8B-B14F-4D97-AF65-F5344CB8AC3E}">
        <p14:creationId xmlns:p14="http://schemas.microsoft.com/office/powerpoint/2010/main" val="2325730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FT are considered as reflecting </a:t>
            </a:r>
            <a:r>
              <a:rPr lang="en-US" b="1" dirty="0"/>
              <a:t>adaptations</a:t>
            </a:r>
          </a:p>
          <a:p>
            <a:r>
              <a:rPr lang="en-US" dirty="0"/>
              <a:t>to variation in the physical and biotic environment and trade-offs (</a:t>
            </a:r>
            <a:r>
              <a:rPr lang="en-US" dirty="0" err="1"/>
              <a:t>ecophysiological</a:t>
            </a:r>
            <a:r>
              <a:rPr lang="en-US" dirty="0"/>
              <a:t> and/or evolutionary)</a:t>
            </a:r>
          </a:p>
          <a:p>
            <a:r>
              <a:rPr lang="en-US" dirty="0"/>
              <a:t>among different functions within an organism</a:t>
            </a:r>
            <a:endParaRPr lang="en-GB" dirty="0"/>
          </a:p>
        </p:txBody>
      </p:sp>
      <p:sp>
        <p:nvSpPr>
          <p:cNvPr id="4" name="Segnaposto numero diapositiva 3"/>
          <p:cNvSpPr>
            <a:spLocks noGrp="1"/>
          </p:cNvSpPr>
          <p:nvPr>
            <p:ph type="sldNum" sz="quarter" idx="10"/>
          </p:nvPr>
        </p:nvSpPr>
        <p:spPr/>
        <p:txBody>
          <a:bodyPr/>
          <a:lstStyle/>
          <a:p>
            <a:fld id="{EF57CDA7-598D-4AEE-AB96-3BE08965F539}" type="slidenum">
              <a:rPr lang="en-GB" smtClean="0"/>
              <a:pPr/>
              <a:t>4</a:t>
            </a:fld>
            <a:endParaRPr lang="en-GB"/>
          </a:p>
        </p:txBody>
      </p:sp>
    </p:spTree>
    <p:extLst>
      <p:ext uri="{BB962C8B-B14F-4D97-AF65-F5344CB8AC3E}">
        <p14:creationId xmlns:p14="http://schemas.microsoft.com/office/powerpoint/2010/main" val="123139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immagine diapositiva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dirty="0"/>
              <a:t>“Let me conclude by saying”, “Just to sum up” or something similar. You can also do it with your voice, through the way you build up your speech. Using the tone, tempo, intonation and rhythm, you can very clearly signal that the speech is coming to an end, by lowering the pace and inserting longer pauses.  </a:t>
            </a:r>
          </a:p>
          <a:p>
            <a:r>
              <a:rPr lang="en-US" altLang="it-IT" dirty="0"/>
              <a:t>You should always rehearse your closing sentence, so to make sure you conclude as intended.   </a:t>
            </a:r>
          </a:p>
          <a:p>
            <a:endParaRPr lang="it-IT" altLang="it-IT" dirty="0"/>
          </a:p>
        </p:txBody>
      </p:sp>
      <p:sp>
        <p:nvSpPr>
          <p:cNvPr id="256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162713-E7B4-44BB-955D-A3F45F5CC888}" type="slidenum">
              <a:rPr lang="en-US" altLang="it-IT" smtClean="0"/>
              <a:pPr/>
              <a:t>5</a:t>
            </a:fld>
            <a:endParaRPr lang="en-US" altLang="it-IT"/>
          </a:p>
        </p:txBody>
      </p:sp>
    </p:spTree>
    <p:extLst>
      <p:ext uri="{BB962C8B-B14F-4D97-AF65-F5344CB8AC3E}">
        <p14:creationId xmlns:p14="http://schemas.microsoft.com/office/powerpoint/2010/main" val="402800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CDD7CC8-FCDD-48AB-9558-1C979B647E09}" type="datetimeFigureOut">
              <a:rPr lang="it-IT" smtClean="0"/>
              <a:t>09/04/2024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81102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CDD7CC8-FCDD-48AB-9558-1C979B647E09}" type="datetimeFigureOut">
              <a:rPr lang="it-IT" smtClean="0"/>
              <a:t>09/04/2024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1388592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CDD7CC8-FCDD-48AB-9558-1C979B647E09}" type="datetimeFigureOut">
              <a:rPr lang="it-IT" smtClean="0"/>
              <a:t>09/04/2024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67308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CDD7CC8-FCDD-48AB-9558-1C979B647E09}" type="datetimeFigureOut">
              <a:rPr lang="it-IT" smtClean="0"/>
              <a:t>09/04/2024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41821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CDD7CC8-FCDD-48AB-9558-1C979B647E09}" type="datetimeFigureOut">
              <a:rPr lang="it-IT" smtClean="0"/>
              <a:t>09/04/2024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108824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CDD7CC8-FCDD-48AB-9558-1C979B647E09}" type="datetimeFigureOut">
              <a:rPr lang="it-IT" smtClean="0"/>
              <a:t>09/04/2024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234969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CDD7CC8-FCDD-48AB-9558-1C979B647E09}" type="datetimeFigureOut">
              <a:rPr lang="it-IT" smtClean="0"/>
              <a:t>09/04/2024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336566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CDD7CC8-FCDD-48AB-9558-1C979B647E09}" type="datetimeFigureOut">
              <a:rPr lang="it-IT" smtClean="0"/>
              <a:t>09/04/2024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2184454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D7CC8-FCDD-48AB-9558-1C979B647E09}" type="datetimeFigureOut">
              <a:rPr lang="it-IT" smtClean="0"/>
              <a:t>09/04/2024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359599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CDD7CC8-FCDD-48AB-9558-1C979B647E09}" type="datetimeFigureOut">
              <a:rPr lang="it-IT" smtClean="0"/>
              <a:t>09/04/2024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287376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CDD7CC8-FCDD-48AB-9558-1C979B647E09}" type="datetimeFigureOut">
              <a:rPr lang="it-IT" smtClean="0"/>
              <a:t>09/04/2024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D2E7C5E-5C7D-4F17-BCED-BABFE7205361}" type="slidenum">
              <a:rPr lang="it-IT" smtClean="0"/>
              <a:t>‹N›</a:t>
            </a:fld>
            <a:endParaRPr lang="it-IT"/>
          </a:p>
        </p:txBody>
      </p:sp>
    </p:spTree>
    <p:extLst>
      <p:ext uri="{BB962C8B-B14F-4D97-AF65-F5344CB8AC3E}">
        <p14:creationId xmlns:p14="http://schemas.microsoft.com/office/powerpoint/2010/main" val="3911143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DD7CC8-FCDD-48AB-9558-1C979B647E09}" type="datetimeFigureOut">
              <a:rPr lang="it-IT" smtClean="0"/>
              <a:t>09/04/2024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2E7C5E-5C7D-4F17-BCED-BABFE7205361}" type="slidenum">
              <a:rPr lang="it-IT" smtClean="0"/>
              <a:t>‹N›</a:t>
            </a:fld>
            <a:endParaRPr lang="it-IT"/>
          </a:p>
        </p:txBody>
      </p:sp>
    </p:spTree>
    <p:extLst>
      <p:ext uri="{BB962C8B-B14F-4D97-AF65-F5344CB8AC3E}">
        <p14:creationId xmlns:p14="http://schemas.microsoft.com/office/powerpoint/2010/main" val="230709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pixabay.com/en/puzzle-pieces-fitting-setting-305529/" TargetMode="Externa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7F19AA0-E8E1-5D5F-3474-4D10200489A0}"/>
              </a:ext>
            </a:extLst>
          </p:cNvPr>
          <p:cNvSpPr/>
          <p:nvPr/>
        </p:nvSpPr>
        <p:spPr>
          <a:xfrm>
            <a:off x="1618326" y="695646"/>
            <a:ext cx="5907349" cy="2001061"/>
          </a:xfrm>
          <a:prstGeom prst="rect">
            <a:avLst/>
          </a:prstGeom>
          <a:noFill/>
        </p:spPr>
        <p:txBody>
          <a:bodyPr wrap="square">
            <a:spAutoFit/>
          </a:bodyPr>
          <a:lstStyle/>
          <a:p>
            <a:pPr algn="ctr">
              <a:lnSpc>
                <a:spcPct val="107000"/>
              </a:lnSpc>
              <a:spcAft>
                <a:spcPts val="600"/>
              </a:spcAft>
            </a:pPr>
            <a:r>
              <a:rPr lang="it-IT" b="1" i="1" kern="100" dirty="0">
                <a:solidFill>
                  <a:srgbClr val="00B050"/>
                </a:solidFill>
                <a:latin typeface="Times New Roman" panose="02020603050405020304" pitchFamily="18" charset="0"/>
                <a:ea typeface="Aptos" panose="020B0004020202020204" pitchFamily="34" charset="0"/>
                <a:cs typeface="Times New Roman" panose="02020603050405020304" pitchFamily="18" charset="0"/>
              </a:rPr>
              <a:t>Functional </a:t>
            </a:r>
            <a:r>
              <a:rPr lang="it-IT" b="1" i="1" kern="100" dirty="0" err="1">
                <a:solidFill>
                  <a:srgbClr val="00B050"/>
                </a:solidFill>
                <a:latin typeface="Times New Roman" panose="02020603050405020304" pitchFamily="18" charset="0"/>
                <a:ea typeface="Aptos" panose="020B0004020202020204" pitchFamily="34" charset="0"/>
                <a:cs typeface="Times New Roman" panose="02020603050405020304" pitchFamily="18" charset="0"/>
              </a:rPr>
              <a:t>Fingerprint</a:t>
            </a:r>
            <a:r>
              <a:rPr lang="it-IT" b="1" kern="100" dirty="0">
                <a:solidFill>
                  <a:srgbClr val="00B050"/>
                </a:solidFill>
                <a:latin typeface="Times New Roman" panose="02020603050405020304" pitchFamily="18" charset="0"/>
                <a:ea typeface="Aptos" panose="020B0004020202020204" pitchFamily="34" charset="0"/>
                <a:cs typeface="Times New Roman" panose="02020603050405020304" pitchFamily="18" charset="0"/>
              </a:rPr>
              <a:t> </a:t>
            </a:r>
          </a:p>
          <a:p>
            <a:pPr algn="ctr">
              <a:lnSpc>
                <a:spcPct val="107000"/>
              </a:lnSpc>
              <a:spcAft>
                <a:spcPts val="600"/>
              </a:spcAft>
            </a:pPr>
            <a:r>
              <a:rPr lang="it-IT" b="1" kern="100" cap="small" dirty="0">
                <a:solidFill>
                  <a:srgbClr val="00B050"/>
                </a:solidFill>
                <a:latin typeface="Times New Roman" panose="02020603050405020304" pitchFamily="18" charset="0"/>
                <a:ea typeface="Aptos" panose="020B0004020202020204" pitchFamily="34" charset="0"/>
                <a:cs typeface="Times New Roman" panose="02020603050405020304" pitchFamily="18" charset="0"/>
              </a:rPr>
              <a:t>effetto e meccanismi di azione di stress abiotici su specie arboree in ecosistemi naturali ed urbani </a:t>
            </a:r>
          </a:p>
          <a:p>
            <a:pPr algn="ctr">
              <a:lnSpc>
                <a:spcPct val="107000"/>
              </a:lnSpc>
              <a:spcAft>
                <a:spcPts val="600"/>
              </a:spcAft>
            </a:pPr>
            <a:endParaRPr lang="en-US" b="1" dirty="0">
              <a:latin typeface="Andalus" panose="02020603050405020304" pitchFamily="18" charset="-78"/>
              <a:cs typeface="Andalus" panose="02020603050405020304" pitchFamily="18" charset="-78"/>
            </a:endParaRPr>
          </a:p>
          <a:p>
            <a:pPr algn="ctr"/>
            <a:r>
              <a:rPr lang="en-US" sz="1600" b="1" kern="100" dirty="0">
                <a:latin typeface="Times New Roman" panose="02020603050405020304" pitchFamily="18" charset="0"/>
                <a:cs typeface="Times New Roman" panose="02020603050405020304" pitchFamily="18" charset="0"/>
              </a:rPr>
              <a:t>Lina Fusaro</a:t>
            </a:r>
          </a:p>
          <a:p>
            <a:pPr algn="ctr"/>
            <a:r>
              <a:rPr lang="en-US" sz="1600" kern="100" dirty="0">
                <a:latin typeface="Times New Roman" panose="02020603050405020304" pitchFamily="18" charset="0"/>
                <a:cs typeface="Times New Roman" panose="02020603050405020304" pitchFamily="18" charset="0"/>
              </a:rPr>
              <a:t>Instituto di </a:t>
            </a:r>
            <a:r>
              <a:rPr lang="en-US" sz="1600" kern="100" dirty="0" err="1">
                <a:latin typeface="Times New Roman" panose="02020603050405020304" pitchFamily="18" charset="0"/>
                <a:cs typeface="Times New Roman" panose="02020603050405020304" pitchFamily="18" charset="0"/>
              </a:rPr>
              <a:t>BioEconomia</a:t>
            </a:r>
            <a:r>
              <a:rPr lang="en-US" sz="1600" kern="100" dirty="0">
                <a:latin typeface="Times New Roman" panose="02020603050405020304" pitchFamily="18" charset="0"/>
                <a:cs typeface="Times New Roman" panose="02020603050405020304" pitchFamily="18" charset="0"/>
              </a:rPr>
              <a:t> - Roma</a:t>
            </a:r>
          </a:p>
        </p:txBody>
      </p:sp>
      <p:pic>
        <p:nvPicPr>
          <p:cNvPr id="6" name="Immagine 5">
            <a:extLst>
              <a:ext uri="{FF2B5EF4-FFF2-40B4-BE49-F238E27FC236}">
                <a16:creationId xmlns:a16="http://schemas.microsoft.com/office/drawing/2014/main" id="{5C332E7B-9147-5282-85AD-22259C55C271}"/>
              </a:ext>
            </a:extLst>
          </p:cNvPr>
          <p:cNvPicPr>
            <a:picLocks noChangeAspect="1"/>
          </p:cNvPicPr>
          <p:nvPr/>
        </p:nvPicPr>
        <p:blipFill>
          <a:blip r:embed="rId2"/>
          <a:stretch>
            <a:fillRect/>
          </a:stretch>
        </p:blipFill>
        <p:spPr>
          <a:xfrm>
            <a:off x="4193115" y="67793"/>
            <a:ext cx="757770" cy="671804"/>
          </a:xfrm>
          <a:prstGeom prst="rect">
            <a:avLst/>
          </a:prstGeom>
        </p:spPr>
      </p:pic>
      <p:pic>
        <p:nvPicPr>
          <p:cNvPr id="2" name="Immagine 1">
            <a:extLst>
              <a:ext uri="{FF2B5EF4-FFF2-40B4-BE49-F238E27FC236}">
                <a16:creationId xmlns:a16="http://schemas.microsoft.com/office/drawing/2014/main" id="{7728B0BA-DAAF-EC56-D2BE-A34F402E9403}"/>
              </a:ext>
            </a:extLst>
          </p:cNvPr>
          <p:cNvPicPr>
            <a:picLocks noChangeAspect="1"/>
          </p:cNvPicPr>
          <p:nvPr/>
        </p:nvPicPr>
        <p:blipFill>
          <a:blip r:embed="rId3"/>
          <a:stretch>
            <a:fillRect/>
          </a:stretch>
        </p:blipFill>
        <p:spPr>
          <a:xfrm>
            <a:off x="833365" y="2638652"/>
            <a:ext cx="7302929" cy="4219347"/>
          </a:xfrm>
          <a:prstGeom prst="rect">
            <a:avLst/>
          </a:prstGeom>
        </p:spPr>
      </p:pic>
      <p:pic>
        <p:nvPicPr>
          <p:cNvPr id="4" name="Picture 2">
            <a:extLst>
              <a:ext uri="{FF2B5EF4-FFF2-40B4-BE49-F238E27FC236}">
                <a16:creationId xmlns:a16="http://schemas.microsoft.com/office/drawing/2014/main" id="{5886CA92-F96F-C88D-BABF-4C1FF2E319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720801" cy="269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91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4726CFA0-9D2D-460E-01A3-DAC0DA1244FE}"/>
              </a:ext>
            </a:extLst>
          </p:cNvPr>
          <p:cNvSpPr/>
          <p:nvPr/>
        </p:nvSpPr>
        <p:spPr>
          <a:xfrm>
            <a:off x="179389" y="320939"/>
            <a:ext cx="8784308" cy="638872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 name="Immagine 1">
            <a:extLst>
              <a:ext uri="{FF2B5EF4-FFF2-40B4-BE49-F238E27FC236}">
                <a16:creationId xmlns:a16="http://schemas.microsoft.com/office/drawing/2014/main" id="{E5E3810C-A527-F113-7B63-CE2F867CAA88}"/>
              </a:ext>
            </a:extLst>
          </p:cNvPr>
          <p:cNvPicPr>
            <a:picLocks noChangeAspect="1"/>
          </p:cNvPicPr>
          <p:nvPr/>
        </p:nvPicPr>
        <p:blipFill>
          <a:blip r:embed="rId3" cstate="print"/>
          <a:stretch>
            <a:fillRect/>
          </a:stretch>
        </p:blipFill>
        <p:spPr>
          <a:xfrm>
            <a:off x="1254295" y="2059110"/>
            <a:ext cx="6634496" cy="4510082"/>
          </a:xfrm>
          <a:prstGeom prst="rect">
            <a:avLst/>
          </a:prstGeom>
        </p:spPr>
      </p:pic>
      <p:sp>
        <p:nvSpPr>
          <p:cNvPr id="3" name="CasellaDiTesto 2">
            <a:extLst>
              <a:ext uri="{FF2B5EF4-FFF2-40B4-BE49-F238E27FC236}">
                <a16:creationId xmlns:a16="http://schemas.microsoft.com/office/drawing/2014/main" id="{B9E43E4C-264A-358D-3F11-7E7FBCF4C93A}"/>
              </a:ext>
            </a:extLst>
          </p:cNvPr>
          <p:cNvSpPr txBox="1"/>
          <p:nvPr/>
        </p:nvSpPr>
        <p:spPr>
          <a:xfrm>
            <a:off x="7429660" y="6461470"/>
            <a:ext cx="1401346" cy="215444"/>
          </a:xfrm>
          <a:prstGeom prst="rect">
            <a:avLst/>
          </a:prstGeom>
          <a:noFill/>
        </p:spPr>
        <p:txBody>
          <a:bodyPr wrap="none" rtlCol="0">
            <a:spAutoFit/>
          </a:bodyPr>
          <a:lstStyle/>
          <a:p>
            <a:r>
              <a:rPr lang="en-GB" sz="800" dirty="0" err="1">
                <a:latin typeface="Times New Roman" panose="02020603050405020304" pitchFamily="18" charset="0"/>
                <a:cs typeface="Times New Roman" panose="02020603050405020304" pitchFamily="18" charset="0"/>
              </a:rPr>
              <a:t>Bussotti</a:t>
            </a:r>
            <a:r>
              <a:rPr lang="en-GB" sz="800" dirty="0">
                <a:latin typeface="Times New Roman" panose="02020603050405020304" pitchFamily="18" charset="0"/>
                <a:cs typeface="Times New Roman" panose="02020603050405020304" pitchFamily="18" charset="0"/>
              </a:rPr>
              <a:t> and </a:t>
            </a:r>
            <a:r>
              <a:rPr lang="en-GB" sz="800" dirty="0" err="1">
                <a:latin typeface="Times New Roman" panose="02020603050405020304" pitchFamily="18" charset="0"/>
                <a:cs typeface="Times New Roman" panose="02020603050405020304" pitchFamily="18" charset="0"/>
              </a:rPr>
              <a:t>Pollastrini</a:t>
            </a:r>
            <a:r>
              <a:rPr lang="en-GB" sz="800" dirty="0">
                <a:latin typeface="Times New Roman" panose="02020603050405020304" pitchFamily="18" charset="0"/>
                <a:cs typeface="Times New Roman" panose="02020603050405020304" pitchFamily="18" charset="0"/>
              </a:rPr>
              <a:t>, 2015</a:t>
            </a:r>
          </a:p>
        </p:txBody>
      </p:sp>
      <p:sp>
        <p:nvSpPr>
          <p:cNvPr id="4" name="CasellaDiTesto 3">
            <a:extLst>
              <a:ext uri="{FF2B5EF4-FFF2-40B4-BE49-F238E27FC236}">
                <a16:creationId xmlns:a16="http://schemas.microsoft.com/office/drawing/2014/main" id="{1FB9B750-72CC-2A9F-889E-61F16A3EB4D8}"/>
              </a:ext>
            </a:extLst>
          </p:cNvPr>
          <p:cNvSpPr txBox="1"/>
          <p:nvPr/>
        </p:nvSpPr>
        <p:spPr>
          <a:xfrm>
            <a:off x="435591" y="1388872"/>
            <a:ext cx="8031105" cy="523220"/>
          </a:xfrm>
          <a:prstGeom prst="rect">
            <a:avLst/>
          </a:prstGeom>
          <a:noFill/>
        </p:spPr>
        <p:txBody>
          <a:bodyPr wrap="square" rtlCol="0">
            <a:spAutoFit/>
          </a:bodyPr>
          <a:lstStyle/>
          <a:p>
            <a:pPr algn="ctr"/>
            <a:r>
              <a:rPr lang="it-IT" sz="1400" dirty="0" err="1">
                <a:latin typeface="Times New Roman" panose="02020603050405020304" pitchFamily="18" charset="0"/>
                <a:cs typeface="Times New Roman" panose="02020603050405020304" pitchFamily="18" charset="0"/>
              </a:rPr>
              <a:t>Functional</a:t>
            </a:r>
            <a:r>
              <a:rPr lang="it-IT" sz="1400" dirty="0">
                <a:latin typeface="Times New Roman" panose="02020603050405020304" pitchFamily="18" charset="0"/>
                <a:cs typeface="Times New Roman" panose="02020603050405020304" pitchFamily="18" charset="0"/>
              </a:rPr>
              <a:t> Traits </a:t>
            </a:r>
            <a:r>
              <a:rPr lang="it-IT" sz="1400" dirty="0" err="1">
                <a:latin typeface="Times New Roman" panose="02020603050405020304" pitchFamily="18" charset="0"/>
                <a:cs typeface="Times New Roman" panose="02020603050405020304" pitchFamily="18" charset="0"/>
              </a:rPr>
              <a:t>as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important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attributes</a:t>
            </a:r>
            <a:r>
              <a:rPr lang="it-IT" sz="1400" dirty="0">
                <a:latin typeface="Times New Roman" panose="02020603050405020304" pitchFamily="18" charset="0"/>
                <a:cs typeface="Times New Roman" panose="02020603050405020304" pitchFamily="18" charset="0"/>
              </a:rPr>
              <a:t> by </a:t>
            </a:r>
            <a:r>
              <a:rPr lang="it-IT" sz="1400" dirty="0" err="1">
                <a:latin typeface="Times New Roman" panose="02020603050405020304" pitchFamily="18" charset="0"/>
                <a:cs typeface="Times New Roman" panose="02020603050405020304" pitchFamily="18" charset="0"/>
              </a:rPr>
              <a:t>which</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plant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influence</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Ecosystem</a:t>
            </a:r>
            <a:r>
              <a:rPr lang="it-IT" sz="1400" dirty="0">
                <a:latin typeface="Times New Roman" panose="02020603050405020304" pitchFamily="18" charset="0"/>
                <a:cs typeface="Times New Roman" panose="02020603050405020304" pitchFamily="18" charset="0"/>
              </a:rPr>
              <a:t> Services </a:t>
            </a:r>
            <a:r>
              <a:rPr lang="it-IT" sz="1400" dirty="0" err="1">
                <a:latin typeface="Times New Roman" panose="02020603050405020304" pitchFamily="18" charset="0"/>
                <a:cs typeface="Times New Roman" panose="02020603050405020304" pitchFamily="18" charset="0"/>
              </a:rPr>
              <a:t>through</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their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effect</a:t>
            </a:r>
            <a:r>
              <a:rPr lang="it-IT" sz="1400" dirty="0">
                <a:latin typeface="Times New Roman" panose="02020603050405020304" pitchFamily="18" charset="0"/>
                <a:cs typeface="Times New Roman" panose="02020603050405020304" pitchFamily="18" charset="0"/>
              </a:rPr>
              <a:t> on </a:t>
            </a:r>
            <a:r>
              <a:rPr lang="it-IT" sz="1400" dirty="0" err="1">
                <a:latin typeface="Times New Roman" panose="02020603050405020304" pitchFamily="18" charset="0"/>
                <a:cs typeface="Times New Roman" panose="02020603050405020304" pitchFamily="18" charset="0"/>
              </a:rPr>
              <a:t>ecosystem</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functions</a:t>
            </a:r>
            <a:r>
              <a:rPr lang="it-IT" sz="1400" dirty="0">
                <a:latin typeface="Times New Roman" panose="02020603050405020304" pitchFamily="18" charset="0"/>
                <a:cs typeface="Times New Roman" panose="02020603050405020304" pitchFamily="18" charset="0"/>
              </a:rPr>
              <a:t> </a:t>
            </a:r>
            <a:r>
              <a:rPr lang="it-IT" sz="1100" dirty="0">
                <a:latin typeface="Times New Roman" panose="02020603050405020304" pitchFamily="18" charset="0"/>
                <a:cs typeface="Times New Roman" panose="02020603050405020304" pitchFamily="18" charset="0"/>
              </a:rPr>
              <a:t>(Diaz et al., 2018)</a:t>
            </a:r>
            <a:endParaRPr lang="en-GB" sz="1100" dirty="0">
              <a:latin typeface="Times New Roman" panose="02020603050405020304" pitchFamily="18" charset="0"/>
              <a:cs typeface="Times New Roman" panose="02020603050405020304" pitchFamily="18" charset="0"/>
            </a:endParaRPr>
          </a:p>
        </p:txBody>
      </p:sp>
      <p:sp>
        <p:nvSpPr>
          <p:cNvPr id="6" name="CasellaDiTesto 18">
            <a:extLst>
              <a:ext uri="{FF2B5EF4-FFF2-40B4-BE49-F238E27FC236}">
                <a16:creationId xmlns:a16="http://schemas.microsoft.com/office/drawing/2014/main" id="{6A35A040-FC07-C64B-4161-9C9CCD2E92C2}"/>
              </a:ext>
            </a:extLst>
          </p:cNvPr>
          <p:cNvSpPr txBox="1">
            <a:spLocks noChangeArrowheads="1"/>
          </p:cNvSpPr>
          <p:nvPr/>
        </p:nvSpPr>
        <p:spPr bwMode="auto">
          <a:xfrm>
            <a:off x="6695838" y="0"/>
            <a:ext cx="1854558" cy="369332"/>
          </a:xfrm>
          <a:prstGeom prst="rect">
            <a:avLst/>
          </a:prstGeom>
          <a:solidFill>
            <a:srgbClr val="FFFFFF">
              <a:alpha val="20000"/>
            </a:srgb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b="1" i="1" dirty="0">
                <a:solidFill>
                  <a:srgbClr val="FF0000"/>
                </a:solidFill>
                <a:latin typeface="Times New Roman" panose="02020603050405020304" pitchFamily="18" charset="0"/>
                <a:cs typeface="Times New Roman" panose="02020603050405020304" pitchFamily="18" charset="0"/>
              </a:rPr>
              <a:t>Framework</a:t>
            </a:r>
            <a:endParaRPr lang="en-US" altLang="it-IT" sz="1800" b="1" i="1" dirty="0">
              <a:solidFill>
                <a:srgbClr val="FF0000"/>
              </a:solidFill>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A725AB25-E54D-0992-F924-D81DA755FC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7016" y="0"/>
            <a:ext cx="926984" cy="145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2E0E63FC-F157-01D6-ACFD-A0A4FB033A56}"/>
              </a:ext>
            </a:extLst>
          </p:cNvPr>
          <p:cNvSpPr/>
          <p:nvPr/>
        </p:nvSpPr>
        <p:spPr>
          <a:xfrm>
            <a:off x="218025" y="331214"/>
            <a:ext cx="8784308" cy="954107"/>
          </a:xfrm>
          <a:prstGeom prst="rect">
            <a:avLst/>
          </a:prstGeom>
        </p:spPr>
        <p:txBody>
          <a:bodyPr wrap="square">
            <a:spAutoFit/>
          </a:bodyPr>
          <a:lstStyle/>
          <a:p>
            <a:pPr algn="ctr"/>
            <a:r>
              <a:rPr lang="en-US" sz="1400" b="1" dirty="0">
                <a:latin typeface="Times New Roman" panose="02020603050405020304" pitchFamily="18" charset="0"/>
                <a:cs typeface="Times New Roman" panose="02020603050405020304" pitchFamily="18" charset="0"/>
              </a:rPr>
              <a:t>Functional traits (FTs)</a:t>
            </a:r>
          </a:p>
          <a:p>
            <a:pPr algn="ctr"/>
            <a:r>
              <a:rPr lang="en-US" sz="1400" dirty="0">
                <a:latin typeface="Times New Roman" panose="02020603050405020304" pitchFamily="18" charset="0"/>
                <a:cs typeface="Times New Roman" panose="02020603050405020304" pitchFamily="18" charset="0"/>
              </a:rPr>
              <a:t>are physiological, morphological, chemical characteristics that</a:t>
            </a:r>
          </a:p>
          <a:p>
            <a:pPr algn="ctr"/>
            <a:r>
              <a:rPr lang="en-US" sz="1400" dirty="0">
                <a:latin typeface="Times New Roman" panose="02020603050405020304" pitchFamily="18" charset="0"/>
                <a:cs typeface="Times New Roman" panose="02020603050405020304" pitchFamily="18" charset="0"/>
              </a:rPr>
              <a:t>are relevant to the response of organisms to the environment and/or their effects</a:t>
            </a:r>
          </a:p>
          <a:p>
            <a:pPr algn="ctr"/>
            <a:r>
              <a:rPr lang="en-US" sz="1400" dirty="0">
                <a:latin typeface="Times New Roman" panose="02020603050405020304" pitchFamily="18" charset="0"/>
                <a:cs typeface="Times New Roman" panose="02020603050405020304" pitchFamily="18" charset="0"/>
              </a:rPr>
              <a:t>on ecosystem properties</a:t>
            </a:r>
            <a:r>
              <a:rPr lang="en-US" sz="14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Violle</a:t>
            </a:r>
            <a:r>
              <a:rPr lang="en-US" sz="1200" dirty="0">
                <a:latin typeface="Times New Roman" panose="02020603050405020304" pitchFamily="18" charset="0"/>
                <a:cs typeface="Times New Roman" panose="02020603050405020304" pitchFamily="18" charset="0"/>
              </a:rPr>
              <a:t> et al.,2007).</a:t>
            </a:r>
            <a:endParaRPr lang="en-GB"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216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sellaDiTesto 32">
            <a:extLst>
              <a:ext uri="{FF2B5EF4-FFF2-40B4-BE49-F238E27FC236}">
                <a16:creationId xmlns:a16="http://schemas.microsoft.com/office/drawing/2014/main" id="{51E746C9-87CB-14AF-B84B-E78AB66BBDC9}"/>
              </a:ext>
            </a:extLst>
          </p:cNvPr>
          <p:cNvSpPr txBox="1"/>
          <p:nvPr/>
        </p:nvSpPr>
        <p:spPr>
          <a:xfrm>
            <a:off x="3993" y="3283640"/>
            <a:ext cx="907621" cy="276999"/>
          </a:xfrm>
          <a:prstGeom prst="rect">
            <a:avLst/>
          </a:prstGeom>
          <a:noFill/>
        </p:spPr>
        <p:txBody>
          <a:bodyPr wrap="none" rtlCol="0">
            <a:spAutoFit/>
          </a:bodyPr>
          <a:lstStyle/>
          <a:p>
            <a:r>
              <a:rPr lang="it-IT" sz="1200" dirty="0" err="1">
                <a:solidFill>
                  <a:schemeClr val="bg1"/>
                </a:solidFill>
                <a:latin typeface="Times New Roman" panose="02020603050405020304" pitchFamily="18" charset="0"/>
                <a:cs typeface="Times New Roman" panose="02020603050405020304" pitchFamily="18" charset="0"/>
              </a:rPr>
              <a:t>Handy</a:t>
            </a:r>
            <a:r>
              <a:rPr lang="it-IT" sz="1200" dirty="0">
                <a:solidFill>
                  <a:schemeClr val="bg1"/>
                </a:solidFill>
                <a:latin typeface="Times New Roman" panose="02020603050405020304" pitchFamily="18" charset="0"/>
                <a:cs typeface="Times New Roman" panose="02020603050405020304" pitchFamily="18" charset="0"/>
              </a:rPr>
              <a:t> -Pea</a:t>
            </a:r>
          </a:p>
        </p:txBody>
      </p:sp>
      <p:sp>
        <p:nvSpPr>
          <p:cNvPr id="3" name="CasellaDiTesto 2">
            <a:extLst>
              <a:ext uri="{FF2B5EF4-FFF2-40B4-BE49-F238E27FC236}">
                <a16:creationId xmlns:a16="http://schemas.microsoft.com/office/drawing/2014/main" id="{B50F241D-3192-0227-2B29-60C79D76BBB1}"/>
              </a:ext>
            </a:extLst>
          </p:cNvPr>
          <p:cNvSpPr txBox="1"/>
          <p:nvPr/>
        </p:nvSpPr>
        <p:spPr>
          <a:xfrm>
            <a:off x="-1" y="29476"/>
            <a:ext cx="3215263" cy="1169551"/>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MISURE di </a:t>
            </a:r>
            <a:r>
              <a:rPr lang="it-IT" sz="1400" b="1" dirty="0">
                <a:latin typeface="Times New Roman" panose="02020603050405020304" pitchFamily="18" charset="0"/>
                <a:cs typeface="Times New Roman" panose="02020603050405020304" pitchFamily="18" charset="0"/>
              </a:rPr>
              <a:t>SCAMBI GASSOSI </a:t>
            </a:r>
            <a:r>
              <a:rPr lang="it-IT" sz="1400" dirty="0">
                <a:latin typeface="Times New Roman" panose="02020603050405020304" pitchFamily="18" charset="0"/>
                <a:cs typeface="Times New Roman" panose="02020603050405020304" pitchFamily="18" charset="0"/>
              </a:rPr>
              <a:t>e </a:t>
            </a:r>
          </a:p>
          <a:p>
            <a:r>
              <a:rPr lang="it-IT" sz="1400" b="1" dirty="0">
                <a:latin typeface="Times New Roman" panose="02020603050405020304" pitchFamily="18" charset="0"/>
                <a:cs typeface="Times New Roman" panose="02020603050405020304" pitchFamily="18" charset="0"/>
              </a:rPr>
              <a:t>STATO IDRICO</a:t>
            </a:r>
            <a:r>
              <a:rPr lang="it-IT" sz="1400" dirty="0">
                <a:latin typeface="Times New Roman" panose="02020603050405020304" pitchFamily="18" charset="0"/>
                <a:cs typeface="Times New Roman" panose="02020603050405020304" pitchFamily="18" charset="0"/>
              </a:rPr>
              <a:t> della PIANTA, </a:t>
            </a:r>
          </a:p>
          <a:p>
            <a:r>
              <a:rPr lang="it-IT" sz="1400" b="1" dirty="0">
                <a:latin typeface="Times New Roman" panose="02020603050405020304" pitchFamily="18" charset="0"/>
                <a:cs typeface="Times New Roman" panose="02020603050405020304" pitchFamily="18" charset="0"/>
              </a:rPr>
              <a:t>CURVE di RIPOSTA </a:t>
            </a:r>
            <a:r>
              <a:rPr lang="it-IT" sz="1400" dirty="0">
                <a:latin typeface="Times New Roman" panose="02020603050405020304" pitchFamily="18" charset="0"/>
                <a:cs typeface="Times New Roman" panose="02020603050405020304" pitchFamily="18" charset="0"/>
              </a:rPr>
              <a:t>per DETERMINARE </a:t>
            </a:r>
          </a:p>
          <a:p>
            <a:r>
              <a:rPr lang="it-IT" sz="1400" dirty="0">
                <a:latin typeface="Times New Roman" panose="02020603050405020304" pitchFamily="18" charset="0"/>
                <a:cs typeface="Times New Roman" panose="02020603050405020304" pitchFamily="18" charset="0"/>
              </a:rPr>
              <a:t>la FUNZIONALITA’ BIOCHIMICA</a:t>
            </a:r>
          </a:p>
        </p:txBody>
      </p:sp>
      <p:pic>
        <p:nvPicPr>
          <p:cNvPr id="6" name="Immagine 3" descr="Albero a colori.jpg">
            <a:extLst>
              <a:ext uri="{FF2B5EF4-FFF2-40B4-BE49-F238E27FC236}">
                <a16:creationId xmlns:a16="http://schemas.microsoft.com/office/drawing/2014/main" id="{E0A096B2-DF73-4B89-4FFF-1C988BEFE7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9850" y="79068"/>
            <a:ext cx="2155692" cy="378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2 6">
            <a:extLst>
              <a:ext uri="{FF2B5EF4-FFF2-40B4-BE49-F238E27FC236}">
                <a16:creationId xmlns:a16="http://schemas.microsoft.com/office/drawing/2014/main" id="{BD903A16-2E50-B8A4-F27C-4F7E15A554D3}"/>
              </a:ext>
            </a:extLst>
          </p:cNvPr>
          <p:cNvCxnSpPr>
            <a:cxnSpLocks/>
            <a:stCxn id="9" idx="1"/>
          </p:cNvCxnSpPr>
          <p:nvPr/>
        </p:nvCxnSpPr>
        <p:spPr bwMode="auto">
          <a:xfrm flipH="1" flipV="1">
            <a:off x="7173279" y="1380232"/>
            <a:ext cx="252263" cy="1467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4B94B075-C7C7-84EF-E141-60065D1E97FD}"/>
              </a:ext>
            </a:extLst>
          </p:cNvPr>
          <p:cNvCxnSpPr/>
          <p:nvPr/>
        </p:nvCxnSpPr>
        <p:spPr bwMode="auto">
          <a:xfrm flipV="1">
            <a:off x="7333810" y="972923"/>
            <a:ext cx="229329" cy="994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 Box 8">
            <a:extLst>
              <a:ext uri="{FF2B5EF4-FFF2-40B4-BE49-F238E27FC236}">
                <a16:creationId xmlns:a16="http://schemas.microsoft.com/office/drawing/2014/main" id="{13C469BE-609B-982A-A949-B33BB15C4437}"/>
              </a:ext>
            </a:extLst>
          </p:cNvPr>
          <p:cNvSpPr txBox="1">
            <a:spLocks noChangeArrowheads="1"/>
          </p:cNvSpPr>
          <p:nvPr/>
        </p:nvSpPr>
        <p:spPr bwMode="auto">
          <a:xfrm>
            <a:off x="7425542" y="1333247"/>
            <a:ext cx="1156837" cy="38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it-IT" sz="900" i="0" dirty="0" err="1">
                <a:solidFill>
                  <a:srgbClr val="000000"/>
                </a:solidFill>
              </a:rPr>
              <a:t>Metalli</a:t>
            </a:r>
            <a:r>
              <a:rPr lang="en-GB" altLang="it-IT" sz="900" i="0" dirty="0">
                <a:solidFill>
                  <a:srgbClr val="000000"/>
                </a:solidFill>
              </a:rPr>
              <a:t> </a:t>
            </a:r>
            <a:r>
              <a:rPr lang="en-GB" altLang="it-IT" sz="900" i="0" dirty="0" err="1">
                <a:solidFill>
                  <a:srgbClr val="000000"/>
                </a:solidFill>
              </a:rPr>
              <a:t>pesanti</a:t>
            </a:r>
            <a:r>
              <a:rPr lang="en-GB" altLang="it-IT" sz="900" i="0" dirty="0">
                <a:solidFill>
                  <a:srgbClr val="000000"/>
                </a:solidFill>
              </a:rPr>
              <a:t>, </a:t>
            </a:r>
          </a:p>
          <a:p>
            <a:pPr eaLnBrk="1" hangingPunct="1">
              <a:spcBef>
                <a:spcPct val="0"/>
              </a:spcBef>
              <a:buFontTx/>
              <a:buNone/>
            </a:pPr>
            <a:r>
              <a:rPr lang="en-GB" altLang="it-IT" sz="900" i="0" dirty="0" err="1">
                <a:solidFill>
                  <a:srgbClr val="000000"/>
                </a:solidFill>
              </a:rPr>
              <a:t>Particolato</a:t>
            </a:r>
            <a:r>
              <a:rPr lang="en-GB" altLang="it-IT" sz="900" i="0" dirty="0">
                <a:solidFill>
                  <a:srgbClr val="000000"/>
                </a:solidFill>
              </a:rPr>
              <a:t> (PM)</a:t>
            </a:r>
          </a:p>
        </p:txBody>
      </p:sp>
      <p:sp>
        <p:nvSpPr>
          <p:cNvPr id="10" name="Text Box 8">
            <a:extLst>
              <a:ext uri="{FF2B5EF4-FFF2-40B4-BE49-F238E27FC236}">
                <a16:creationId xmlns:a16="http://schemas.microsoft.com/office/drawing/2014/main" id="{9632D8BA-BAFA-9D73-AB3D-9DE11ADD99D2}"/>
              </a:ext>
            </a:extLst>
          </p:cNvPr>
          <p:cNvSpPr txBox="1">
            <a:spLocks noChangeArrowheads="1"/>
          </p:cNvSpPr>
          <p:nvPr/>
        </p:nvSpPr>
        <p:spPr bwMode="auto">
          <a:xfrm>
            <a:off x="5315716" y="273789"/>
            <a:ext cx="275194" cy="33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it-IT" sz="900" i="0">
                <a:solidFill>
                  <a:srgbClr val="000000"/>
                </a:solidFill>
              </a:rPr>
              <a:t>O</a:t>
            </a:r>
            <a:r>
              <a:rPr lang="en-GB" altLang="it-IT" sz="900" i="0" baseline="-25000">
                <a:solidFill>
                  <a:srgbClr val="000000"/>
                </a:solidFill>
              </a:rPr>
              <a:t>2</a:t>
            </a:r>
          </a:p>
        </p:txBody>
      </p:sp>
      <p:sp>
        <p:nvSpPr>
          <p:cNvPr id="11" name="Text Box 8">
            <a:extLst>
              <a:ext uri="{FF2B5EF4-FFF2-40B4-BE49-F238E27FC236}">
                <a16:creationId xmlns:a16="http://schemas.microsoft.com/office/drawing/2014/main" id="{0D8919F4-FF74-BC54-FB7D-D811C24A90C7}"/>
              </a:ext>
            </a:extLst>
          </p:cNvPr>
          <p:cNvSpPr txBox="1">
            <a:spLocks noChangeArrowheads="1"/>
          </p:cNvSpPr>
          <p:nvPr/>
        </p:nvSpPr>
        <p:spPr bwMode="auto">
          <a:xfrm>
            <a:off x="5446178" y="87355"/>
            <a:ext cx="366926" cy="38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it-IT" sz="900" i="0">
                <a:solidFill>
                  <a:srgbClr val="000000"/>
                </a:solidFill>
              </a:rPr>
              <a:t>CO</a:t>
            </a:r>
            <a:r>
              <a:rPr lang="en-GB" altLang="it-IT" sz="900" i="0" baseline="-25000">
                <a:solidFill>
                  <a:srgbClr val="000000"/>
                </a:solidFill>
              </a:rPr>
              <a:t>2</a:t>
            </a:r>
          </a:p>
        </p:txBody>
      </p:sp>
      <p:sp>
        <p:nvSpPr>
          <p:cNvPr id="12" name="Text Box 8">
            <a:extLst>
              <a:ext uri="{FF2B5EF4-FFF2-40B4-BE49-F238E27FC236}">
                <a16:creationId xmlns:a16="http://schemas.microsoft.com/office/drawing/2014/main" id="{5D4D1E33-0B76-3DA4-9AC4-B57EFF13C051}"/>
              </a:ext>
            </a:extLst>
          </p:cNvPr>
          <p:cNvSpPr txBox="1">
            <a:spLocks noChangeArrowheads="1"/>
          </p:cNvSpPr>
          <p:nvPr/>
        </p:nvSpPr>
        <p:spPr bwMode="auto">
          <a:xfrm>
            <a:off x="4499505" y="110141"/>
            <a:ext cx="10353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it-IT" sz="900" b="1" i="0" dirty="0">
                <a:solidFill>
                  <a:srgbClr val="FF0000"/>
                </a:solidFill>
              </a:rPr>
              <a:t>FOTOSINTESI</a:t>
            </a:r>
          </a:p>
        </p:txBody>
      </p:sp>
      <p:cxnSp>
        <p:nvCxnSpPr>
          <p:cNvPr id="13" name="Connettore 2 12">
            <a:extLst>
              <a:ext uri="{FF2B5EF4-FFF2-40B4-BE49-F238E27FC236}">
                <a16:creationId xmlns:a16="http://schemas.microsoft.com/office/drawing/2014/main" id="{9053A423-AC1D-17C9-86F5-83D69C5CD10B}"/>
              </a:ext>
            </a:extLst>
          </p:cNvPr>
          <p:cNvCxnSpPr/>
          <p:nvPr/>
        </p:nvCxnSpPr>
        <p:spPr bwMode="auto">
          <a:xfrm>
            <a:off x="5040521" y="786487"/>
            <a:ext cx="366926" cy="1398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8">
            <a:extLst>
              <a:ext uri="{FF2B5EF4-FFF2-40B4-BE49-F238E27FC236}">
                <a16:creationId xmlns:a16="http://schemas.microsoft.com/office/drawing/2014/main" id="{2FA75B30-2D4B-AE85-FA67-9B09316EB55E}"/>
              </a:ext>
            </a:extLst>
          </p:cNvPr>
          <p:cNvSpPr txBox="1">
            <a:spLocks noChangeArrowheads="1"/>
          </p:cNvSpPr>
          <p:nvPr/>
        </p:nvSpPr>
        <p:spPr bwMode="auto">
          <a:xfrm>
            <a:off x="3985608" y="460225"/>
            <a:ext cx="1467705" cy="53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900" i="0">
                <a:solidFill>
                  <a:srgbClr val="000000"/>
                </a:solidFill>
              </a:rPr>
              <a:t>NO</a:t>
            </a:r>
            <a:r>
              <a:rPr lang="en-GB" altLang="it-IT" sz="900" i="0" baseline="-25000">
                <a:solidFill>
                  <a:srgbClr val="000000"/>
                </a:solidFill>
              </a:rPr>
              <a:t>x</a:t>
            </a:r>
            <a:r>
              <a:rPr lang="en-GB" altLang="it-IT" sz="900" i="0">
                <a:solidFill>
                  <a:srgbClr val="000000"/>
                </a:solidFill>
              </a:rPr>
              <a:t>, SO</a:t>
            </a:r>
            <a:r>
              <a:rPr lang="en-GB" altLang="it-IT" sz="900" i="0" baseline="-25000">
                <a:solidFill>
                  <a:srgbClr val="000000"/>
                </a:solidFill>
              </a:rPr>
              <a:t>2</a:t>
            </a:r>
            <a:r>
              <a:rPr lang="en-GB" altLang="it-IT" sz="900" i="0">
                <a:solidFill>
                  <a:srgbClr val="000000"/>
                </a:solidFill>
              </a:rPr>
              <a:t>, </a:t>
            </a:r>
          </a:p>
          <a:p>
            <a:pPr algn="ctr" eaLnBrk="1" hangingPunct="1">
              <a:spcBef>
                <a:spcPct val="0"/>
              </a:spcBef>
              <a:buFontTx/>
              <a:buNone/>
            </a:pPr>
            <a:r>
              <a:rPr lang="en-GB" altLang="it-IT" sz="900" i="0">
                <a:solidFill>
                  <a:srgbClr val="000000"/>
                </a:solidFill>
              </a:rPr>
              <a:t>Ozono troposferico (O</a:t>
            </a:r>
            <a:r>
              <a:rPr lang="en-GB" altLang="it-IT" sz="900" i="0" baseline="-25000">
                <a:solidFill>
                  <a:srgbClr val="000000"/>
                </a:solidFill>
              </a:rPr>
              <a:t>3</a:t>
            </a:r>
            <a:r>
              <a:rPr lang="en-GB" altLang="it-IT" sz="900" i="0">
                <a:solidFill>
                  <a:srgbClr val="000000"/>
                </a:solidFill>
              </a:rPr>
              <a:t>)</a:t>
            </a:r>
            <a:endParaRPr lang="en-GB" altLang="it-IT" sz="900" i="0" baseline="-25000">
              <a:solidFill>
                <a:srgbClr val="000000"/>
              </a:solidFill>
            </a:endParaRPr>
          </a:p>
        </p:txBody>
      </p:sp>
      <p:sp>
        <p:nvSpPr>
          <p:cNvPr id="15" name="Text Box 8">
            <a:extLst>
              <a:ext uri="{FF2B5EF4-FFF2-40B4-BE49-F238E27FC236}">
                <a16:creationId xmlns:a16="http://schemas.microsoft.com/office/drawing/2014/main" id="{1FBCC85F-683F-7BAF-B680-D857AE7F4DF0}"/>
              </a:ext>
            </a:extLst>
          </p:cNvPr>
          <p:cNvSpPr txBox="1">
            <a:spLocks noChangeArrowheads="1"/>
          </p:cNvSpPr>
          <p:nvPr/>
        </p:nvSpPr>
        <p:spPr bwMode="auto">
          <a:xfrm>
            <a:off x="6691689" y="87355"/>
            <a:ext cx="1256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900" i="0" dirty="0">
                <a:solidFill>
                  <a:srgbClr val="000000"/>
                </a:solidFill>
              </a:rPr>
              <a:t>H</a:t>
            </a:r>
            <a:r>
              <a:rPr lang="en-GB" altLang="it-IT" sz="900" i="0" baseline="-25000" dirty="0">
                <a:solidFill>
                  <a:srgbClr val="000000"/>
                </a:solidFill>
              </a:rPr>
              <a:t>2</a:t>
            </a:r>
            <a:r>
              <a:rPr lang="en-GB" altLang="it-IT" sz="900" i="0" dirty="0">
                <a:solidFill>
                  <a:srgbClr val="000000"/>
                </a:solidFill>
              </a:rPr>
              <a:t>O</a:t>
            </a:r>
          </a:p>
          <a:p>
            <a:pPr algn="ctr" eaLnBrk="1" hangingPunct="1">
              <a:spcBef>
                <a:spcPct val="0"/>
              </a:spcBef>
              <a:buFontTx/>
              <a:buNone/>
            </a:pPr>
            <a:r>
              <a:rPr lang="it-IT" altLang="it-IT" sz="900" b="1" dirty="0">
                <a:solidFill>
                  <a:srgbClr val="FF0000"/>
                </a:solidFill>
              </a:rPr>
              <a:t>TRASPIRAZIONE</a:t>
            </a:r>
            <a:endParaRPr lang="en-GB" altLang="it-IT" sz="900" b="1" dirty="0">
              <a:solidFill>
                <a:srgbClr val="FF0000"/>
              </a:solidFill>
            </a:endParaRPr>
          </a:p>
        </p:txBody>
      </p:sp>
      <p:sp>
        <p:nvSpPr>
          <p:cNvPr id="16" name="Text Box 8">
            <a:extLst>
              <a:ext uri="{FF2B5EF4-FFF2-40B4-BE49-F238E27FC236}">
                <a16:creationId xmlns:a16="http://schemas.microsoft.com/office/drawing/2014/main" id="{6CD7665A-DF2D-EEA6-8F01-9D286F955D67}"/>
              </a:ext>
            </a:extLst>
          </p:cNvPr>
          <p:cNvSpPr txBox="1">
            <a:spLocks noChangeArrowheads="1"/>
          </p:cNvSpPr>
          <p:nvPr/>
        </p:nvSpPr>
        <p:spPr bwMode="auto">
          <a:xfrm>
            <a:off x="7173790" y="622838"/>
            <a:ext cx="275194" cy="33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it-IT" sz="900" i="0">
                <a:solidFill>
                  <a:srgbClr val="000000"/>
                </a:solidFill>
              </a:rPr>
              <a:t>O</a:t>
            </a:r>
            <a:r>
              <a:rPr lang="en-GB" altLang="it-IT" sz="900" i="0" baseline="-25000">
                <a:solidFill>
                  <a:srgbClr val="000000"/>
                </a:solidFill>
              </a:rPr>
              <a:t>2</a:t>
            </a:r>
          </a:p>
        </p:txBody>
      </p:sp>
      <p:sp>
        <p:nvSpPr>
          <p:cNvPr id="17" name="Text Box 8">
            <a:extLst>
              <a:ext uri="{FF2B5EF4-FFF2-40B4-BE49-F238E27FC236}">
                <a16:creationId xmlns:a16="http://schemas.microsoft.com/office/drawing/2014/main" id="{47D1A8FE-EA91-2F84-157B-2E5D3AD0952A}"/>
              </a:ext>
            </a:extLst>
          </p:cNvPr>
          <p:cNvSpPr txBox="1">
            <a:spLocks noChangeArrowheads="1"/>
          </p:cNvSpPr>
          <p:nvPr/>
        </p:nvSpPr>
        <p:spPr bwMode="auto">
          <a:xfrm>
            <a:off x="7073903" y="499583"/>
            <a:ext cx="2070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it-IT" sz="900" i="0" dirty="0">
                <a:solidFill>
                  <a:srgbClr val="000000"/>
                </a:solidFill>
              </a:rPr>
              <a:t>CO</a:t>
            </a:r>
            <a:r>
              <a:rPr lang="en-GB" altLang="it-IT" sz="900" i="0" baseline="-25000" dirty="0">
                <a:solidFill>
                  <a:srgbClr val="000000"/>
                </a:solidFill>
              </a:rPr>
              <a:t>2</a:t>
            </a:r>
            <a:r>
              <a:rPr lang="en-GB" altLang="it-IT" sz="900" i="0" dirty="0">
                <a:solidFill>
                  <a:srgbClr val="000000"/>
                </a:solidFill>
              </a:rPr>
              <a:t> + H</a:t>
            </a:r>
            <a:r>
              <a:rPr lang="en-GB" altLang="it-IT" sz="900" i="0" baseline="-25000" dirty="0">
                <a:solidFill>
                  <a:srgbClr val="000000"/>
                </a:solidFill>
              </a:rPr>
              <a:t>2</a:t>
            </a:r>
            <a:r>
              <a:rPr lang="en-GB" altLang="it-IT" sz="900" i="0" dirty="0">
                <a:solidFill>
                  <a:srgbClr val="000000"/>
                </a:solidFill>
              </a:rPr>
              <a:t>O </a:t>
            </a:r>
          </a:p>
          <a:p>
            <a:pPr eaLnBrk="1" hangingPunct="1">
              <a:spcBef>
                <a:spcPct val="0"/>
              </a:spcBef>
              <a:buFontTx/>
              <a:buNone/>
            </a:pPr>
            <a:r>
              <a:rPr lang="en-GB" altLang="it-IT" sz="900" b="1" dirty="0">
                <a:solidFill>
                  <a:srgbClr val="000000"/>
                </a:solidFill>
              </a:rPr>
              <a:t>          </a:t>
            </a:r>
            <a:r>
              <a:rPr lang="it-IT" altLang="it-IT" sz="900" b="1" i="0" dirty="0">
                <a:solidFill>
                  <a:srgbClr val="FF0000"/>
                </a:solidFill>
              </a:rPr>
              <a:t>RESPIRAZIONE AL BUIO</a:t>
            </a:r>
            <a:endParaRPr lang="en-GB" altLang="it-IT" sz="900" b="1" i="0" dirty="0">
              <a:solidFill>
                <a:srgbClr val="FF0000"/>
              </a:solidFill>
            </a:endParaRPr>
          </a:p>
        </p:txBody>
      </p:sp>
      <p:sp>
        <p:nvSpPr>
          <p:cNvPr id="18" name="Text Box 8">
            <a:extLst>
              <a:ext uri="{FF2B5EF4-FFF2-40B4-BE49-F238E27FC236}">
                <a16:creationId xmlns:a16="http://schemas.microsoft.com/office/drawing/2014/main" id="{402196F2-C981-C026-97E6-541E42B18540}"/>
              </a:ext>
            </a:extLst>
          </p:cNvPr>
          <p:cNvSpPr txBox="1">
            <a:spLocks noChangeArrowheads="1"/>
          </p:cNvSpPr>
          <p:nvPr/>
        </p:nvSpPr>
        <p:spPr bwMode="auto">
          <a:xfrm>
            <a:off x="7494850" y="825846"/>
            <a:ext cx="1535995" cy="38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900" i="0">
                <a:solidFill>
                  <a:srgbClr val="000000"/>
                </a:solidFill>
              </a:rPr>
              <a:t>Composti Organici Volatili (VOC)</a:t>
            </a:r>
          </a:p>
        </p:txBody>
      </p:sp>
      <p:sp>
        <p:nvSpPr>
          <p:cNvPr id="19" name="Text Box 8">
            <a:extLst>
              <a:ext uri="{FF2B5EF4-FFF2-40B4-BE49-F238E27FC236}">
                <a16:creationId xmlns:a16="http://schemas.microsoft.com/office/drawing/2014/main" id="{A32A1168-6CC4-3CD0-87FC-B4303D2EC84B}"/>
              </a:ext>
            </a:extLst>
          </p:cNvPr>
          <p:cNvSpPr txBox="1">
            <a:spLocks noChangeArrowheads="1"/>
          </p:cNvSpPr>
          <p:nvPr/>
        </p:nvSpPr>
        <p:spPr bwMode="auto">
          <a:xfrm>
            <a:off x="5774374" y="918028"/>
            <a:ext cx="687987" cy="53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900" i="0">
                <a:solidFill>
                  <a:srgbClr val="FFFFFF"/>
                </a:solidFill>
              </a:rPr>
              <a:t>Floema,</a:t>
            </a:r>
          </a:p>
          <a:p>
            <a:pPr algn="ctr" eaLnBrk="1" hangingPunct="1">
              <a:spcBef>
                <a:spcPct val="0"/>
              </a:spcBef>
              <a:buFontTx/>
              <a:buNone/>
            </a:pPr>
            <a:r>
              <a:rPr lang="en-GB" altLang="it-IT" sz="900" i="0">
                <a:solidFill>
                  <a:srgbClr val="FFFFFF"/>
                </a:solidFill>
              </a:rPr>
              <a:t>Fotosintati</a:t>
            </a:r>
          </a:p>
        </p:txBody>
      </p:sp>
      <p:sp>
        <p:nvSpPr>
          <p:cNvPr id="20" name="Text Box 8">
            <a:extLst>
              <a:ext uri="{FF2B5EF4-FFF2-40B4-BE49-F238E27FC236}">
                <a16:creationId xmlns:a16="http://schemas.microsoft.com/office/drawing/2014/main" id="{F729BD88-8A7A-63BA-909A-0471393E378C}"/>
              </a:ext>
            </a:extLst>
          </p:cNvPr>
          <p:cNvSpPr txBox="1">
            <a:spLocks noChangeArrowheads="1"/>
          </p:cNvSpPr>
          <p:nvPr/>
        </p:nvSpPr>
        <p:spPr bwMode="auto">
          <a:xfrm>
            <a:off x="6409360" y="864169"/>
            <a:ext cx="687987" cy="53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it-IT" sz="900" i="0">
                <a:solidFill>
                  <a:srgbClr val="FFFFFF"/>
                </a:solidFill>
              </a:rPr>
              <a:t>Xilema, H</a:t>
            </a:r>
            <a:r>
              <a:rPr lang="en-GB" altLang="it-IT" sz="900" i="0" baseline="-25000">
                <a:solidFill>
                  <a:srgbClr val="FFFFFF"/>
                </a:solidFill>
              </a:rPr>
              <a:t>2</a:t>
            </a:r>
            <a:r>
              <a:rPr lang="en-GB" altLang="it-IT" sz="900" i="0">
                <a:solidFill>
                  <a:srgbClr val="FFFFFF"/>
                </a:solidFill>
              </a:rPr>
              <a:t>O + nutrienti</a:t>
            </a:r>
          </a:p>
        </p:txBody>
      </p:sp>
      <p:sp>
        <p:nvSpPr>
          <p:cNvPr id="28" name="CasellaDiTesto 32">
            <a:extLst>
              <a:ext uri="{FF2B5EF4-FFF2-40B4-BE49-F238E27FC236}">
                <a16:creationId xmlns:a16="http://schemas.microsoft.com/office/drawing/2014/main" id="{416DE491-DECE-C578-F48A-DE75E86D2009}"/>
              </a:ext>
            </a:extLst>
          </p:cNvPr>
          <p:cNvSpPr txBox="1">
            <a:spLocks noChangeArrowheads="1"/>
          </p:cNvSpPr>
          <p:nvPr/>
        </p:nvSpPr>
        <p:spPr bwMode="auto">
          <a:xfrm>
            <a:off x="7409367" y="3669956"/>
            <a:ext cx="1646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it-IT" altLang="it-IT" sz="800" b="0" i="0" dirty="0">
                <a:solidFill>
                  <a:srgbClr val="000000"/>
                </a:solidFill>
              </a:rPr>
              <a:t>Modificato da: </a:t>
            </a:r>
            <a:r>
              <a:rPr lang="it-IT" altLang="it-IT" sz="800" b="0" i="0" dirty="0" err="1">
                <a:solidFill>
                  <a:srgbClr val="000000"/>
                </a:solidFill>
              </a:rPr>
              <a:t>Schnoor</a:t>
            </a:r>
            <a:r>
              <a:rPr lang="it-IT" altLang="it-IT" sz="800" b="0" i="0" dirty="0">
                <a:solidFill>
                  <a:srgbClr val="000000"/>
                </a:solidFill>
              </a:rPr>
              <a:t> et al., 1995</a:t>
            </a:r>
            <a:endParaRPr lang="en-GB" altLang="it-IT" sz="800" b="0" i="0" dirty="0">
              <a:solidFill>
                <a:srgbClr val="000000"/>
              </a:solidFill>
            </a:endParaRPr>
          </a:p>
        </p:txBody>
      </p:sp>
      <p:pic>
        <p:nvPicPr>
          <p:cNvPr id="34" name="Immagine 33">
            <a:extLst>
              <a:ext uri="{FF2B5EF4-FFF2-40B4-BE49-F238E27FC236}">
                <a16:creationId xmlns:a16="http://schemas.microsoft.com/office/drawing/2014/main" id="{E7ED5378-39DE-35CF-58BF-2DC8972C0B01}"/>
              </a:ext>
            </a:extLst>
          </p:cNvPr>
          <p:cNvPicPr>
            <a:picLocks noChangeAspect="1"/>
          </p:cNvPicPr>
          <p:nvPr/>
        </p:nvPicPr>
        <p:blipFill>
          <a:blip r:embed="rId4"/>
          <a:stretch>
            <a:fillRect/>
          </a:stretch>
        </p:blipFill>
        <p:spPr>
          <a:xfrm>
            <a:off x="3149953" y="926314"/>
            <a:ext cx="2088981" cy="2338751"/>
          </a:xfrm>
          <a:prstGeom prst="rect">
            <a:avLst/>
          </a:prstGeom>
        </p:spPr>
      </p:pic>
      <p:sp>
        <p:nvSpPr>
          <p:cNvPr id="37" name="CasellaDiTesto 36">
            <a:extLst>
              <a:ext uri="{FF2B5EF4-FFF2-40B4-BE49-F238E27FC236}">
                <a16:creationId xmlns:a16="http://schemas.microsoft.com/office/drawing/2014/main" id="{812EFF26-5878-4B61-ED48-1D63206FF212}"/>
              </a:ext>
            </a:extLst>
          </p:cNvPr>
          <p:cNvSpPr txBox="1"/>
          <p:nvPr/>
        </p:nvSpPr>
        <p:spPr>
          <a:xfrm>
            <a:off x="3113835" y="888745"/>
            <a:ext cx="907891" cy="261610"/>
          </a:xfrm>
          <a:prstGeom prst="rect">
            <a:avLst/>
          </a:prstGeom>
          <a:noFill/>
        </p:spPr>
        <p:txBody>
          <a:bodyPr wrap="square" rtlCol="0">
            <a:spAutoFit/>
          </a:bodyPr>
          <a:lstStyle/>
          <a:p>
            <a:r>
              <a:rPr lang="it-IT" sz="1100" b="1" dirty="0">
                <a:solidFill>
                  <a:schemeClr val="bg1"/>
                </a:solidFill>
                <a:latin typeface="Times New Roman" panose="02020603050405020304" pitchFamily="18" charset="0"/>
                <a:cs typeface="Times New Roman" panose="02020603050405020304" pitchFamily="18" charset="0"/>
              </a:rPr>
              <a:t>CIRAS- 2</a:t>
            </a:r>
          </a:p>
        </p:txBody>
      </p:sp>
      <p:sp>
        <p:nvSpPr>
          <p:cNvPr id="38" name="CasellaDiTesto 37">
            <a:extLst>
              <a:ext uri="{FF2B5EF4-FFF2-40B4-BE49-F238E27FC236}">
                <a16:creationId xmlns:a16="http://schemas.microsoft.com/office/drawing/2014/main" id="{059D632B-3981-1734-EC49-579B5F05D876}"/>
              </a:ext>
            </a:extLst>
          </p:cNvPr>
          <p:cNvSpPr txBox="1"/>
          <p:nvPr/>
        </p:nvSpPr>
        <p:spPr>
          <a:xfrm>
            <a:off x="-7998" y="3239069"/>
            <a:ext cx="907891" cy="430887"/>
          </a:xfrm>
          <a:prstGeom prst="rect">
            <a:avLst/>
          </a:prstGeom>
          <a:noFill/>
        </p:spPr>
        <p:txBody>
          <a:bodyPr wrap="square" rtlCol="0">
            <a:spAutoFit/>
          </a:bodyPr>
          <a:lstStyle/>
          <a:p>
            <a:r>
              <a:rPr lang="it-IT" sz="1100" b="1" dirty="0">
                <a:solidFill>
                  <a:schemeClr val="bg1"/>
                </a:solidFill>
                <a:latin typeface="Times New Roman" panose="02020603050405020304" pitchFamily="18" charset="0"/>
                <a:cs typeface="Times New Roman" panose="02020603050405020304" pitchFamily="18" charset="0"/>
              </a:rPr>
              <a:t>HANDY-PEA</a:t>
            </a:r>
          </a:p>
        </p:txBody>
      </p:sp>
      <p:sp>
        <p:nvSpPr>
          <p:cNvPr id="29" name="CasellaDiTesto 28">
            <a:extLst>
              <a:ext uri="{FF2B5EF4-FFF2-40B4-BE49-F238E27FC236}">
                <a16:creationId xmlns:a16="http://schemas.microsoft.com/office/drawing/2014/main" id="{D1D1015C-6A40-9625-479C-D29F8A86C3B3}"/>
              </a:ext>
            </a:extLst>
          </p:cNvPr>
          <p:cNvSpPr txBox="1"/>
          <p:nvPr/>
        </p:nvSpPr>
        <p:spPr>
          <a:xfrm>
            <a:off x="5114610" y="5065611"/>
            <a:ext cx="4029390" cy="1169551"/>
          </a:xfrm>
          <a:prstGeom prst="rect">
            <a:avLst/>
          </a:prstGeom>
          <a:noFill/>
        </p:spPr>
        <p:txBody>
          <a:bodyPr wrap="square" rtlCol="0">
            <a:spAutoFit/>
          </a:bodyPr>
          <a:lstStyle/>
          <a:p>
            <a:pPr algn="r"/>
            <a:r>
              <a:rPr lang="it-IT" sz="1400" b="1" dirty="0">
                <a:latin typeface="Times New Roman" panose="02020603050405020304" pitchFamily="18" charset="0"/>
                <a:cs typeface="Times New Roman" panose="02020603050405020304" pitchFamily="18" charset="0"/>
              </a:rPr>
              <a:t>FUNZIONALITA’ dei FOTOSISTEMI </a:t>
            </a:r>
            <a:r>
              <a:rPr lang="it-IT" sz="1400" dirty="0">
                <a:latin typeface="Times New Roman" panose="02020603050405020304" pitchFamily="18" charset="0"/>
                <a:cs typeface="Times New Roman" panose="02020603050405020304" pitchFamily="18" charset="0"/>
              </a:rPr>
              <a:t>(Fluorescenza diretta e modulata della </a:t>
            </a:r>
            <a:r>
              <a:rPr lang="it-IT" sz="1400" dirty="0" err="1">
                <a:latin typeface="Times New Roman" panose="02020603050405020304" pitchFamily="18" charset="0"/>
                <a:cs typeface="Times New Roman" panose="02020603050405020304" pitchFamily="18" charset="0"/>
              </a:rPr>
              <a:t>Chl</a:t>
            </a:r>
            <a:r>
              <a:rPr lang="it-IT" sz="1400" dirty="0">
                <a:latin typeface="Times New Roman" panose="02020603050405020304" pitchFamily="18" charset="0"/>
                <a:cs typeface="Times New Roman" panose="02020603050405020304" pitchFamily="18" charset="0"/>
              </a:rPr>
              <a:t> </a:t>
            </a:r>
            <a:r>
              <a:rPr lang="it-IT" sz="1400" i="1" dirty="0">
                <a:latin typeface="Times New Roman" panose="02020603050405020304" pitchFamily="18" charset="0"/>
                <a:cs typeface="Times New Roman" panose="02020603050405020304" pitchFamily="18" charset="0"/>
              </a:rPr>
              <a:t>a</a:t>
            </a:r>
            <a:r>
              <a:rPr lang="it-IT" sz="1400" dirty="0">
                <a:latin typeface="Times New Roman" panose="02020603050405020304" pitchFamily="18" charset="0"/>
                <a:cs typeface="Times New Roman" panose="02020603050405020304" pitchFamily="18" charset="0"/>
              </a:rPr>
              <a:t>) </a:t>
            </a:r>
            <a:r>
              <a:rPr lang="it-IT" sz="1400" b="1" dirty="0">
                <a:latin typeface="Times New Roman" panose="02020603050405020304" pitchFamily="18" charset="0"/>
                <a:cs typeface="Times New Roman" panose="02020603050405020304" pitchFamily="18" charset="0"/>
              </a:rPr>
              <a:t>INDICI di RIFLETTANZA A LIVELLO FOGLIARE </a:t>
            </a:r>
          </a:p>
          <a:p>
            <a:pPr algn="r"/>
            <a:r>
              <a:rPr lang="it-IT" sz="1400" dirty="0">
                <a:latin typeface="Times New Roman" panose="02020603050405020304" pitchFamily="18" charset="0"/>
                <a:cs typeface="Times New Roman" panose="02020603050405020304" pitchFamily="18" charset="0"/>
              </a:rPr>
              <a:t>come tool per lo screening precoce di stress ossidativi</a:t>
            </a:r>
          </a:p>
        </p:txBody>
      </p:sp>
      <p:grpSp>
        <p:nvGrpSpPr>
          <p:cNvPr id="25" name="Gruppo 24">
            <a:extLst>
              <a:ext uri="{FF2B5EF4-FFF2-40B4-BE49-F238E27FC236}">
                <a16:creationId xmlns:a16="http://schemas.microsoft.com/office/drawing/2014/main" id="{E04F8840-5BAB-AE5A-7BA0-D439FB8399EE}"/>
              </a:ext>
            </a:extLst>
          </p:cNvPr>
          <p:cNvGrpSpPr/>
          <p:nvPr/>
        </p:nvGrpSpPr>
        <p:grpSpPr>
          <a:xfrm>
            <a:off x="26924" y="3313737"/>
            <a:ext cx="5177903" cy="3478216"/>
            <a:chOff x="26924" y="3313737"/>
            <a:chExt cx="5177903" cy="3478216"/>
          </a:xfrm>
        </p:grpSpPr>
        <p:pic>
          <p:nvPicPr>
            <p:cNvPr id="32" name="Immagine 31">
              <a:extLst>
                <a:ext uri="{FF2B5EF4-FFF2-40B4-BE49-F238E27FC236}">
                  <a16:creationId xmlns:a16="http://schemas.microsoft.com/office/drawing/2014/main" id="{A37C4BBE-39A8-FC5C-0B6B-1CF35B924EA9}"/>
                </a:ext>
              </a:extLst>
            </p:cNvPr>
            <p:cNvPicPr>
              <a:picLocks noChangeAspect="1"/>
            </p:cNvPicPr>
            <p:nvPr/>
          </p:nvPicPr>
          <p:blipFill>
            <a:blip r:embed="rId5"/>
            <a:stretch>
              <a:fillRect/>
            </a:stretch>
          </p:blipFill>
          <p:spPr>
            <a:xfrm>
              <a:off x="1542607" y="4311094"/>
              <a:ext cx="3662220" cy="2480859"/>
            </a:xfrm>
            <a:prstGeom prst="rect">
              <a:avLst/>
            </a:prstGeom>
          </p:spPr>
        </p:pic>
        <p:pic>
          <p:nvPicPr>
            <p:cNvPr id="5" name="Immagine 4">
              <a:extLst>
                <a:ext uri="{FF2B5EF4-FFF2-40B4-BE49-F238E27FC236}">
                  <a16:creationId xmlns:a16="http://schemas.microsoft.com/office/drawing/2014/main" id="{56254A31-6149-3967-E955-D580E7AF5DCD}"/>
                </a:ext>
              </a:extLst>
            </p:cNvPr>
            <p:cNvPicPr>
              <a:picLocks noChangeAspect="1"/>
            </p:cNvPicPr>
            <p:nvPr/>
          </p:nvPicPr>
          <p:blipFill>
            <a:blip r:embed="rId6"/>
            <a:stretch>
              <a:fillRect/>
            </a:stretch>
          </p:blipFill>
          <p:spPr>
            <a:xfrm>
              <a:off x="26924" y="3313737"/>
              <a:ext cx="1647931" cy="2270227"/>
            </a:xfrm>
            <a:prstGeom prst="rect">
              <a:avLst/>
            </a:prstGeom>
          </p:spPr>
        </p:pic>
      </p:grpSp>
      <p:pic>
        <p:nvPicPr>
          <p:cNvPr id="23" name="Immagine 22">
            <a:extLst>
              <a:ext uri="{FF2B5EF4-FFF2-40B4-BE49-F238E27FC236}">
                <a16:creationId xmlns:a16="http://schemas.microsoft.com/office/drawing/2014/main" id="{3AB056AF-1362-CA50-F97A-1535BEEB4E36}"/>
              </a:ext>
            </a:extLst>
          </p:cNvPr>
          <p:cNvPicPr>
            <a:picLocks noChangeAspect="1"/>
          </p:cNvPicPr>
          <p:nvPr/>
        </p:nvPicPr>
        <p:blipFill>
          <a:blip r:embed="rId7"/>
          <a:stretch>
            <a:fillRect/>
          </a:stretch>
        </p:blipFill>
        <p:spPr>
          <a:xfrm>
            <a:off x="2060028" y="4325152"/>
            <a:ext cx="2926879" cy="2452742"/>
          </a:xfrm>
          <a:prstGeom prst="rect">
            <a:avLst/>
          </a:prstGeom>
        </p:spPr>
      </p:pic>
      <p:grpSp>
        <p:nvGrpSpPr>
          <p:cNvPr id="30" name="Gruppo 29">
            <a:extLst>
              <a:ext uri="{FF2B5EF4-FFF2-40B4-BE49-F238E27FC236}">
                <a16:creationId xmlns:a16="http://schemas.microsoft.com/office/drawing/2014/main" id="{46E5C2A9-4173-7F82-241C-DD9E54650E62}"/>
              </a:ext>
            </a:extLst>
          </p:cNvPr>
          <p:cNvGrpSpPr/>
          <p:nvPr/>
        </p:nvGrpSpPr>
        <p:grpSpPr>
          <a:xfrm>
            <a:off x="0" y="3309636"/>
            <a:ext cx="5246932" cy="3563459"/>
            <a:chOff x="687" y="3615535"/>
            <a:chExt cx="5246932" cy="3563459"/>
          </a:xfrm>
        </p:grpSpPr>
        <p:grpSp>
          <p:nvGrpSpPr>
            <p:cNvPr id="26" name="Gruppo 25">
              <a:extLst>
                <a:ext uri="{FF2B5EF4-FFF2-40B4-BE49-F238E27FC236}">
                  <a16:creationId xmlns:a16="http://schemas.microsoft.com/office/drawing/2014/main" id="{8034C51A-8C1B-BE2E-4421-4DCC94128690}"/>
                </a:ext>
              </a:extLst>
            </p:cNvPr>
            <p:cNvGrpSpPr/>
            <p:nvPr/>
          </p:nvGrpSpPr>
          <p:grpSpPr>
            <a:xfrm>
              <a:off x="687" y="3615535"/>
              <a:ext cx="5246932" cy="3563459"/>
              <a:chOff x="-5789976" y="3022173"/>
              <a:chExt cx="5246932" cy="3563459"/>
            </a:xfrm>
          </p:grpSpPr>
          <p:sp>
            <p:nvSpPr>
              <p:cNvPr id="21" name="Rettangolo 20">
                <a:extLst>
                  <a:ext uri="{FF2B5EF4-FFF2-40B4-BE49-F238E27FC236}">
                    <a16:creationId xmlns:a16="http://schemas.microsoft.com/office/drawing/2014/main" id="{6C7AF86D-8166-C673-CBB2-B9362A6FD381}"/>
                  </a:ext>
                </a:extLst>
              </p:cNvPr>
              <p:cNvSpPr/>
              <p:nvPr/>
            </p:nvSpPr>
            <p:spPr>
              <a:xfrm>
                <a:off x="-5789976" y="3022173"/>
                <a:ext cx="5246932" cy="3563459"/>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a:extLst>
                  <a:ext uri="{FF2B5EF4-FFF2-40B4-BE49-F238E27FC236}">
                    <a16:creationId xmlns:a16="http://schemas.microsoft.com/office/drawing/2014/main" id="{AB927A0D-5548-B99F-8A96-F7CF8F66ED32}"/>
                  </a:ext>
                </a:extLst>
              </p:cNvPr>
              <p:cNvPicPr>
                <a:picLocks noChangeAspect="1"/>
              </p:cNvPicPr>
              <p:nvPr/>
            </p:nvPicPr>
            <p:blipFill>
              <a:blip r:embed="rId8"/>
              <a:stretch>
                <a:fillRect/>
              </a:stretch>
            </p:blipFill>
            <p:spPr>
              <a:xfrm>
                <a:off x="-3794695" y="3885400"/>
                <a:ext cx="3218286" cy="2318305"/>
              </a:xfrm>
              <a:prstGeom prst="rect">
                <a:avLst/>
              </a:prstGeom>
            </p:spPr>
          </p:pic>
        </p:grpSp>
        <p:sp>
          <p:nvSpPr>
            <p:cNvPr id="27" name="CasellaDiTesto 26">
              <a:extLst>
                <a:ext uri="{FF2B5EF4-FFF2-40B4-BE49-F238E27FC236}">
                  <a16:creationId xmlns:a16="http://schemas.microsoft.com/office/drawing/2014/main" id="{BFBE496E-4457-88F9-0C69-5E625801205C}"/>
                </a:ext>
              </a:extLst>
            </p:cNvPr>
            <p:cNvSpPr txBox="1"/>
            <p:nvPr/>
          </p:nvSpPr>
          <p:spPr>
            <a:xfrm>
              <a:off x="89169" y="3842439"/>
              <a:ext cx="2355143" cy="523220"/>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Fluorescenza modulata PAM- 2500 (Waltz)</a:t>
              </a:r>
            </a:p>
          </p:txBody>
        </p:sp>
      </p:grpSp>
      <p:grpSp>
        <p:nvGrpSpPr>
          <p:cNvPr id="40" name="Gruppo 39">
            <a:extLst>
              <a:ext uri="{FF2B5EF4-FFF2-40B4-BE49-F238E27FC236}">
                <a16:creationId xmlns:a16="http://schemas.microsoft.com/office/drawing/2014/main" id="{CB5EB157-94B1-7C29-B14D-43DE80DDAEB0}"/>
              </a:ext>
            </a:extLst>
          </p:cNvPr>
          <p:cNvGrpSpPr/>
          <p:nvPr/>
        </p:nvGrpSpPr>
        <p:grpSpPr>
          <a:xfrm>
            <a:off x="19756" y="3298559"/>
            <a:ext cx="5246932" cy="3563459"/>
            <a:chOff x="-1281420" y="3928268"/>
            <a:chExt cx="5246932" cy="3563459"/>
          </a:xfrm>
        </p:grpSpPr>
        <p:sp>
          <p:nvSpPr>
            <p:cNvPr id="39" name="Rettangolo 38">
              <a:extLst>
                <a:ext uri="{FF2B5EF4-FFF2-40B4-BE49-F238E27FC236}">
                  <a16:creationId xmlns:a16="http://schemas.microsoft.com/office/drawing/2014/main" id="{DED4CFE6-0D88-815E-1DF3-EB290A190FEB}"/>
                </a:ext>
              </a:extLst>
            </p:cNvPr>
            <p:cNvSpPr/>
            <p:nvPr/>
          </p:nvSpPr>
          <p:spPr>
            <a:xfrm>
              <a:off x="-1281420" y="3928268"/>
              <a:ext cx="5246932" cy="3563459"/>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1" name="Immagine 30">
              <a:extLst>
                <a:ext uri="{FF2B5EF4-FFF2-40B4-BE49-F238E27FC236}">
                  <a16:creationId xmlns:a16="http://schemas.microsoft.com/office/drawing/2014/main" id="{ABFA18C6-606B-DB1A-A526-70DE27EEBCC8}"/>
                </a:ext>
              </a:extLst>
            </p:cNvPr>
            <p:cNvPicPr>
              <a:picLocks noChangeAspect="1"/>
            </p:cNvPicPr>
            <p:nvPr/>
          </p:nvPicPr>
          <p:blipFill>
            <a:blip r:embed="rId9"/>
            <a:stretch>
              <a:fillRect/>
            </a:stretch>
          </p:blipFill>
          <p:spPr>
            <a:xfrm>
              <a:off x="-1261324" y="3940079"/>
              <a:ext cx="3236204" cy="2443925"/>
            </a:xfrm>
            <a:prstGeom prst="rect">
              <a:avLst/>
            </a:prstGeom>
          </p:spPr>
        </p:pic>
      </p:grpSp>
    </p:spTree>
    <p:extLst>
      <p:ext uri="{BB962C8B-B14F-4D97-AF65-F5344CB8AC3E}">
        <p14:creationId xmlns:p14="http://schemas.microsoft.com/office/powerpoint/2010/main" val="351287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BC1A9FE8-D69C-9EB9-A16A-86475D5B9966}"/>
              </a:ext>
            </a:extLst>
          </p:cNvPr>
          <p:cNvGrpSpPr/>
          <p:nvPr/>
        </p:nvGrpSpPr>
        <p:grpSpPr>
          <a:xfrm>
            <a:off x="338314" y="2445760"/>
            <a:ext cx="8467372" cy="4229442"/>
            <a:chOff x="338314" y="2445760"/>
            <a:chExt cx="8467372" cy="4229442"/>
          </a:xfrm>
        </p:grpSpPr>
        <p:grpSp>
          <p:nvGrpSpPr>
            <p:cNvPr id="14" name="Gruppo 13">
              <a:extLst>
                <a:ext uri="{FF2B5EF4-FFF2-40B4-BE49-F238E27FC236}">
                  <a16:creationId xmlns:a16="http://schemas.microsoft.com/office/drawing/2014/main" id="{34DAC675-6F2A-5B0D-54B9-616CAAD8E38D}"/>
                </a:ext>
              </a:extLst>
            </p:cNvPr>
            <p:cNvGrpSpPr/>
            <p:nvPr/>
          </p:nvGrpSpPr>
          <p:grpSpPr>
            <a:xfrm>
              <a:off x="338314" y="2445760"/>
              <a:ext cx="8467372" cy="4229442"/>
              <a:chOff x="338314" y="2445760"/>
              <a:chExt cx="8467372" cy="4229442"/>
            </a:xfrm>
          </p:grpSpPr>
          <p:sp>
            <p:nvSpPr>
              <p:cNvPr id="7" name="Rettangolo 6">
                <a:extLst>
                  <a:ext uri="{FF2B5EF4-FFF2-40B4-BE49-F238E27FC236}">
                    <a16:creationId xmlns:a16="http://schemas.microsoft.com/office/drawing/2014/main" id="{8D515037-5DE5-7E10-EED4-9F92E80E3E23}"/>
                  </a:ext>
                </a:extLst>
              </p:cNvPr>
              <p:cNvSpPr/>
              <p:nvPr/>
            </p:nvSpPr>
            <p:spPr>
              <a:xfrm>
                <a:off x="338314" y="2445760"/>
                <a:ext cx="8467372" cy="4229442"/>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79781A11-3CD4-E3D0-49E5-AF0998C418CD}"/>
                  </a:ext>
                </a:extLst>
              </p:cNvPr>
              <p:cNvPicPr>
                <a:picLocks noChangeAspect="1"/>
              </p:cNvPicPr>
              <p:nvPr/>
            </p:nvPicPr>
            <p:blipFill>
              <a:blip r:embed="rId3"/>
              <a:stretch>
                <a:fillRect/>
              </a:stretch>
            </p:blipFill>
            <p:spPr>
              <a:xfrm>
                <a:off x="2584538" y="2499655"/>
                <a:ext cx="3893212" cy="3463654"/>
              </a:xfrm>
              <a:prstGeom prst="rect">
                <a:avLst/>
              </a:prstGeom>
            </p:spPr>
          </p:pic>
        </p:grpSp>
        <p:sp>
          <p:nvSpPr>
            <p:cNvPr id="15" name="CasellaDiTesto 14">
              <a:extLst>
                <a:ext uri="{FF2B5EF4-FFF2-40B4-BE49-F238E27FC236}">
                  <a16:creationId xmlns:a16="http://schemas.microsoft.com/office/drawing/2014/main" id="{797C98D6-853B-693E-5C63-CA3E026005E1}"/>
                </a:ext>
              </a:extLst>
            </p:cNvPr>
            <p:cNvSpPr txBox="1"/>
            <p:nvPr/>
          </p:nvSpPr>
          <p:spPr>
            <a:xfrm>
              <a:off x="368488" y="6324230"/>
              <a:ext cx="1561646" cy="276999"/>
            </a:xfrm>
            <a:prstGeom prst="rect">
              <a:avLst/>
            </a:prstGeom>
            <a:noFill/>
          </p:spPr>
          <p:txBody>
            <a:bodyPr wrap="none" rtlCol="0">
              <a:spAutoFit/>
            </a:bodyPr>
            <a:lstStyle/>
            <a:p>
              <a:r>
                <a:rPr lang="it-IT" sz="1200" dirty="0" err="1">
                  <a:latin typeface="Times New Roman" panose="02020603050405020304" pitchFamily="18" charset="0"/>
                  <a:cs typeface="Times New Roman" panose="02020603050405020304" pitchFamily="18" charset="0"/>
                </a:rPr>
                <a:t>Cheruvelil</a:t>
              </a:r>
              <a:r>
                <a:rPr lang="it-IT" sz="1200" dirty="0">
                  <a:latin typeface="Times New Roman" panose="02020603050405020304" pitchFamily="18" charset="0"/>
                  <a:cs typeface="Times New Roman" panose="02020603050405020304" pitchFamily="18" charset="0"/>
                </a:rPr>
                <a:t> et al., 2014</a:t>
              </a:r>
            </a:p>
          </p:txBody>
        </p:sp>
      </p:grpSp>
      <p:sp>
        <p:nvSpPr>
          <p:cNvPr id="8" name="CasellaDiTesto 7">
            <a:extLst>
              <a:ext uri="{FF2B5EF4-FFF2-40B4-BE49-F238E27FC236}">
                <a16:creationId xmlns:a16="http://schemas.microsoft.com/office/drawing/2014/main" id="{75E67A20-8C50-18C8-5C52-2B39E1727E44}"/>
              </a:ext>
            </a:extLst>
          </p:cNvPr>
          <p:cNvSpPr txBox="1"/>
          <p:nvPr/>
        </p:nvSpPr>
        <p:spPr>
          <a:xfrm rot="2821312">
            <a:off x="6380198" y="4174170"/>
            <a:ext cx="2917084" cy="400110"/>
          </a:xfrm>
          <a:prstGeom prst="rect">
            <a:avLst/>
          </a:prstGeom>
          <a:noFill/>
        </p:spPr>
        <p:txBody>
          <a:bodyPr wrap="square" rtlCol="0">
            <a:spAutoFit/>
          </a:bodyPr>
          <a:lstStyle/>
          <a:p>
            <a:r>
              <a:rPr lang="it-IT" sz="2000" dirty="0">
                <a:solidFill>
                  <a:srgbClr val="FF0000"/>
                </a:solidFill>
                <a:latin typeface="Bodoni MT Black" panose="02070A03080606020203" pitchFamily="18" charset="0"/>
              </a:rPr>
              <a:t>INSIEME è MEJO</a:t>
            </a:r>
          </a:p>
        </p:txBody>
      </p:sp>
      <p:grpSp>
        <p:nvGrpSpPr>
          <p:cNvPr id="13" name="Gruppo 12">
            <a:extLst>
              <a:ext uri="{FF2B5EF4-FFF2-40B4-BE49-F238E27FC236}">
                <a16:creationId xmlns:a16="http://schemas.microsoft.com/office/drawing/2014/main" id="{EAA0F749-E277-FCE1-EE0B-BCC8A2A55636}"/>
              </a:ext>
            </a:extLst>
          </p:cNvPr>
          <p:cNvGrpSpPr/>
          <p:nvPr/>
        </p:nvGrpSpPr>
        <p:grpSpPr>
          <a:xfrm>
            <a:off x="273938" y="2223915"/>
            <a:ext cx="8595209" cy="4572000"/>
            <a:chOff x="11460480" y="-1576251"/>
            <a:chExt cx="8784308" cy="4572000"/>
          </a:xfrm>
        </p:grpSpPr>
        <p:sp>
          <p:nvSpPr>
            <p:cNvPr id="12" name="Rettangolo 11">
              <a:extLst>
                <a:ext uri="{FF2B5EF4-FFF2-40B4-BE49-F238E27FC236}">
                  <a16:creationId xmlns:a16="http://schemas.microsoft.com/office/drawing/2014/main" id="{E5B61D44-8464-0A35-9630-E952B51AF34C}"/>
                </a:ext>
              </a:extLst>
            </p:cNvPr>
            <p:cNvSpPr/>
            <p:nvPr/>
          </p:nvSpPr>
          <p:spPr>
            <a:xfrm>
              <a:off x="11460480" y="-1576251"/>
              <a:ext cx="8784308" cy="457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9" name="Immagine 38" descr="Immagine che contiene puzzle&#10;&#10;Descrizione generata automaticamente">
              <a:extLst>
                <a:ext uri="{FF2B5EF4-FFF2-40B4-BE49-F238E27FC236}">
                  <a16:creationId xmlns:a16="http://schemas.microsoft.com/office/drawing/2014/main" id="{5C12E251-DC90-CB13-91BD-003E4466F68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538001" y="-1149412"/>
              <a:ext cx="5214336" cy="3530540"/>
            </a:xfrm>
            <a:prstGeom prst="rect">
              <a:avLst/>
            </a:prstGeom>
            <a:ln>
              <a:solidFill>
                <a:schemeClr val="bg1"/>
              </a:solidFill>
            </a:ln>
          </p:spPr>
        </p:pic>
      </p:grpSp>
      <p:sp>
        <p:nvSpPr>
          <p:cNvPr id="5" name="Rettangolo 4"/>
          <p:cNvSpPr/>
          <p:nvPr/>
        </p:nvSpPr>
        <p:spPr>
          <a:xfrm>
            <a:off x="179389" y="256771"/>
            <a:ext cx="8784308" cy="650463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3304" y="0"/>
            <a:ext cx="926984" cy="145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18"/>
          <p:cNvSpPr txBox="1">
            <a:spLocks noChangeArrowheads="1"/>
          </p:cNvSpPr>
          <p:nvPr/>
        </p:nvSpPr>
        <p:spPr bwMode="auto">
          <a:xfrm>
            <a:off x="1091194" y="140724"/>
            <a:ext cx="6685472" cy="369332"/>
          </a:xfrm>
          <a:prstGeom prst="rect">
            <a:avLst/>
          </a:prstGeom>
          <a:solidFill>
            <a:srgbClr val="FFFFFF"/>
          </a:solidFill>
          <a:ln>
            <a:solidFill>
              <a:srgbClr val="00B05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it-IT" sz="1800" b="1" i="1" dirty="0">
                <a:solidFill>
                  <a:srgbClr val="FF0000"/>
                </a:solidFill>
                <a:latin typeface="Times New Roman" panose="02020603050405020304" pitchFamily="18" charset="0"/>
                <a:cs typeface="Times New Roman" panose="02020603050405020304" pitchFamily="18" charset="0"/>
              </a:rPr>
              <a:t>DOMANDE DI RICERCA</a:t>
            </a:r>
          </a:p>
        </p:txBody>
      </p:sp>
      <p:sp>
        <p:nvSpPr>
          <p:cNvPr id="2" name="Rettangolo 1">
            <a:extLst>
              <a:ext uri="{FF2B5EF4-FFF2-40B4-BE49-F238E27FC236}">
                <a16:creationId xmlns:a16="http://schemas.microsoft.com/office/drawing/2014/main" id="{1A5FA643-4A08-5B13-388A-720276BA0D9D}"/>
              </a:ext>
            </a:extLst>
          </p:cNvPr>
          <p:cNvSpPr/>
          <p:nvPr/>
        </p:nvSpPr>
        <p:spPr>
          <a:xfrm>
            <a:off x="793821" y="615858"/>
            <a:ext cx="7425732" cy="1200329"/>
          </a:xfrm>
          <a:prstGeom prst="rect">
            <a:avLst/>
          </a:prstGeom>
        </p:spPr>
        <p:txBody>
          <a:bodyPr wrap="square">
            <a:spAutoFit/>
          </a:bodyPr>
          <a:lstStyle/>
          <a:p>
            <a:pPr marL="285750" indent="-285750" algn="ctr">
              <a:buFont typeface="Wingdings" panose="05000000000000000000" pitchFamily="2" charset="2"/>
              <a:buChar char="à"/>
            </a:pPr>
            <a:r>
              <a:rPr lang="it-IT" b="1" dirty="0">
                <a:latin typeface="Times New Roman" panose="02020603050405020304" pitchFamily="18" charset="0"/>
                <a:cs typeface="Times New Roman" panose="02020603050405020304" pitchFamily="18" charset="0"/>
              </a:rPr>
              <a:t>Definire SENSIBILITA’/TOLLERANZA di specie a stress abiotici per implementare il </a:t>
            </a:r>
            <a:r>
              <a:rPr lang="it-IT" b="1" i="1" dirty="0">
                <a:latin typeface="Times New Roman" panose="02020603050405020304" pitchFamily="18" charset="0"/>
                <a:cs typeface="Times New Roman" panose="02020603050405020304" pitchFamily="18" charset="0"/>
              </a:rPr>
              <a:t>risk </a:t>
            </a:r>
            <a:r>
              <a:rPr lang="it-IT" b="1" i="1" dirty="0" err="1">
                <a:latin typeface="Times New Roman" panose="02020603050405020304" pitchFamily="18" charset="0"/>
                <a:cs typeface="Times New Roman" panose="02020603050405020304" pitchFamily="18" charset="0"/>
              </a:rPr>
              <a:t>assessment</a:t>
            </a:r>
            <a:r>
              <a:rPr lang="it-IT" b="1" i="1"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in ambito Mediterraneo </a:t>
            </a:r>
            <a:r>
              <a:rPr lang="it-IT" sz="1100" b="1" dirty="0">
                <a:latin typeface="Times New Roman" panose="02020603050405020304" pitchFamily="18" charset="0"/>
                <a:cs typeface="Times New Roman" panose="02020603050405020304" pitchFamily="18" charset="0"/>
              </a:rPr>
              <a:t>(Mills et  al, 2015) </a:t>
            </a:r>
            <a:r>
              <a:rPr lang="it-IT" b="1" dirty="0">
                <a:latin typeface="Times New Roman" panose="02020603050405020304" pitchFamily="18" charset="0"/>
                <a:cs typeface="Times New Roman" panose="02020603050405020304" pitchFamily="18" charset="0"/>
              </a:rPr>
              <a:t>e valutare la </a:t>
            </a:r>
            <a:r>
              <a:rPr lang="it-IT" b="1" i="1" dirty="0">
                <a:latin typeface="Times New Roman" panose="02020603050405020304" pitchFamily="18" charset="0"/>
                <a:cs typeface="Times New Roman" panose="02020603050405020304" pitchFamily="18" charset="0"/>
              </a:rPr>
              <a:t>specie giusta </a:t>
            </a:r>
            <a:r>
              <a:rPr lang="it-IT" b="1" dirty="0">
                <a:latin typeface="Times New Roman" panose="02020603050405020304" pitchFamily="18" charset="0"/>
                <a:cs typeface="Times New Roman" panose="02020603050405020304" pitchFamily="18" charset="0"/>
              </a:rPr>
              <a:t>nel posto giusto in ecosistemi urbani </a:t>
            </a:r>
            <a:r>
              <a:rPr lang="it-IT" sz="1100" b="1" dirty="0">
                <a:latin typeface="Times New Roman" panose="02020603050405020304" pitchFamily="18" charset="0"/>
                <a:cs typeface="Times New Roman" panose="02020603050405020304" pitchFamily="18" charset="0"/>
              </a:rPr>
              <a:t>(Fini et al, 2020)</a:t>
            </a:r>
            <a:endParaRPr lang="it-IT" b="1"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à"/>
            </a:pPr>
            <a:r>
              <a:rPr lang="it-IT" b="1" dirty="0">
                <a:latin typeface="Times New Roman" panose="02020603050405020304" pitchFamily="18" charset="0"/>
                <a:cs typeface="Times New Roman" panose="02020603050405020304" pitchFamily="18" charset="0"/>
                <a:sym typeface="Wingdings" panose="05000000000000000000" pitchFamily="2" charset="2"/>
              </a:rPr>
              <a:t>Ruolo dei </a:t>
            </a:r>
            <a:r>
              <a:rPr lang="it-IT" b="1" i="1" dirty="0" err="1">
                <a:latin typeface="Times New Roman" panose="02020603050405020304" pitchFamily="18" charset="0"/>
                <a:cs typeface="Times New Roman" panose="02020603050405020304" pitchFamily="18" charset="0"/>
                <a:sym typeface="Wingdings" panose="05000000000000000000" pitchFamily="2" charset="2"/>
              </a:rPr>
              <a:t>photosynthetic</a:t>
            </a:r>
            <a:r>
              <a:rPr lang="it-IT" b="1" i="1" dirty="0">
                <a:latin typeface="Times New Roman" panose="02020603050405020304" pitchFamily="18" charset="0"/>
                <a:cs typeface="Times New Roman" panose="02020603050405020304" pitchFamily="18" charset="0"/>
                <a:sym typeface="Wingdings" panose="05000000000000000000" pitchFamily="2" charset="2"/>
              </a:rPr>
              <a:t> traits </a:t>
            </a:r>
            <a:r>
              <a:rPr lang="it-IT" b="1" dirty="0">
                <a:latin typeface="Times New Roman" panose="02020603050405020304" pitchFamily="18" charset="0"/>
                <a:cs typeface="Times New Roman" panose="02020603050405020304" pitchFamily="18" charset="0"/>
                <a:sym typeface="Wingdings" panose="05000000000000000000" pitchFamily="2" charset="2"/>
              </a:rPr>
              <a:t>in risposta a stress e alla loro interazione</a:t>
            </a:r>
            <a:endParaRPr lang="it-IT" b="1"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7">
            <p14:nvContentPartPr>
              <p14:cNvPr id="11" name="Input penna 10">
                <a:extLst>
                  <a:ext uri="{FF2B5EF4-FFF2-40B4-BE49-F238E27FC236}">
                    <a16:creationId xmlns:a16="http://schemas.microsoft.com/office/drawing/2014/main" id="{33FC35F6-2208-2127-66AA-66A7180712A2}"/>
                  </a:ext>
                </a:extLst>
              </p14:cNvPr>
              <p14:cNvContentPartPr/>
              <p14:nvPr/>
            </p14:nvContentPartPr>
            <p14:xfrm>
              <a:off x="-1778800" y="2350915"/>
              <a:ext cx="360" cy="360"/>
            </p14:xfrm>
          </p:contentPart>
        </mc:Choice>
        <mc:Fallback>
          <p:pic>
            <p:nvPicPr>
              <p:cNvPr id="11" name="Input penna 10">
                <a:extLst>
                  <a:ext uri="{FF2B5EF4-FFF2-40B4-BE49-F238E27FC236}">
                    <a16:creationId xmlns:a16="http://schemas.microsoft.com/office/drawing/2014/main" id="{33FC35F6-2208-2127-66AA-66A7180712A2}"/>
                  </a:ext>
                </a:extLst>
              </p:cNvPr>
              <p:cNvPicPr/>
              <p:nvPr/>
            </p:nvPicPr>
            <p:blipFill>
              <a:blip r:embed="rId8"/>
              <a:stretch>
                <a:fillRect/>
              </a:stretch>
            </p:blipFill>
            <p:spPr>
              <a:xfrm>
                <a:off x="-1784920" y="2344795"/>
                <a:ext cx="12600" cy="12600"/>
              </a:xfrm>
              <a:prstGeom prst="rect">
                <a:avLst/>
              </a:prstGeom>
            </p:spPr>
          </p:pic>
        </mc:Fallback>
      </mc:AlternateContent>
      <p:sp>
        <p:nvSpPr>
          <p:cNvPr id="42" name="CasellaDiTesto 18">
            <a:extLst>
              <a:ext uri="{FF2B5EF4-FFF2-40B4-BE49-F238E27FC236}">
                <a16:creationId xmlns:a16="http://schemas.microsoft.com/office/drawing/2014/main" id="{14D096CE-09DA-5C77-6645-1E2C92E89307}"/>
              </a:ext>
            </a:extLst>
          </p:cNvPr>
          <p:cNvSpPr txBox="1">
            <a:spLocks noChangeArrowheads="1"/>
          </p:cNvSpPr>
          <p:nvPr/>
        </p:nvSpPr>
        <p:spPr bwMode="auto">
          <a:xfrm>
            <a:off x="194863" y="1788139"/>
            <a:ext cx="8783948" cy="369332"/>
          </a:xfrm>
          <a:prstGeom prst="rect">
            <a:avLst/>
          </a:prstGeom>
          <a:solidFill>
            <a:srgbClr val="00B050"/>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it-IT" sz="1800" b="1" i="1" dirty="0">
                <a:solidFill>
                  <a:schemeClr val="bg1"/>
                </a:solidFill>
                <a:latin typeface="Times New Roman" panose="02020603050405020304" pitchFamily="18" charset="0"/>
                <a:cs typeface="Times New Roman" panose="02020603050405020304" pitchFamily="18" charset="0"/>
              </a:rPr>
              <a:t>PROSPETTIVE …</a:t>
            </a:r>
          </a:p>
        </p:txBody>
      </p:sp>
      <p:sp>
        <p:nvSpPr>
          <p:cNvPr id="43" name="CasellaDiTesto 42">
            <a:extLst>
              <a:ext uri="{FF2B5EF4-FFF2-40B4-BE49-F238E27FC236}">
                <a16:creationId xmlns:a16="http://schemas.microsoft.com/office/drawing/2014/main" id="{B84D23A3-785F-1ACC-3F5B-96D31F93364D}"/>
              </a:ext>
            </a:extLst>
          </p:cNvPr>
          <p:cNvSpPr txBox="1"/>
          <p:nvPr/>
        </p:nvSpPr>
        <p:spPr>
          <a:xfrm rot="1040498">
            <a:off x="3460443" y="4918855"/>
            <a:ext cx="2110807" cy="369332"/>
          </a:xfrm>
          <a:prstGeom prst="rect">
            <a:avLst/>
          </a:prstGeom>
          <a:noFill/>
        </p:spPr>
        <p:txBody>
          <a:bodyPr wrap="square" rtlCol="0">
            <a:spAutoFit/>
          </a:bodyPr>
          <a:lstStyle/>
          <a:p>
            <a:r>
              <a:rPr lang="it-IT" b="1" dirty="0">
                <a:solidFill>
                  <a:srgbClr val="FFFF00"/>
                </a:solidFill>
                <a:latin typeface="Times New Roman" panose="02020603050405020304" pitchFamily="18" charset="0"/>
                <a:cs typeface="Times New Roman" panose="02020603050405020304" pitchFamily="18" charset="0"/>
              </a:rPr>
              <a:t>MODELLISTICA</a:t>
            </a:r>
          </a:p>
        </p:txBody>
      </p:sp>
      <p:sp>
        <p:nvSpPr>
          <p:cNvPr id="44" name="CasellaDiTesto 43">
            <a:extLst>
              <a:ext uri="{FF2B5EF4-FFF2-40B4-BE49-F238E27FC236}">
                <a16:creationId xmlns:a16="http://schemas.microsoft.com/office/drawing/2014/main" id="{9C074893-D705-163B-F505-B502F4F83EEB}"/>
              </a:ext>
            </a:extLst>
          </p:cNvPr>
          <p:cNvSpPr txBox="1"/>
          <p:nvPr/>
        </p:nvSpPr>
        <p:spPr>
          <a:xfrm rot="783406">
            <a:off x="4455296" y="3171314"/>
            <a:ext cx="1809213" cy="369332"/>
          </a:xfrm>
          <a:prstGeom prst="rect">
            <a:avLst/>
          </a:prstGeom>
          <a:noFill/>
        </p:spPr>
        <p:txBody>
          <a:bodyPr wrap="none" rtlCol="0">
            <a:spAutoFit/>
          </a:bodyPr>
          <a:lstStyle/>
          <a:p>
            <a:r>
              <a:rPr lang="it-IT" b="1" dirty="0">
                <a:solidFill>
                  <a:srgbClr val="FF0000"/>
                </a:solidFill>
                <a:latin typeface="Times New Roman" panose="02020603050405020304" pitchFamily="18" charset="0"/>
                <a:cs typeface="Times New Roman" panose="02020603050405020304" pitchFamily="18" charset="0"/>
              </a:rPr>
              <a:t>VALIDAZIONE</a:t>
            </a:r>
          </a:p>
        </p:txBody>
      </p:sp>
      <p:sp>
        <p:nvSpPr>
          <p:cNvPr id="45" name="CasellaDiTesto 44">
            <a:extLst>
              <a:ext uri="{FF2B5EF4-FFF2-40B4-BE49-F238E27FC236}">
                <a16:creationId xmlns:a16="http://schemas.microsoft.com/office/drawing/2014/main" id="{D08C2AB0-7A45-8369-F97A-C99B8A5D3AA0}"/>
              </a:ext>
            </a:extLst>
          </p:cNvPr>
          <p:cNvSpPr txBox="1"/>
          <p:nvPr/>
        </p:nvSpPr>
        <p:spPr>
          <a:xfrm rot="18723556">
            <a:off x="2773525" y="3694590"/>
            <a:ext cx="1685077" cy="369332"/>
          </a:xfrm>
          <a:prstGeom prst="rect">
            <a:avLst/>
          </a:prstGeom>
          <a:noFill/>
        </p:spPr>
        <p:txBody>
          <a:bodyPr wrap="none" rtlCol="0">
            <a:spAutoFit/>
          </a:bodyPr>
          <a:lstStyle/>
          <a:p>
            <a:r>
              <a:rPr lang="it-IT" b="1" dirty="0">
                <a:solidFill>
                  <a:srgbClr val="3366FF"/>
                </a:solidFill>
                <a:latin typeface="Times New Roman" panose="02020603050405020304" pitchFamily="18" charset="0"/>
                <a:cs typeface="Times New Roman" panose="02020603050405020304" pitchFamily="18" charset="0"/>
              </a:rPr>
              <a:t>BIOCHIMICA</a:t>
            </a:r>
          </a:p>
        </p:txBody>
      </p:sp>
      <p:sp>
        <p:nvSpPr>
          <p:cNvPr id="46" name="Freccia destra con strisce 45">
            <a:extLst>
              <a:ext uri="{FF2B5EF4-FFF2-40B4-BE49-F238E27FC236}">
                <a16:creationId xmlns:a16="http://schemas.microsoft.com/office/drawing/2014/main" id="{A1B7BBC3-F04C-3711-B982-0772A25238AD}"/>
              </a:ext>
            </a:extLst>
          </p:cNvPr>
          <p:cNvSpPr/>
          <p:nvPr/>
        </p:nvSpPr>
        <p:spPr>
          <a:xfrm>
            <a:off x="5432271" y="4981999"/>
            <a:ext cx="1014884" cy="288399"/>
          </a:xfrm>
          <a:prstGeom prst="stripedRightArrow">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CasellaDiTesto 46">
            <a:extLst>
              <a:ext uri="{FF2B5EF4-FFF2-40B4-BE49-F238E27FC236}">
                <a16:creationId xmlns:a16="http://schemas.microsoft.com/office/drawing/2014/main" id="{70D50442-BF88-555C-6C6F-42079764CC42}"/>
              </a:ext>
            </a:extLst>
          </p:cNvPr>
          <p:cNvSpPr txBox="1"/>
          <p:nvPr/>
        </p:nvSpPr>
        <p:spPr>
          <a:xfrm>
            <a:off x="6447155" y="4730077"/>
            <a:ext cx="2124947" cy="738664"/>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Implementazione modelli con «modulo stress» e «recovery»</a:t>
            </a:r>
          </a:p>
        </p:txBody>
      </p:sp>
      <p:sp>
        <p:nvSpPr>
          <p:cNvPr id="48" name="Freccia destra con strisce 47">
            <a:extLst>
              <a:ext uri="{FF2B5EF4-FFF2-40B4-BE49-F238E27FC236}">
                <a16:creationId xmlns:a16="http://schemas.microsoft.com/office/drawing/2014/main" id="{915DD5DC-7CC7-9A49-A337-80931A7EF1A0}"/>
              </a:ext>
            </a:extLst>
          </p:cNvPr>
          <p:cNvSpPr/>
          <p:nvPr/>
        </p:nvSpPr>
        <p:spPr>
          <a:xfrm>
            <a:off x="5826135" y="2916482"/>
            <a:ext cx="1014884" cy="288399"/>
          </a:xfrm>
          <a:prstGeom prst="stripedRightArrow">
            <a:avLst/>
          </a:prstGeom>
          <a:solidFill>
            <a:srgbClr val="FF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CasellaDiTesto 48">
            <a:extLst>
              <a:ext uri="{FF2B5EF4-FFF2-40B4-BE49-F238E27FC236}">
                <a16:creationId xmlns:a16="http://schemas.microsoft.com/office/drawing/2014/main" id="{21E0F385-71EE-3A19-DBB7-E9B95191FE11}"/>
              </a:ext>
            </a:extLst>
          </p:cNvPr>
          <p:cNvSpPr txBox="1"/>
          <p:nvPr/>
        </p:nvSpPr>
        <p:spPr>
          <a:xfrm>
            <a:off x="6866862" y="2763026"/>
            <a:ext cx="1651727" cy="523220"/>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Indici Satellitari con </a:t>
            </a:r>
          </a:p>
          <a:p>
            <a:r>
              <a:rPr lang="it-IT" sz="1400" dirty="0" err="1">
                <a:latin typeface="Times New Roman" panose="02020603050405020304" pitchFamily="18" charset="0"/>
                <a:cs typeface="Times New Roman" panose="02020603050405020304" pitchFamily="18" charset="0"/>
              </a:rPr>
              <a:t>Functional</a:t>
            </a:r>
            <a:r>
              <a:rPr lang="it-IT" sz="1400" dirty="0">
                <a:latin typeface="Times New Roman" panose="02020603050405020304" pitchFamily="18" charset="0"/>
                <a:cs typeface="Times New Roman" panose="02020603050405020304" pitchFamily="18" charset="0"/>
              </a:rPr>
              <a:t> Traits</a:t>
            </a:r>
          </a:p>
        </p:txBody>
      </p:sp>
      <p:sp>
        <p:nvSpPr>
          <p:cNvPr id="50" name="Freccia destra con strisce 49">
            <a:extLst>
              <a:ext uri="{FF2B5EF4-FFF2-40B4-BE49-F238E27FC236}">
                <a16:creationId xmlns:a16="http://schemas.microsoft.com/office/drawing/2014/main" id="{8994F1D3-AB7B-CBA4-1B5C-E7D9B138B4C7}"/>
              </a:ext>
            </a:extLst>
          </p:cNvPr>
          <p:cNvSpPr/>
          <p:nvPr/>
        </p:nvSpPr>
        <p:spPr>
          <a:xfrm flipH="1">
            <a:off x="1922614" y="4468467"/>
            <a:ext cx="1026976" cy="288399"/>
          </a:xfrm>
          <a:prstGeom prst="stripedRightArrow">
            <a:avLst/>
          </a:prstGeom>
          <a:solidFill>
            <a:srgbClr val="0330ED"/>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a:extLst>
              <a:ext uri="{FF2B5EF4-FFF2-40B4-BE49-F238E27FC236}">
                <a16:creationId xmlns:a16="http://schemas.microsoft.com/office/drawing/2014/main" id="{2B79459B-9183-6411-A38E-FC68CA3085D6}"/>
              </a:ext>
            </a:extLst>
          </p:cNvPr>
          <p:cNvSpPr txBox="1"/>
          <p:nvPr/>
        </p:nvSpPr>
        <p:spPr>
          <a:xfrm>
            <a:off x="274396" y="4322148"/>
            <a:ext cx="1651727" cy="523220"/>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Meccanismi di azione multi-stress</a:t>
            </a:r>
          </a:p>
        </p:txBody>
      </p:sp>
      <p:sp>
        <p:nvSpPr>
          <p:cNvPr id="52" name="Freccia destra con strisce 51">
            <a:extLst>
              <a:ext uri="{FF2B5EF4-FFF2-40B4-BE49-F238E27FC236}">
                <a16:creationId xmlns:a16="http://schemas.microsoft.com/office/drawing/2014/main" id="{2C58AA7E-9557-7B7C-B346-4FBABE11FDA6}"/>
              </a:ext>
            </a:extLst>
          </p:cNvPr>
          <p:cNvSpPr/>
          <p:nvPr/>
        </p:nvSpPr>
        <p:spPr>
          <a:xfrm rot="5400000">
            <a:off x="7194965" y="5607430"/>
            <a:ext cx="589405" cy="288399"/>
          </a:xfrm>
          <a:prstGeom prst="stripedRightArrow">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CasellaDiTesto 52">
            <a:extLst>
              <a:ext uri="{FF2B5EF4-FFF2-40B4-BE49-F238E27FC236}">
                <a16:creationId xmlns:a16="http://schemas.microsoft.com/office/drawing/2014/main" id="{FDCBFDE6-AF2C-ABE6-1457-9D1440353B69}"/>
              </a:ext>
            </a:extLst>
          </p:cNvPr>
          <p:cNvSpPr txBox="1"/>
          <p:nvPr/>
        </p:nvSpPr>
        <p:spPr>
          <a:xfrm>
            <a:off x="6447154" y="6033151"/>
            <a:ext cx="2294614" cy="738664"/>
          </a:xfrm>
          <a:prstGeom prst="rect">
            <a:avLst/>
          </a:prstGeom>
          <a:noFill/>
        </p:spPr>
        <p:txBody>
          <a:bodyPr wrap="square" rtlCol="0">
            <a:spAutoFit/>
          </a:bodyPr>
          <a:lstStyle/>
          <a:p>
            <a:r>
              <a:rPr lang="it-IT" sz="1400" dirty="0">
                <a:latin typeface="Times New Roman" panose="02020603050405020304" pitchFamily="18" charset="0"/>
                <a:cs typeface="Times New Roman" panose="02020603050405020304" pitchFamily="18" charset="0"/>
              </a:rPr>
              <a:t>Impatto degli stress su fornitura di Servizi Ecosistemici di Regolazione</a:t>
            </a:r>
          </a:p>
        </p:txBody>
      </p:sp>
    </p:spTree>
    <p:extLst>
      <p:ext uri="{BB962C8B-B14F-4D97-AF65-F5344CB8AC3E}">
        <p14:creationId xmlns:p14="http://schemas.microsoft.com/office/powerpoint/2010/main" val="31339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out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childTnLst>
                                </p:cTn>
                              </p:par>
                              <p:par>
                                <p:cTn id="37" presetID="6" presetClass="entr" presetSubtype="32"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circle(out)">
                                      <p:cBhvr>
                                        <p:cTn id="39" dur="2000"/>
                                        <p:tgtEl>
                                          <p:spTgt spid="50"/>
                                        </p:tgtEl>
                                      </p:cBhvr>
                                    </p:animEffect>
                                  </p:childTnLst>
                                </p:cTn>
                              </p:par>
                              <p:par>
                                <p:cTn id="40" presetID="6" presetClass="entr" presetSubtype="32"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circle(out)">
                                      <p:cBhvr>
                                        <p:cTn id="42" dur="20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ppt_w</p:attrName>
                                        </p:attrNameLst>
                                      </p:cBhvr>
                                      <p:tavLst>
                                        <p:tav tm="0">
                                          <p:val>
                                            <p:fltVal val="0"/>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animEffect transition="in" filter="fade">
                                      <p:cBhvr>
                                        <p:cTn id="49" dur="500"/>
                                        <p:tgtEl>
                                          <p:spTgt spid="48"/>
                                        </p:tgtEl>
                                      </p:cBhvr>
                                    </p:animEffect>
                                  </p:childTnLst>
                                </p:cTn>
                              </p:par>
                              <p:par>
                                <p:cTn id="50" presetID="8" presetClass="entr" presetSubtype="32"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diamond(out)">
                                      <p:cBhvr>
                                        <p:cTn id="52" dur="2000"/>
                                        <p:tgtEl>
                                          <p:spTgt spid="44"/>
                                        </p:tgtEl>
                                      </p:cBhvr>
                                    </p:animEffect>
                                  </p:childTnLst>
                                </p:cTn>
                              </p:par>
                              <p:par>
                                <p:cTn id="53" presetID="8" presetClass="entr" presetSubtype="32"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diamond(out)">
                                      <p:cBhvr>
                                        <p:cTn id="55" dur="20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p:cTn id="60" dur="500" fill="hold"/>
                                        <p:tgtEl>
                                          <p:spTgt spid="43"/>
                                        </p:tgtEl>
                                        <p:attrNameLst>
                                          <p:attrName>ppt_w</p:attrName>
                                        </p:attrNameLst>
                                      </p:cBhvr>
                                      <p:tavLst>
                                        <p:tav tm="0">
                                          <p:val>
                                            <p:fltVal val="0"/>
                                          </p:val>
                                        </p:tav>
                                        <p:tav tm="100000">
                                          <p:val>
                                            <p:strVal val="#ppt_w"/>
                                          </p:val>
                                        </p:tav>
                                      </p:tavLst>
                                    </p:anim>
                                    <p:anim calcmode="lin" valueType="num">
                                      <p:cBhvr>
                                        <p:cTn id="61" dur="500" fill="hold"/>
                                        <p:tgtEl>
                                          <p:spTgt spid="43"/>
                                        </p:tgtEl>
                                        <p:attrNameLst>
                                          <p:attrName>ppt_h</p:attrName>
                                        </p:attrNameLst>
                                      </p:cBhvr>
                                      <p:tavLst>
                                        <p:tav tm="0">
                                          <p:val>
                                            <p:fltVal val="0"/>
                                          </p:val>
                                        </p:tav>
                                        <p:tav tm="100000">
                                          <p:val>
                                            <p:strVal val="#ppt_h"/>
                                          </p:val>
                                        </p:tav>
                                      </p:tavLst>
                                    </p:anim>
                                    <p:animEffect transition="in" filter="fade">
                                      <p:cBhvr>
                                        <p:cTn id="62" dur="500"/>
                                        <p:tgtEl>
                                          <p:spTgt spid="4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p:cTn id="65" dur="500" fill="hold"/>
                                        <p:tgtEl>
                                          <p:spTgt spid="46"/>
                                        </p:tgtEl>
                                        <p:attrNameLst>
                                          <p:attrName>ppt_w</p:attrName>
                                        </p:attrNameLst>
                                      </p:cBhvr>
                                      <p:tavLst>
                                        <p:tav tm="0">
                                          <p:val>
                                            <p:fltVal val="0"/>
                                          </p:val>
                                        </p:tav>
                                        <p:tav tm="100000">
                                          <p:val>
                                            <p:strVal val="#ppt_w"/>
                                          </p:val>
                                        </p:tav>
                                      </p:tavLst>
                                    </p:anim>
                                    <p:anim calcmode="lin" valueType="num">
                                      <p:cBhvr>
                                        <p:cTn id="66" dur="500" fill="hold"/>
                                        <p:tgtEl>
                                          <p:spTgt spid="46"/>
                                        </p:tgtEl>
                                        <p:attrNameLst>
                                          <p:attrName>ppt_h</p:attrName>
                                        </p:attrNameLst>
                                      </p:cBhvr>
                                      <p:tavLst>
                                        <p:tav tm="0">
                                          <p:val>
                                            <p:fltVal val="0"/>
                                          </p:val>
                                        </p:tav>
                                        <p:tav tm="100000">
                                          <p:val>
                                            <p:strVal val="#ppt_h"/>
                                          </p:val>
                                        </p:tav>
                                      </p:tavLst>
                                    </p:anim>
                                    <p:animEffect transition="in" filter="fade">
                                      <p:cBhvr>
                                        <p:cTn id="67" dur="500"/>
                                        <p:tgtEl>
                                          <p:spTgt spid="4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500" fill="hold"/>
                                        <p:tgtEl>
                                          <p:spTgt spid="47"/>
                                        </p:tgtEl>
                                        <p:attrNameLst>
                                          <p:attrName>ppt_w</p:attrName>
                                        </p:attrNameLst>
                                      </p:cBhvr>
                                      <p:tavLst>
                                        <p:tav tm="0">
                                          <p:val>
                                            <p:fltVal val="0"/>
                                          </p:val>
                                        </p:tav>
                                        <p:tav tm="100000">
                                          <p:val>
                                            <p:strVal val="#ppt_w"/>
                                          </p:val>
                                        </p:tav>
                                      </p:tavLst>
                                    </p:anim>
                                    <p:anim calcmode="lin" valueType="num">
                                      <p:cBhvr>
                                        <p:cTn id="71" dur="500" fill="hold"/>
                                        <p:tgtEl>
                                          <p:spTgt spid="47"/>
                                        </p:tgtEl>
                                        <p:attrNameLst>
                                          <p:attrName>ppt_h</p:attrName>
                                        </p:attrNameLst>
                                      </p:cBhvr>
                                      <p:tavLst>
                                        <p:tav tm="0">
                                          <p:val>
                                            <p:fltVal val="0"/>
                                          </p:val>
                                        </p:tav>
                                        <p:tav tm="100000">
                                          <p:val>
                                            <p:strVal val="#ppt_h"/>
                                          </p:val>
                                        </p:tav>
                                      </p:tavLst>
                                    </p:anim>
                                    <p:animEffect transition="in" filter="fade">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500"/>
                                        <p:tgtEl>
                                          <p:spTgt spid="5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 grpId="0" animBg="1"/>
      <p:bldP spid="43" grpId="0"/>
      <p:bldP spid="44" grpId="0"/>
      <p:bldP spid="45" grpId="0"/>
      <p:bldP spid="46" grpId="0" animBg="1"/>
      <p:bldP spid="47" grpId="0"/>
      <p:bldP spid="48" grpId="0" animBg="1"/>
      <p:bldP spid="49" grpId="0"/>
      <p:bldP spid="50" grpId="0" animBg="1"/>
      <p:bldP spid="51" grpId="0"/>
      <p:bldP spid="52" grpId="0" animBg="1"/>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1" y="632723"/>
            <a:ext cx="8001000" cy="5231859"/>
          </a:xfrm>
          <a:prstGeom prst="rect">
            <a:avLst/>
          </a:prstGeom>
          <a:noFill/>
          <a:ln w="412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 name="Rettangolo 2"/>
          <p:cNvSpPr/>
          <p:nvPr/>
        </p:nvSpPr>
        <p:spPr>
          <a:xfrm>
            <a:off x="280997" y="279400"/>
            <a:ext cx="8582006" cy="6324600"/>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sp>
        <p:nvSpPr>
          <p:cNvPr id="23555" name="CasellaDiTesto 4"/>
          <p:cNvSpPr txBox="1">
            <a:spLocks noChangeArrowheads="1"/>
          </p:cNvSpPr>
          <p:nvPr/>
        </p:nvSpPr>
        <p:spPr bwMode="auto">
          <a:xfrm rot="18465277">
            <a:off x="5961370" y="4615742"/>
            <a:ext cx="3146625" cy="923330"/>
          </a:xfrm>
          <a:prstGeom prst="rect">
            <a:avLst/>
          </a:prstGeom>
          <a:solidFill>
            <a:schemeClr val="bg1"/>
          </a:solidFill>
          <a:ln>
            <a:solidFill>
              <a:srgbClr val="00B05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it-IT" altLang="it-IT" sz="2700" b="1" i="1" dirty="0">
                <a:solidFill>
                  <a:srgbClr val="00B050"/>
                </a:solidFill>
                <a:latin typeface="Andalus" panose="02020603050405020304" pitchFamily="18" charset="-78"/>
                <a:cs typeface="Andalus" panose="02020603050405020304" pitchFamily="18" charset="-78"/>
              </a:rPr>
              <a:t>Grazie per la vostra Attenzione</a:t>
            </a:r>
            <a:endParaRPr lang="it-IT" altLang="it-IT" sz="2400" b="1" i="1" dirty="0">
              <a:solidFill>
                <a:srgbClr val="00B050"/>
              </a:solidFill>
              <a:latin typeface="Andalus" panose="02020603050405020304" pitchFamily="18" charset="-78"/>
              <a:cs typeface="Andalus" panose="02020603050405020304" pitchFamily="18" charset="-78"/>
            </a:endParaRPr>
          </a:p>
        </p:txBody>
      </p:sp>
    </p:spTree>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483</Words>
  <Application>Microsoft Office PowerPoint</Application>
  <PresentationFormat>Presentazione su schermo (4:3)</PresentationFormat>
  <Paragraphs>67</Paragraphs>
  <Slides>5</Slides>
  <Notes>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5</vt:i4>
      </vt:variant>
    </vt:vector>
  </HeadingPairs>
  <TitlesOfParts>
    <vt:vector size="13" baseType="lpstr">
      <vt:lpstr>Andalus</vt:lpstr>
      <vt:lpstr>Aptos</vt:lpstr>
      <vt:lpstr>Aptos Display</vt:lpstr>
      <vt:lpstr>Arial</vt:lpstr>
      <vt:lpstr>Bodoni MT Black</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LINA FUSARO</dc:creator>
  <cp:lastModifiedBy>LINA FUSARO</cp:lastModifiedBy>
  <cp:revision>14</cp:revision>
  <dcterms:created xsi:type="dcterms:W3CDTF">2024-03-27T12:37:21Z</dcterms:created>
  <dcterms:modified xsi:type="dcterms:W3CDTF">2024-04-09T17:21:53Z</dcterms:modified>
</cp:coreProperties>
</file>