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4" r:id="rId2"/>
    <p:sldId id="268" r:id="rId3"/>
    <p:sldId id="285" r:id="rId4"/>
    <p:sldId id="286" r:id="rId5"/>
    <p:sldId id="287" r:id="rId6"/>
    <p:sldId id="288" r:id="rId7"/>
    <p:sldId id="289" r:id="rId8"/>
    <p:sldId id="293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254"/>
    <a:srgbClr val="00285E"/>
    <a:srgbClr val="00B050"/>
    <a:srgbClr val="ED13BE"/>
    <a:srgbClr val="ECA506"/>
    <a:srgbClr val="3A3A3A"/>
    <a:srgbClr val="A02B93"/>
    <a:srgbClr val="FBFC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187DA7-0B2D-CDAA-D2CD-DC8B6FAD53CD}" v="6" dt="2024-04-08T15:17:24.017"/>
    <p1510:client id="{032744A9-D80B-3271-027B-5157B240B194}" v="16" dt="2024-04-09T09:04:33.357"/>
    <p1510:client id="{13F13A49-15E4-A65A-69BC-AAAA2D8E876F}" v="46" dt="2024-04-09T14:12:55.606"/>
    <p1510:client id="{2F30281F-79C4-6811-84E9-8B37243F3780}" v="1168" dt="2024-04-08T14:55:11.979"/>
    <p1510:client id="{49C16379-9676-4FDB-24A3-3C53BD311CFC}" v="2" dt="2024-04-09T10:29:59.413"/>
    <p1510:client id="{4C8F03B9-EB28-1232-D81F-54BE3149DB08}" v="30" dt="2024-04-09T14:23:26.430"/>
    <p1510:client id="{52C5D914-4FBC-429A-ABE3-EF7570DD4F46}" v="503" dt="2024-04-09T14:42:33.910"/>
    <p1510:client id="{79AD8C21-BB18-D83B-E192-DCDE6A6CA512}" v="458" dt="2024-04-09T11:01:26.139"/>
    <p1510:client id="{83B5F67B-36AA-70B7-EAFF-E90D1E3F4F4A}" v="33" dt="2024-04-09T14:47:35.906"/>
    <p1510:client id="{AAC30B8E-7FA7-42EE-A102-EE86C145ACB3}" v="7" dt="2024-04-09T12:17:35.635"/>
    <p1510:client id="{BFA01092-2374-ED18-7B7B-353141BCED80}" v="15" dt="2024-04-09T12:34:47.346"/>
    <p1510:client id="{C81F851E-E506-5FF6-B361-1C3861F5B63C}" v="14" dt="2024-04-09T10:53:24.870"/>
    <p1510:client id="{D97ED458-6B2D-0F56-82AF-5F2AE60AC00B}" v="16" dt="2024-04-09T08:30:41.443"/>
    <p1510:client id="{E0D65A67-2F18-EE98-8241-6FE152297730}" v="8" dt="2024-04-09T12:07:16.2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92" y="2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5E699-521E-440F-9F45-E22807C40D44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AC26A-9CFE-4AF1-A1E8-448680BEFB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423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2B438-93BF-4409-8925-39FF5C7F35D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9081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246511-3A03-2477-FA12-00E156717E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EFB6EE5-D68F-EC05-11E7-96B3276529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1043AF-9BEC-3DBC-6205-9F4CC01F6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850E9B-F675-1631-A1BF-E6EA0F141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4B0CC5-E0C9-590F-510E-B366E16A6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4865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CD20EF-EA34-C6E6-CF15-01178FE6B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6257614-9E9B-92C2-4997-2BAD47164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9174F6-1D84-F169-C065-1499A972C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3BBBAD-8BBD-BE52-2071-CD786F585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9E14F0-DA0E-F5AD-28C6-91A195ED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7304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2C2BD66-E767-9EE1-EE45-D0CBE749CE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3644963-EADF-4FED-57AF-1D2C8B493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12BD0F-4BEA-643D-DE3A-A42DD00EC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371FF4-6792-598A-491A-26C5DBE33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B42E04-FD6B-50DF-5F3F-2A962280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6104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2BA678-C40C-0D9A-D12B-BA95ADEB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B715B4-3EBF-5C6E-7076-AEA47C5EF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09D7D2-FD2C-E9C4-3D21-81D936930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7DFA20-5A74-D6CE-E056-DD5ED2A1D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A29548-E9F3-6AC5-1E67-9415D353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8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89A928-66C7-A91B-334B-0AF4CB9F6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E0E4506-F431-F935-F77F-5F4687C2A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85C8FC-2E73-E3A2-D03F-CCFE5A2FF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E69623-FE31-EEC6-9C11-828BFE71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5CC1BB-2CC8-B70A-FF50-06AEB6702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3930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B8B6E9-AFF8-8B7C-B9B8-2B053EA81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65D6C5-3869-6651-3A5B-5B1118DB0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E68EEE1-397F-00CF-164F-F0972E538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6599A1-8B64-3F38-B360-4B71D7DF9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1EAEEC3-A6DC-413E-D3C2-DEF1E6446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80D88A5-1BE1-AEAB-5AEC-33BF89EDE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474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44D3F0-3D0B-A5A1-B10B-6B305B0DC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2C8B518-B56E-886C-43F2-19DCADD77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E17DEC2-78E2-5BD2-633A-3D3C2F2CA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6F5D061-5643-DD66-8B9B-F5D45573A4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E819442-B6C7-50EA-EA52-1430E0A44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4EF14DB-F2B0-5037-7084-06FD87237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4E89A4C-FEB2-1859-DF5B-094DAEDC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0CCCC22-CE59-AD29-DFBF-B6F02D804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3345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EE3717-E317-9345-8CFB-C39BFFD60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687E768-8796-8191-FF16-8F5CDE34B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3BB3E79-B0E2-EDDF-51DC-242F18620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4955404-53F6-965A-1EDC-897022489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0488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D1B5D90-D553-11E4-5C5F-1F8EEE378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9A3A90A-8E1A-AAC6-B583-715716EB9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29D546C-37B1-9670-19AB-37944E710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6068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9725C5-FC0E-A546-09E3-0410DDADE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99A7CC-E127-C715-0C75-8719F4CD3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6036409-26A5-8B78-1F5E-90D3604440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630738D-3DC6-E0B0-D76E-B06890DB7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4248056-EAAA-4BE7-1081-D20DD9774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3FF76E4-121C-BF80-4160-45462F39F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2157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9397F5-0B8C-85AB-712E-D71B322F8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BFB5456-BC74-C8E3-7048-ED092B22B7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ECA637-6F00-E760-67FD-956BFC3AC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8E62EEB-A175-74F1-5B56-2242B16A2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88446F-BD22-7024-D336-258F95A6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706D54-E49D-9D21-F3A1-525B30F0A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869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DDEED6E-D234-EA7B-D73F-48ED884FB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2E95A63-EA2C-5EB5-8940-C381EBAD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E0B090-4140-7956-BC58-83CDFE3F25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94DDA6-F979-4C31-4D27-692B8C846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17ACD3-6F6A-6749-D629-0AC180BAA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42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4.png"/><Relationship Id="rId2" Type="http://schemas.openxmlformats.org/officeDocument/2006/relationships/hyperlink" Target="https://www.gustosalutequalita.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>
            <a:extLst>
              <a:ext uri="{FF2B5EF4-FFF2-40B4-BE49-F238E27FC236}">
                <a16:creationId xmlns:a16="http://schemas.microsoft.com/office/drawing/2014/main" id="{1EA24DE5-FCD5-DEAC-A58C-C5EFF9F3F8F1}"/>
              </a:ext>
            </a:extLst>
          </p:cNvPr>
          <p:cNvSpPr/>
          <p:nvPr/>
        </p:nvSpPr>
        <p:spPr>
          <a:xfrm>
            <a:off x="4738937" y="2742292"/>
            <a:ext cx="45080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200" b="1" cap="none" spc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Analisi sensoriale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7A927D67-47FD-0781-FFEE-958C03391C03}"/>
              </a:ext>
            </a:extLst>
          </p:cNvPr>
          <p:cNvSpPr/>
          <p:nvPr/>
        </p:nvSpPr>
        <p:spPr>
          <a:xfrm>
            <a:off x="4738937" y="4528617"/>
            <a:ext cx="45080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200" b="1" cap="none" spc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Consumer science</a:t>
            </a:r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636F96FB-3DA8-EFDF-2633-FB5396B263D6}"/>
              </a:ext>
            </a:extLst>
          </p:cNvPr>
          <p:cNvSpPr/>
          <p:nvPr/>
        </p:nvSpPr>
        <p:spPr>
          <a:xfrm>
            <a:off x="9067509" y="4019550"/>
            <a:ext cx="3206870" cy="283845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96D480-0B4A-9ED4-B049-B176E86CCD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" r="7449"/>
          <a:stretch/>
        </p:blipFill>
        <p:spPr>
          <a:xfrm>
            <a:off x="-5303820" y="47332"/>
            <a:ext cx="8732912" cy="65151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1D1C06D2-1B1F-B825-67AF-7C25DFBAEBD1}"/>
              </a:ext>
            </a:extLst>
          </p:cNvPr>
          <p:cNvSpPr txBox="1">
            <a:spLocks/>
          </p:cNvSpPr>
          <p:nvPr/>
        </p:nvSpPr>
        <p:spPr>
          <a:xfrm>
            <a:off x="2536" y="-26299"/>
            <a:ext cx="12189464" cy="49251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002060"/>
                </a:solidFill>
              </a:rPr>
              <a:t>Sensory Lab</a:t>
            </a:r>
            <a:endParaRPr lang="it-IT" sz="3200" b="1">
              <a:solidFill>
                <a:srgbClr val="002060"/>
              </a:solidFill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CFA59FC5-EFBD-B679-73B3-FA23C35CD99A}"/>
              </a:ext>
            </a:extLst>
          </p:cNvPr>
          <p:cNvSpPr>
            <a:spLocks noChangeAspect="1"/>
          </p:cNvSpPr>
          <p:nvPr/>
        </p:nvSpPr>
        <p:spPr>
          <a:xfrm>
            <a:off x="9960683" y="1521993"/>
            <a:ext cx="1898792" cy="1836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39E61CD4-BDF8-C79E-0821-9926B77BF7CC}"/>
              </a:ext>
            </a:extLst>
          </p:cNvPr>
          <p:cNvSpPr>
            <a:spLocks noChangeAspect="1"/>
          </p:cNvSpPr>
          <p:nvPr/>
        </p:nvSpPr>
        <p:spPr>
          <a:xfrm>
            <a:off x="8436384" y="652324"/>
            <a:ext cx="2161917" cy="19080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672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9" grpId="0" animBg="1"/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36B2FE5-30CD-F87C-19EF-F31CCC4E23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" r="7449"/>
          <a:stretch/>
        </p:blipFill>
        <p:spPr>
          <a:xfrm>
            <a:off x="-5213181" y="91287"/>
            <a:ext cx="8732912" cy="6515100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2764710A-65D3-0A2C-282A-7A587C95FE1D}"/>
              </a:ext>
            </a:extLst>
          </p:cNvPr>
          <p:cNvSpPr/>
          <p:nvPr/>
        </p:nvSpPr>
        <p:spPr>
          <a:xfrm>
            <a:off x="4900703" y="804266"/>
            <a:ext cx="1761014" cy="157113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A0AC1B0B-E75A-F8D0-61E5-FB3B085A2EB7}"/>
              </a:ext>
            </a:extLst>
          </p:cNvPr>
          <p:cNvSpPr/>
          <p:nvPr/>
        </p:nvSpPr>
        <p:spPr>
          <a:xfrm>
            <a:off x="8991728" y="688985"/>
            <a:ext cx="1924176" cy="169155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06819AC5-BCA2-DEF5-A89E-2EE4A5CB7AD6}"/>
              </a:ext>
            </a:extLst>
          </p:cNvPr>
          <p:cNvSpPr/>
          <p:nvPr/>
        </p:nvSpPr>
        <p:spPr>
          <a:xfrm>
            <a:off x="4857782" y="3697286"/>
            <a:ext cx="1846857" cy="1722975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23338CB6-3730-3DC2-C6D7-61ABCB37EF40}"/>
              </a:ext>
            </a:extLst>
          </p:cNvPr>
          <p:cNvSpPr/>
          <p:nvPr/>
        </p:nvSpPr>
        <p:spPr>
          <a:xfrm>
            <a:off x="9010841" y="3614776"/>
            <a:ext cx="1885950" cy="1722975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EF499783-E0EE-A642-91D6-F09B09FC91C8}"/>
              </a:ext>
            </a:extLst>
          </p:cNvPr>
          <p:cNvSpPr txBox="1"/>
          <p:nvPr/>
        </p:nvSpPr>
        <p:spPr>
          <a:xfrm>
            <a:off x="4181567" y="5420261"/>
            <a:ext cx="33242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kern="1200">
                <a:solidFill>
                  <a:srgbClr val="002060"/>
                </a:solidFill>
                <a:latin typeface="Abadi" panose="020B0604020104020204" pitchFamily="34" charset="0"/>
              </a:rPr>
              <a:t>1 LABORATORIO DI ANALISI SENSORIALE </a:t>
            </a:r>
          </a:p>
          <a:p>
            <a:pPr algn="ctr"/>
            <a:r>
              <a:rPr lang="it-IT" sz="1600" kern="1200">
                <a:latin typeface="Abadi" panose="020B0604020104020204" pitchFamily="34" charset="0"/>
              </a:rPr>
              <a:t>a norma </a:t>
            </a:r>
            <a:r>
              <a:rPr lang="it-IT" sz="1600" b="1" kern="1200">
                <a:latin typeface="Abadi" panose="020B0604020104020204" pitchFamily="34" charset="0"/>
              </a:rPr>
              <a:t>ISO8589 </a:t>
            </a:r>
            <a:r>
              <a:rPr lang="it-IT" sz="1600" kern="1200">
                <a:latin typeface="Abadi" panose="020B0604020104020204" pitchFamily="34" charset="0"/>
              </a:rPr>
              <a:t>provvisto di tablet e software per l’acquisizione dei dati</a:t>
            </a:r>
            <a:endParaRPr lang="it-IT" sz="1600">
              <a:latin typeface="Abadi" panose="020B0604020104020204" pitchFamily="34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800CDD8E-CBB5-0489-E43B-982B0C8A1205}"/>
              </a:ext>
            </a:extLst>
          </p:cNvPr>
          <p:cNvSpPr txBox="1"/>
          <p:nvPr/>
        </p:nvSpPr>
        <p:spPr>
          <a:xfrm>
            <a:off x="8015117" y="2456285"/>
            <a:ext cx="38105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kern="1200">
                <a:solidFill>
                  <a:srgbClr val="002060"/>
                </a:solidFill>
                <a:latin typeface="Abadi" panose="020B0604020104020204" pitchFamily="34" charset="0"/>
              </a:rPr>
              <a:t>1 PANEL FORMATO</a:t>
            </a:r>
          </a:p>
          <a:p>
            <a:pPr algn="ctr"/>
            <a:r>
              <a:rPr lang="it-IT" sz="1600" kern="1200">
                <a:latin typeface="Abadi" panose="020B0604020104020204" pitchFamily="34" charset="0"/>
              </a:rPr>
              <a:t> addestrato e regolarmente monitorato composto da </a:t>
            </a:r>
            <a:r>
              <a:rPr lang="it-IT" sz="1600" b="1" kern="1200">
                <a:latin typeface="Abadi" panose="020B0604020104020204" pitchFamily="34" charset="0"/>
              </a:rPr>
              <a:t>20 soggetti </a:t>
            </a:r>
            <a:r>
              <a:rPr lang="it-IT" sz="1600" kern="1200">
                <a:latin typeface="Abadi" panose="020B0604020104020204" pitchFamily="34" charset="0"/>
              </a:rPr>
              <a:t>esterni all’ente</a:t>
            </a:r>
            <a:endParaRPr lang="it-IT" sz="1600">
              <a:latin typeface="Abadi" panose="020B0604020104020204" pitchFamily="34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7221B6E2-FB78-446A-243D-5D1BE3EB9ACD}"/>
              </a:ext>
            </a:extLst>
          </p:cNvPr>
          <p:cNvSpPr txBox="1"/>
          <p:nvPr/>
        </p:nvSpPr>
        <p:spPr>
          <a:xfrm>
            <a:off x="8258266" y="5413501"/>
            <a:ext cx="332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kern="1200">
                <a:solidFill>
                  <a:srgbClr val="002060"/>
                </a:solidFill>
                <a:latin typeface="Abadi" panose="020B0604020104020204" pitchFamily="34" charset="0"/>
              </a:rPr>
              <a:t>1 LABORATORIO DI </a:t>
            </a:r>
            <a:r>
              <a:rPr lang="it-IT" sz="2000" b="1">
                <a:solidFill>
                  <a:srgbClr val="002060"/>
                </a:solidFill>
                <a:latin typeface="Abadi" panose="020B0604020104020204" pitchFamily="34" charset="0"/>
              </a:rPr>
              <a:t>PREPARAZIONE</a:t>
            </a:r>
            <a:r>
              <a:rPr lang="it-IT" sz="2000" b="1" kern="1200">
                <a:solidFill>
                  <a:srgbClr val="002060"/>
                </a:solidFill>
                <a:latin typeface="Abadi" panose="020B0604020104020204" pitchFamily="34" charset="0"/>
              </a:rPr>
              <a:t> </a:t>
            </a:r>
          </a:p>
          <a:p>
            <a:pPr algn="ctr"/>
            <a:r>
              <a:rPr lang="it-IT" sz="1600" kern="1200">
                <a:latin typeface="Abadi" panose="020B0604020104020204" pitchFamily="34" charset="0"/>
              </a:rPr>
              <a:t>e porzionamento dei prodotti</a:t>
            </a:r>
            <a:endParaRPr lang="it-IT" sz="1600">
              <a:latin typeface="Abadi" panose="020B0604020104020204" pitchFamily="34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CC6CBF90-D9FA-3D7D-9306-7522D8D4AE7C}"/>
              </a:ext>
            </a:extLst>
          </p:cNvPr>
          <p:cNvSpPr txBox="1"/>
          <p:nvPr/>
        </p:nvSpPr>
        <p:spPr>
          <a:xfrm>
            <a:off x="4176884" y="2438680"/>
            <a:ext cx="338128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4889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it-IT" sz="2000" b="1" kern="1200">
                <a:solidFill>
                  <a:srgbClr val="002060"/>
                </a:solidFill>
                <a:latin typeface="Abadi" panose="020F0502020204030204" pitchFamily="34" charset="0"/>
              </a:rPr>
              <a:t>9 unità di personale</a:t>
            </a:r>
            <a:r>
              <a:rPr lang="it-IT" sz="1600">
                <a:solidFill>
                  <a:srgbClr val="002060"/>
                </a:solidFill>
                <a:latin typeface="Abadi" panose="020F0502020204030204" pitchFamily="34" charset="0"/>
              </a:rPr>
              <a:t>:</a:t>
            </a:r>
          </a:p>
          <a:p>
            <a:pPr marL="0" lvl="0" indent="0" algn="ctr" defTabSz="4889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it-IT" sz="1600" kern="1200" cap="none">
                <a:latin typeface="Abadi" panose="020B0604020104020204" pitchFamily="34" charset="0"/>
              </a:rPr>
              <a:t>Certificate </a:t>
            </a:r>
            <a:r>
              <a:rPr lang="it-IT" sz="1600" err="1">
                <a:latin typeface="Abadi" panose="020B0604020104020204" pitchFamily="34" charset="0"/>
              </a:rPr>
              <a:t>S</a:t>
            </a:r>
            <a:r>
              <a:rPr lang="it-IT" sz="1600" kern="1200" cap="none" err="1">
                <a:latin typeface="Abadi" panose="020B0604020104020204" pitchFamily="34" charset="0"/>
              </a:rPr>
              <a:t>ensory</a:t>
            </a:r>
            <a:r>
              <a:rPr lang="it-IT" sz="1600" kern="1200" cap="none">
                <a:latin typeface="Abadi" panose="020B0604020104020204" pitchFamily="34" charset="0"/>
              </a:rPr>
              <a:t> Project </a:t>
            </a:r>
            <a:r>
              <a:rPr lang="it-IT" sz="1600">
                <a:latin typeface="Abadi" panose="020B0604020104020204" pitchFamily="34" charset="0"/>
              </a:rPr>
              <a:t>M</a:t>
            </a:r>
            <a:r>
              <a:rPr lang="it-IT" sz="1600" kern="1200" cap="none">
                <a:latin typeface="Abadi" panose="020B0604020104020204" pitchFamily="34" charset="0"/>
              </a:rPr>
              <a:t>anager</a:t>
            </a:r>
            <a:r>
              <a:rPr lang="it-IT" sz="1600">
                <a:latin typeface="Abadi" panose="020B0604020104020204" pitchFamily="34" charset="0"/>
              </a:rPr>
              <a:t> </a:t>
            </a:r>
            <a:r>
              <a:rPr lang="it-IT" sz="1600" kern="1200" cap="none">
                <a:latin typeface="Abadi" panose="020B0604020104020204" pitchFamily="34" charset="0"/>
              </a:rPr>
              <a:t>dalla SISS, secondo il DL 4/2013</a:t>
            </a:r>
            <a:r>
              <a:rPr lang="it-IT" sz="1600">
                <a:latin typeface="Abadi" panose="020B0604020104020204" pitchFamily="34" charset="0"/>
              </a:rPr>
              <a:t> </a:t>
            </a:r>
            <a:r>
              <a:rPr lang="it-IT" sz="1600" kern="1200" cap="none">
                <a:latin typeface="Abadi" panose="020B0604020104020204" pitchFamily="34" charset="0"/>
              </a:rPr>
              <a:t> </a:t>
            </a:r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71E34BB-54D7-1942-781F-0798274EB1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9890" y="2456285"/>
            <a:ext cx="757038" cy="605630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7B1853D1-DD7B-B9DA-CE29-0CD63B2C40A7}"/>
              </a:ext>
            </a:extLst>
          </p:cNvPr>
          <p:cNvSpPr txBox="1">
            <a:spLocks/>
          </p:cNvSpPr>
          <p:nvPr/>
        </p:nvSpPr>
        <p:spPr>
          <a:xfrm>
            <a:off x="2536" y="-26299"/>
            <a:ext cx="12189464" cy="49251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00" b="1">
                <a:solidFill>
                  <a:srgbClr val="002060"/>
                </a:solidFill>
              </a:rPr>
              <a:t>Sensory</a:t>
            </a:r>
            <a:r>
              <a:rPr lang="en-US" sz="2300" b="1"/>
              <a:t> </a:t>
            </a:r>
            <a:r>
              <a:rPr lang="en-US" sz="2300" b="1">
                <a:solidFill>
                  <a:srgbClr val="002060"/>
                </a:solidFill>
              </a:rPr>
              <a:t>Lab: chi </a:t>
            </a:r>
            <a:r>
              <a:rPr lang="en-US" sz="2300" b="1" err="1">
                <a:solidFill>
                  <a:srgbClr val="002060"/>
                </a:solidFill>
              </a:rPr>
              <a:t>siamo</a:t>
            </a:r>
            <a:endParaRPr lang="en-US" sz="23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324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25" grpId="0" animBg="1"/>
      <p:bldP spid="31" grpId="0" animBg="1"/>
      <p:bldP spid="36" grpId="0"/>
      <p:bldP spid="37" grpId="0"/>
      <p:bldP spid="38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57045F1C-D4CB-9842-8380-86309F76EEDD}"/>
              </a:ext>
            </a:extLst>
          </p:cNvPr>
          <p:cNvSpPr txBox="1"/>
          <p:nvPr/>
        </p:nvSpPr>
        <p:spPr>
          <a:xfrm>
            <a:off x="1304610" y="5355593"/>
            <a:ext cx="1621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>
                <a:latin typeface="Aharoni" panose="02010803020104030203" pitchFamily="2" charset="-79"/>
                <a:ea typeface="FangSong" panose="02010609060101010101" pitchFamily="49" charset="-122"/>
                <a:cs typeface="Aharoni" panose="02010803020104030203" pitchFamily="2" charset="-79"/>
              </a:rPr>
              <a:t>Formazione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9A3FEB1-A74A-74F7-7B10-1D190BB0E92F}"/>
              </a:ext>
            </a:extLst>
          </p:cNvPr>
          <p:cNvSpPr txBox="1"/>
          <p:nvPr/>
        </p:nvSpPr>
        <p:spPr>
          <a:xfrm>
            <a:off x="1385884" y="1172453"/>
            <a:ext cx="1327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>
                <a:latin typeface="Aharoni" panose="02010803020104030203" pitchFamily="2" charset="-79"/>
                <a:ea typeface="FangSong" panose="02010609060101010101" pitchFamily="49" charset="-122"/>
                <a:cs typeface="Aharoni" panose="02010803020104030203" pitchFamily="2" charset="-79"/>
              </a:rPr>
              <a:t>Attività di supporto alle imprese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0C3E74E-CDC1-2BB1-65DE-F4CF24BA76B2}"/>
              </a:ext>
            </a:extLst>
          </p:cNvPr>
          <p:cNvSpPr txBox="1"/>
          <p:nvPr/>
        </p:nvSpPr>
        <p:spPr>
          <a:xfrm>
            <a:off x="-603989" y="605044"/>
            <a:ext cx="1692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>
                <a:latin typeface="Aharoni" panose="02010803020104030203" pitchFamily="2" charset="-79"/>
                <a:ea typeface="FangSong" panose="02010609060101010101" pitchFamily="49" charset="-122"/>
                <a:cs typeface="Aharoni" panose="02010803020104030203" pitchFamily="2" charset="-79"/>
              </a:rPr>
              <a:t>PNRR e progetti internazionali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A15AD6E-0911-DF0F-5079-0E3DBEABD6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" r="7449"/>
          <a:stretch/>
        </p:blipFill>
        <p:spPr>
          <a:xfrm>
            <a:off x="-5239796" y="16480"/>
            <a:ext cx="8732912" cy="65151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9355C36-F13E-FE9A-B513-9086249591F0}"/>
              </a:ext>
            </a:extLst>
          </p:cNvPr>
          <p:cNvSpPr txBox="1"/>
          <p:nvPr/>
        </p:nvSpPr>
        <p:spPr>
          <a:xfrm>
            <a:off x="3295709" y="1918928"/>
            <a:ext cx="6788530" cy="3926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>
                <a:solidFill>
                  <a:srgbClr val="002060"/>
                </a:solidFill>
                <a:latin typeface="Abadi" panose="020B0604020104020204" pitchFamily="34" charset="0"/>
              </a:rPr>
              <a:t>Matrici:</a:t>
            </a:r>
            <a:r>
              <a:rPr lang="it-IT" sz="2000">
                <a:latin typeface="Abadi" panose="020B0604020104020204" pitchFamily="34" charset="0"/>
              </a:rPr>
              <a:t> </a:t>
            </a:r>
            <a:r>
              <a:rPr lang="it-IT">
                <a:latin typeface="Abadi" panose="020B0604020104020204" pitchFamily="34" charset="0"/>
              </a:rPr>
              <a:t>food e non food, prodotti tessili, </a:t>
            </a:r>
            <a:r>
              <a:rPr lang="it-IT" err="1">
                <a:latin typeface="Abadi" panose="020B0604020104020204" pitchFamily="34" charset="0"/>
              </a:rPr>
              <a:t>novel</a:t>
            </a:r>
            <a:r>
              <a:rPr lang="it-IT">
                <a:latin typeface="Abadi" panose="020B0604020104020204" pitchFamily="34" charset="0"/>
              </a:rPr>
              <a:t> food, </a:t>
            </a:r>
            <a:r>
              <a:rPr lang="it-IT" err="1">
                <a:latin typeface="Abadi" panose="020B0604020104020204" pitchFamily="34" charset="0"/>
              </a:rPr>
              <a:t>functional</a:t>
            </a:r>
            <a:r>
              <a:rPr lang="it-IT">
                <a:latin typeface="Abadi" panose="020B0604020104020204" pitchFamily="34" charset="0"/>
              </a:rPr>
              <a:t> food, nutraceutici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>
              <a:latin typeface="Abadi" panose="020B06040201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>
                <a:solidFill>
                  <a:srgbClr val="002060"/>
                </a:solidFill>
                <a:latin typeface="Abadi" panose="020B0604020104020204" pitchFamily="34" charset="0"/>
              </a:rPr>
              <a:t>Metodologie:</a:t>
            </a:r>
            <a:r>
              <a:rPr lang="it-IT">
                <a:latin typeface="Abadi" panose="020B0604020104020204" pitchFamily="34" charset="0"/>
              </a:rPr>
              <a:t> sviluppo di metodi ad hoc da metodi classici (analisi descrittiva, metodi dinamici), e innovativi (RATA, CATA, </a:t>
            </a:r>
            <a:r>
              <a:rPr lang="it-IT" err="1">
                <a:latin typeface="Abadi" panose="020B0604020104020204" pitchFamily="34" charset="0"/>
              </a:rPr>
              <a:t>tCATA</a:t>
            </a:r>
            <a:r>
              <a:rPr lang="it-IT">
                <a:latin typeface="Abadi" panose="020B060402010402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>
              <a:latin typeface="Abadi" panose="020B06040201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>
                <a:solidFill>
                  <a:srgbClr val="002060"/>
                </a:solidFill>
                <a:latin typeface="Abadi" panose="020B0604020104020204" pitchFamily="34" charset="0"/>
              </a:rPr>
              <a:t>Test con consumatori</a:t>
            </a:r>
            <a:r>
              <a:rPr lang="it-IT" sz="2000">
                <a:latin typeface="Abadi" panose="020B0604020104020204" pitchFamily="34" charset="0"/>
              </a:rPr>
              <a:t>:</a:t>
            </a:r>
            <a:r>
              <a:rPr lang="it-IT">
                <a:latin typeface="Abadi" panose="020B0604020104020204" pitchFamily="34" charset="0"/>
              </a:rPr>
              <a:t> survey on-line, face to face, test da remoto (home </a:t>
            </a:r>
            <a:r>
              <a:rPr lang="it-IT" err="1">
                <a:latin typeface="Abadi" panose="020B0604020104020204" pitchFamily="34" charset="0"/>
              </a:rPr>
              <a:t>tasting</a:t>
            </a:r>
            <a:r>
              <a:rPr lang="it-IT">
                <a:latin typeface="Abadi" panose="020B0604020104020204" pitchFamily="34" charset="0"/>
              </a:rPr>
              <a:t>), a livello nazionale e internazionale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36C4C788-9891-55CB-65D7-40589D105C6E}"/>
              </a:ext>
            </a:extLst>
          </p:cNvPr>
          <p:cNvSpPr/>
          <p:nvPr/>
        </p:nvSpPr>
        <p:spPr>
          <a:xfrm>
            <a:off x="985834" y="2631986"/>
            <a:ext cx="1727325" cy="1743075"/>
          </a:xfrm>
          <a:prstGeom prst="ellipse">
            <a:avLst/>
          </a:prstGeom>
          <a:solidFill>
            <a:srgbClr val="0DCAE3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E488014-6978-ED91-B681-303208766C0C}"/>
              </a:ext>
            </a:extLst>
          </p:cNvPr>
          <p:cNvSpPr txBox="1"/>
          <p:nvPr/>
        </p:nvSpPr>
        <p:spPr>
          <a:xfrm>
            <a:off x="1173988" y="3103003"/>
            <a:ext cx="1430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>
                <a:solidFill>
                  <a:srgbClr val="002060"/>
                </a:solidFill>
                <a:latin typeface="Aharoni" panose="02010803020104030203" pitchFamily="2" charset="-79"/>
                <a:ea typeface="FangSong" panose="02010609060101010101" pitchFamily="49" charset="-122"/>
                <a:cs typeface="Aharoni" panose="02010803020104030203" pitchFamily="2" charset="-79"/>
              </a:rPr>
              <a:t>Ricerca &amp; Sviluppo 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7CEF7006-88AB-2BC7-7D55-A097A3E02FFD}"/>
              </a:ext>
            </a:extLst>
          </p:cNvPr>
          <p:cNvSpPr/>
          <p:nvPr/>
        </p:nvSpPr>
        <p:spPr>
          <a:xfrm>
            <a:off x="9239494" y="619570"/>
            <a:ext cx="1482596" cy="140397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FB6E0D91-B689-DDB8-2458-9FF5212736A5}"/>
              </a:ext>
            </a:extLst>
          </p:cNvPr>
          <p:cNvSpPr/>
          <p:nvPr/>
        </p:nvSpPr>
        <p:spPr>
          <a:xfrm>
            <a:off x="9951403" y="2365445"/>
            <a:ext cx="1298511" cy="1224777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84F74E61-97AD-5068-DCB7-4713B0A36A32}"/>
              </a:ext>
            </a:extLst>
          </p:cNvPr>
          <p:cNvSpPr/>
          <p:nvPr/>
        </p:nvSpPr>
        <p:spPr>
          <a:xfrm>
            <a:off x="10248291" y="3360277"/>
            <a:ext cx="1879161" cy="18015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C9B39761-7936-49ED-AA89-6EA8EE418706}"/>
              </a:ext>
            </a:extLst>
          </p:cNvPr>
          <p:cNvSpPr/>
          <p:nvPr/>
        </p:nvSpPr>
        <p:spPr>
          <a:xfrm>
            <a:off x="9678290" y="5203694"/>
            <a:ext cx="1571624" cy="151447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CF697AE-542E-B3EA-9C54-F57A94159E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657" y="6147362"/>
            <a:ext cx="1097549" cy="38421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E1580AD-85DF-D8B8-D838-D5DBB20E2F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13" t="18029" r="6376" b="18733"/>
          <a:stretch/>
        </p:blipFill>
        <p:spPr>
          <a:xfrm>
            <a:off x="10722090" y="1261454"/>
            <a:ext cx="931561" cy="47740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AE653AB-53DC-B6C8-0B1F-840CDECA34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8241" y="6101930"/>
            <a:ext cx="1013947" cy="45304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9704F67-53ED-84FF-04E2-B27DD221D5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7508" y="6153199"/>
            <a:ext cx="866627" cy="38421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7301C528-B2E5-FDA3-CBA7-7FFA14DF68D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4789" b="32769"/>
          <a:stretch/>
        </p:blipFill>
        <p:spPr>
          <a:xfrm>
            <a:off x="6984774" y="6153199"/>
            <a:ext cx="1396460" cy="453040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62B772C7-6B24-C6C5-82E9-32F3FFD28CAB}"/>
              </a:ext>
            </a:extLst>
          </p:cNvPr>
          <p:cNvSpPr txBox="1">
            <a:spLocks/>
          </p:cNvSpPr>
          <p:nvPr/>
        </p:nvSpPr>
        <p:spPr>
          <a:xfrm>
            <a:off x="2536" y="-26299"/>
            <a:ext cx="12189464" cy="49251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00" b="1">
                <a:solidFill>
                  <a:srgbClr val="002060"/>
                </a:solidFill>
              </a:rPr>
              <a:t>Sensory Lab: </a:t>
            </a:r>
            <a:r>
              <a:rPr lang="it-IT" sz="2300" b="1">
                <a:solidFill>
                  <a:srgbClr val="002060"/>
                </a:solidFill>
              </a:rPr>
              <a:t>Analisi Sensoriale &amp; Consumer Science</a:t>
            </a:r>
          </a:p>
        </p:txBody>
      </p:sp>
    </p:spTree>
    <p:extLst>
      <p:ext uri="{BB962C8B-B14F-4D97-AF65-F5344CB8AC3E}">
        <p14:creationId xmlns:p14="http://schemas.microsoft.com/office/powerpoint/2010/main" val="40660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E488014-6978-ED91-B681-303208766C0C}"/>
              </a:ext>
            </a:extLst>
          </p:cNvPr>
          <p:cNvSpPr txBox="1"/>
          <p:nvPr/>
        </p:nvSpPr>
        <p:spPr>
          <a:xfrm>
            <a:off x="1270905" y="5153604"/>
            <a:ext cx="1306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latin typeface="Aharoni" panose="02010803020104030203" pitchFamily="2" charset="-79"/>
                <a:ea typeface="FangSong" panose="02010609060101010101" pitchFamily="49" charset="-122"/>
                <a:cs typeface="Aharoni" panose="02010803020104030203" pitchFamily="2" charset="-79"/>
              </a:rPr>
              <a:t>Ricerca &amp; Sviluppo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0C3E74E-CDC1-2BB1-65DE-F4CF24BA76B2}"/>
              </a:ext>
            </a:extLst>
          </p:cNvPr>
          <p:cNvSpPr txBox="1"/>
          <p:nvPr/>
        </p:nvSpPr>
        <p:spPr>
          <a:xfrm>
            <a:off x="1424836" y="1375022"/>
            <a:ext cx="1692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>
                <a:latin typeface="Aharoni" panose="02010803020104030203" pitchFamily="2" charset="-79"/>
                <a:ea typeface="FangSong" panose="02010609060101010101" pitchFamily="49" charset="-122"/>
                <a:cs typeface="Aharoni" panose="02010803020104030203" pitchFamily="2" charset="-79"/>
              </a:rPr>
              <a:t>PNRR e progetti internazionali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57045F1C-D4CB-9842-8380-86309F76EEDD}"/>
              </a:ext>
            </a:extLst>
          </p:cNvPr>
          <p:cNvSpPr txBox="1"/>
          <p:nvPr/>
        </p:nvSpPr>
        <p:spPr>
          <a:xfrm>
            <a:off x="-635702" y="856427"/>
            <a:ext cx="1621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>
                <a:latin typeface="Aharoni" panose="02010803020104030203" pitchFamily="2" charset="-79"/>
                <a:ea typeface="FangSong" panose="02010609060101010101" pitchFamily="49" charset="-122"/>
                <a:cs typeface="Aharoni" panose="02010803020104030203" pitchFamily="2" charset="-79"/>
              </a:rPr>
              <a:t>Formazione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A15AD6E-0911-DF0F-5079-0E3DBEABD6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" r="7449"/>
          <a:stretch/>
        </p:blipFill>
        <p:spPr>
          <a:xfrm>
            <a:off x="-5190705" y="95537"/>
            <a:ext cx="8732912" cy="65151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9355C36-F13E-FE9A-B513-9086249591F0}"/>
              </a:ext>
            </a:extLst>
          </p:cNvPr>
          <p:cNvSpPr txBox="1"/>
          <p:nvPr/>
        </p:nvSpPr>
        <p:spPr>
          <a:xfrm>
            <a:off x="3421046" y="2443252"/>
            <a:ext cx="6072569" cy="359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>
                <a:solidFill>
                  <a:srgbClr val="002060"/>
                </a:solidFill>
                <a:latin typeface="Abadi" panose="020B0604020104020204" pitchFamily="34" charset="0"/>
              </a:rPr>
              <a:t>Controllo qualità</a:t>
            </a:r>
            <a:r>
              <a:rPr lang="it-IT" b="1">
                <a:solidFill>
                  <a:srgbClr val="002060"/>
                </a:solidFill>
                <a:latin typeface="Abadi" panose="020B0604020104020204" pitchFamily="34" charset="0"/>
              </a:rPr>
              <a:t>: </a:t>
            </a:r>
            <a:r>
              <a:rPr lang="it-IT">
                <a:latin typeface="Abadi" panose="020B0604020104020204" pitchFamily="34" charset="0"/>
              </a:rPr>
              <a:t>controllo dei requisiti DOP e IGP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>
              <a:latin typeface="Abadi" panose="020B06040201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>
                <a:solidFill>
                  <a:srgbClr val="002060"/>
                </a:solidFill>
                <a:latin typeface="Abadi" panose="020B0604020104020204" pitchFamily="34" charset="0"/>
              </a:rPr>
              <a:t>Progetti di miglioramento varietale</a:t>
            </a:r>
            <a:r>
              <a:rPr lang="it-IT">
                <a:latin typeface="Abadi" panose="020B0604020104020204" pitchFamily="34" charset="0"/>
              </a:rPr>
              <a:t>: con aziende e progetti regionali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>
              <a:latin typeface="Abadi" panose="020B06040201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rPr>
              <a:t>Innovazione di processi e prodotti: </a:t>
            </a:r>
            <a:r>
              <a:rPr lang="it-IT">
                <a:latin typeface="Abadi" panose="020B0604020104020204" pitchFamily="34" charset="0"/>
              </a:rPr>
              <a:t>studio di </a:t>
            </a:r>
            <a:r>
              <a:rPr lang="it-IT" err="1">
                <a:latin typeface="Abadi" panose="020B0604020104020204" pitchFamily="34" charset="0"/>
              </a:rPr>
              <a:t>shelf</a:t>
            </a:r>
            <a:r>
              <a:rPr lang="it-IT">
                <a:latin typeface="Abadi" panose="020B0604020104020204" pitchFamily="34" charset="0"/>
              </a:rPr>
              <a:t>-life e studio di nuove formulazioni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2000" b="1">
              <a:solidFill>
                <a:schemeClr val="accent5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36C4C788-9891-55CB-65D7-40589D105C6E}"/>
              </a:ext>
            </a:extLst>
          </p:cNvPr>
          <p:cNvSpPr/>
          <p:nvPr/>
        </p:nvSpPr>
        <p:spPr>
          <a:xfrm>
            <a:off x="1024441" y="2717830"/>
            <a:ext cx="1727325" cy="1743075"/>
          </a:xfrm>
          <a:prstGeom prst="ellipse">
            <a:avLst/>
          </a:prstGeom>
          <a:solidFill>
            <a:srgbClr val="0DCAE3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9A3FEB1-A74A-74F7-7B10-1D190BB0E92F}"/>
              </a:ext>
            </a:extLst>
          </p:cNvPr>
          <p:cNvSpPr txBox="1"/>
          <p:nvPr/>
        </p:nvSpPr>
        <p:spPr>
          <a:xfrm>
            <a:off x="1167888" y="2886181"/>
            <a:ext cx="15123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>
                <a:solidFill>
                  <a:srgbClr val="002060"/>
                </a:solidFill>
                <a:latin typeface="Aharoni" panose="02010803020104030203" pitchFamily="2" charset="-79"/>
                <a:ea typeface="FangSong" panose="02010609060101010101" pitchFamily="49" charset="-122"/>
                <a:cs typeface="Aharoni" panose="02010803020104030203" pitchFamily="2" charset="-79"/>
              </a:rPr>
              <a:t>Attività di supporto alle imprese 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188DB746-6B65-B326-25B7-7C55AB39A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5168" y="3302784"/>
            <a:ext cx="1157888" cy="383978"/>
          </a:xfrm>
          <a:prstGeom prst="rect">
            <a:avLst/>
          </a:prstGeom>
        </p:spPr>
      </p:pic>
      <p:pic>
        <p:nvPicPr>
          <p:cNvPr id="16" name="Immagine 15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F2CA180B-3A90-ED7E-04F1-D0D437327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324" y="5835921"/>
            <a:ext cx="1052810" cy="33873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2F72BFA-A881-CFB8-4304-0AA7D3A2C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1587" y="1874416"/>
            <a:ext cx="931531" cy="89102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9FF15F3-1E14-C239-74BD-0364404D7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1376" y="1739316"/>
            <a:ext cx="841814" cy="47740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2358D4F-C25D-1571-3AF4-22BBEE596F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6554" y="3834917"/>
            <a:ext cx="863539" cy="543145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FBD68974-73AF-EFFE-B191-E300C9D257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7433" y="3924058"/>
            <a:ext cx="1013943" cy="454004"/>
          </a:xfrm>
          <a:prstGeom prst="rect">
            <a:avLst/>
          </a:prstGeom>
        </p:spPr>
      </p:pic>
      <p:pic>
        <p:nvPicPr>
          <p:cNvPr id="22" name="Immagine 21" descr="Immagine che contiene testo, Carattere, logo, francobollo&#10;&#10;Descrizione generata automaticamente">
            <a:extLst>
              <a:ext uri="{FF2B5EF4-FFF2-40B4-BE49-F238E27FC236}">
                <a16:creationId xmlns:a16="http://schemas.microsoft.com/office/drawing/2014/main" id="{90E1F58A-6F19-5230-B2E2-BC8B605822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126" y="3110811"/>
            <a:ext cx="1089255" cy="76792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44AA5BF-6F74-2601-F80C-1F0BD17C71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1354" y="5573464"/>
            <a:ext cx="2089459" cy="43182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88BDC58-4080-1500-B6BA-203F7378D7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4563" y="6102977"/>
            <a:ext cx="3071126" cy="365792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C0BB00A9-1E44-6E96-2F02-4EB39DE1FC2C}"/>
              </a:ext>
            </a:extLst>
          </p:cNvPr>
          <p:cNvSpPr txBox="1">
            <a:spLocks/>
          </p:cNvSpPr>
          <p:nvPr/>
        </p:nvSpPr>
        <p:spPr>
          <a:xfrm>
            <a:off x="2536" y="-26299"/>
            <a:ext cx="12189464" cy="49251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00" b="1">
                <a:solidFill>
                  <a:srgbClr val="002060"/>
                </a:solidFill>
              </a:rPr>
              <a:t>Sensory Lab: </a:t>
            </a:r>
            <a:r>
              <a:rPr lang="it-IT" sz="2300" b="1">
                <a:solidFill>
                  <a:srgbClr val="002060"/>
                </a:solidFill>
              </a:rPr>
              <a:t>Analisi Sensoriale &amp; Consumer Science</a:t>
            </a:r>
          </a:p>
        </p:txBody>
      </p:sp>
    </p:spTree>
    <p:extLst>
      <p:ext uri="{BB962C8B-B14F-4D97-AF65-F5344CB8AC3E}">
        <p14:creationId xmlns:p14="http://schemas.microsoft.com/office/powerpoint/2010/main" val="1497434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9A3FEB1-A74A-74F7-7B10-1D190BB0E92F}"/>
              </a:ext>
            </a:extLst>
          </p:cNvPr>
          <p:cNvSpPr txBox="1"/>
          <p:nvPr/>
        </p:nvSpPr>
        <p:spPr>
          <a:xfrm>
            <a:off x="1475179" y="5080545"/>
            <a:ext cx="1327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>
                <a:latin typeface="Aharoni" panose="02010803020104030203" pitchFamily="2" charset="-79"/>
                <a:ea typeface="FangSong" panose="02010609060101010101" pitchFamily="49" charset="-122"/>
                <a:cs typeface="Aharoni" panose="02010803020104030203" pitchFamily="2" charset="-79"/>
              </a:rPr>
              <a:t>Attività di supporto alle imprese 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57045F1C-D4CB-9842-8380-86309F76EEDD}"/>
              </a:ext>
            </a:extLst>
          </p:cNvPr>
          <p:cNvSpPr txBox="1"/>
          <p:nvPr/>
        </p:nvSpPr>
        <p:spPr>
          <a:xfrm>
            <a:off x="1421427" y="1728623"/>
            <a:ext cx="1621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>
                <a:latin typeface="Aharoni" panose="02010803020104030203" pitchFamily="2" charset="-79"/>
                <a:ea typeface="FangSong" panose="02010609060101010101" pitchFamily="49" charset="-122"/>
                <a:cs typeface="Aharoni" panose="02010803020104030203" pitchFamily="2" charset="-79"/>
              </a:rPr>
              <a:t>Formazione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E488014-6978-ED91-B681-303208766C0C}"/>
              </a:ext>
            </a:extLst>
          </p:cNvPr>
          <p:cNvSpPr txBox="1"/>
          <p:nvPr/>
        </p:nvSpPr>
        <p:spPr>
          <a:xfrm>
            <a:off x="-519795" y="938552"/>
            <a:ext cx="1306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latin typeface="Aharoni" panose="02010803020104030203" pitchFamily="2" charset="-79"/>
                <a:ea typeface="FangSong" panose="02010609060101010101" pitchFamily="49" charset="-122"/>
                <a:cs typeface="Aharoni" panose="02010803020104030203" pitchFamily="2" charset="-79"/>
              </a:rPr>
              <a:t>Ricerca &amp; Sviluppo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A15AD6E-0911-DF0F-5079-0E3DBEABD6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" r="7449"/>
          <a:stretch/>
        </p:blipFill>
        <p:spPr>
          <a:xfrm>
            <a:off x="-5152605" y="86012"/>
            <a:ext cx="8732912" cy="65151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9355C36-F13E-FE9A-B513-9086249591F0}"/>
              </a:ext>
            </a:extLst>
          </p:cNvPr>
          <p:cNvSpPr txBox="1"/>
          <p:nvPr/>
        </p:nvSpPr>
        <p:spPr>
          <a:xfrm>
            <a:off x="3247918" y="1299868"/>
            <a:ext cx="6924123" cy="5588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>
                <a:solidFill>
                  <a:srgbClr val="002060"/>
                </a:solidFill>
                <a:latin typeface="Abadi" panose="020B0604020104020204" pitchFamily="34" charset="0"/>
              </a:rPr>
              <a:t>PNRR ONFOODS</a:t>
            </a:r>
            <a:r>
              <a:rPr lang="it-IT" sz="2000">
                <a:latin typeface="Abadi" panose="020B0604020104020204" pitchFamily="34" charset="0"/>
              </a:rPr>
              <a:t>: </a:t>
            </a:r>
            <a:r>
              <a:rPr lang="it-IT">
                <a:latin typeface="Abadi" panose="020B0604020104020204" pitchFamily="34" charset="0"/>
              </a:rPr>
              <a:t>recupero di scarti alimentari per la produzione di </a:t>
            </a:r>
            <a:r>
              <a:rPr lang="it-IT" err="1">
                <a:latin typeface="Abadi" panose="020B0604020104020204" pitchFamily="34" charset="0"/>
              </a:rPr>
              <a:t>functional</a:t>
            </a:r>
            <a:r>
              <a:rPr lang="it-IT">
                <a:latin typeface="Abadi" panose="020B0604020104020204" pitchFamily="34" charset="0"/>
              </a:rPr>
              <a:t> food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>
              <a:latin typeface="Abadi" panose="020B06040201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>
                <a:solidFill>
                  <a:srgbClr val="002060"/>
                </a:solidFill>
                <a:latin typeface="Abadi" panose="020B0604020104020204" pitchFamily="34" charset="0"/>
              </a:rPr>
              <a:t>PNRR AGRITECH</a:t>
            </a:r>
            <a:r>
              <a:rPr lang="it-IT">
                <a:solidFill>
                  <a:srgbClr val="002060"/>
                </a:solidFill>
                <a:latin typeface="Abadi" panose="020B0604020104020204" pitchFamily="34" charset="0"/>
              </a:rPr>
              <a:t>:</a:t>
            </a:r>
            <a:r>
              <a:rPr lang="it-IT">
                <a:latin typeface="Abadi" panose="020B0604020104020204" pitchFamily="34" charset="0"/>
              </a:rPr>
              <a:t> promozione della sostenibilità nel reparto agro-alimentare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>
              <a:latin typeface="Abadi" panose="020B06040201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>
                <a:solidFill>
                  <a:srgbClr val="002060"/>
                </a:solidFill>
                <a:latin typeface="Abadi" panose="020B0604020104020204" pitchFamily="34" charset="0"/>
              </a:rPr>
              <a:t>HORIZON 2020-BREEDING VALUE</a:t>
            </a:r>
            <a:r>
              <a:rPr lang="it-IT">
                <a:solidFill>
                  <a:srgbClr val="002060"/>
                </a:solidFill>
                <a:latin typeface="Abadi" panose="020B0604020104020204" pitchFamily="34" charset="0"/>
              </a:rPr>
              <a:t>: </a:t>
            </a:r>
            <a:r>
              <a:rPr lang="it-IT">
                <a:latin typeface="Abadi" panose="020B0604020104020204" pitchFamily="34" charset="0"/>
              </a:rPr>
              <a:t>miglioramento genetico di piccoli frutti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>
              <a:latin typeface="Abadi" panose="020B06040201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>
                <a:solidFill>
                  <a:srgbClr val="002060"/>
                </a:solidFill>
                <a:latin typeface="Abadi" panose="020B0604020104020204" pitchFamily="34" charset="0"/>
              </a:rPr>
              <a:t>POULTRYNSECT: </a:t>
            </a:r>
            <a:r>
              <a:rPr lang="it-IT">
                <a:latin typeface="Abadi" panose="020B0604020104020204" pitchFamily="34" charset="0"/>
              </a:rPr>
              <a:t>effetti dell’alimentazione animale innovativa e sostenibile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>
              <a:latin typeface="Abadi" panose="020B06040201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>
              <a:latin typeface="Abadi" panose="020B0604020104020204" pitchFamily="34" charset="0"/>
            </a:endParaRP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36C4C788-9891-55CB-65D7-40589D105C6E}"/>
              </a:ext>
            </a:extLst>
          </p:cNvPr>
          <p:cNvSpPr/>
          <p:nvPr/>
        </p:nvSpPr>
        <p:spPr>
          <a:xfrm>
            <a:off x="1015164" y="2667001"/>
            <a:ext cx="1848961" cy="1802582"/>
          </a:xfrm>
          <a:prstGeom prst="ellipse">
            <a:avLst/>
          </a:prstGeom>
          <a:solidFill>
            <a:srgbClr val="0DCAE3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0C3E74E-CDC1-2BB1-65DE-F4CF24BA76B2}"/>
              </a:ext>
            </a:extLst>
          </p:cNvPr>
          <p:cNvSpPr txBox="1"/>
          <p:nvPr/>
        </p:nvSpPr>
        <p:spPr>
          <a:xfrm>
            <a:off x="942975" y="2974241"/>
            <a:ext cx="1970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>
                <a:solidFill>
                  <a:srgbClr val="002060"/>
                </a:solidFill>
                <a:latin typeface="Aharoni" panose="02010803020104030203" pitchFamily="2" charset="-79"/>
                <a:ea typeface="FangSong" panose="02010609060101010101" pitchFamily="49" charset="-122"/>
                <a:cs typeface="Aharoni" panose="02010803020104030203" pitchFamily="2" charset="-79"/>
              </a:rPr>
              <a:t>PNRR e progetti internazionali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D8DD88C4-1880-BDCB-0442-FFA279E0FB97}"/>
              </a:ext>
            </a:extLst>
          </p:cNvPr>
          <p:cNvGrpSpPr/>
          <p:nvPr/>
        </p:nvGrpSpPr>
        <p:grpSpPr>
          <a:xfrm>
            <a:off x="10395098" y="1313125"/>
            <a:ext cx="1615586" cy="584775"/>
            <a:chOff x="5049562" y="2017864"/>
            <a:chExt cx="2306252" cy="931210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BF943B5B-032D-2479-6115-921344087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0688" y="2017864"/>
              <a:ext cx="2304000" cy="637440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EE7D3110-E555-B50D-FE71-020ECDB31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49562" y="2661074"/>
              <a:ext cx="2306252" cy="288000"/>
            </a:xfrm>
            <a:prstGeom prst="rect">
              <a:avLst/>
            </a:prstGeom>
          </p:spPr>
        </p:pic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7B01841D-A83E-8CD1-A402-1FCE8CAF21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239" y="2521459"/>
            <a:ext cx="1477498" cy="905564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F3FB5275-0703-E654-59CA-8E3072AD7EE2}"/>
              </a:ext>
            </a:extLst>
          </p:cNvPr>
          <p:cNvGrpSpPr/>
          <p:nvPr/>
        </p:nvGrpSpPr>
        <p:grpSpPr>
          <a:xfrm>
            <a:off x="10084239" y="3961735"/>
            <a:ext cx="1715038" cy="615935"/>
            <a:chOff x="4395068" y="3140175"/>
            <a:chExt cx="3346994" cy="1364862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56A41CAB-593A-65F4-34BD-E4ED815DD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95068" y="3895384"/>
              <a:ext cx="3346994" cy="609653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D24C9458-4FB8-15BD-68B6-FF1E180C4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7397" y="3140175"/>
              <a:ext cx="2042337" cy="932769"/>
            </a:xfrm>
            <a:prstGeom prst="rect">
              <a:avLst/>
            </a:prstGeom>
          </p:spPr>
        </p:pic>
      </p:grpSp>
      <p:sp>
        <p:nvSpPr>
          <p:cNvPr id="3" name="Ovale 2">
            <a:extLst>
              <a:ext uri="{FF2B5EF4-FFF2-40B4-BE49-F238E27FC236}">
                <a16:creationId xmlns:a16="http://schemas.microsoft.com/office/drawing/2014/main" id="{28122758-EF28-2E46-456E-558D1E1ED74F}"/>
              </a:ext>
            </a:extLst>
          </p:cNvPr>
          <p:cNvSpPr>
            <a:spLocks noChangeAspect="1"/>
          </p:cNvSpPr>
          <p:nvPr/>
        </p:nvSpPr>
        <p:spPr>
          <a:xfrm>
            <a:off x="10630827" y="4723486"/>
            <a:ext cx="1350003" cy="12600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5A3998E-E835-9F09-0BC7-49D862D803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6496" y="5803494"/>
            <a:ext cx="944716" cy="708537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9F91B27F-8BA0-72AB-566D-F59EEAE458D0}"/>
              </a:ext>
            </a:extLst>
          </p:cNvPr>
          <p:cNvSpPr txBox="1">
            <a:spLocks/>
          </p:cNvSpPr>
          <p:nvPr/>
        </p:nvSpPr>
        <p:spPr>
          <a:xfrm>
            <a:off x="2536" y="-26299"/>
            <a:ext cx="12189464" cy="49251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00" b="1">
                <a:solidFill>
                  <a:srgbClr val="002060"/>
                </a:solidFill>
              </a:rPr>
              <a:t>Sensory Lab: </a:t>
            </a:r>
            <a:r>
              <a:rPr lang="it-IT" sz="2300" b="1">
                <a:solidFill>
                  <a:srgbClr val="002060"/>
                </a:solidFill>
              </a:rPr>
              <a:t>Analisi Sensoriale &amp; Consumer Science</a:t>
            </a:r>
          </a:p>
        </p:txBody>
      </p:sp>
    </p:spTree>
    <p:extLst>
      <p:ext uri="{BB962C8B-B14F-4D97-AF65-F5344CB8AC3E}">
        <p14:creationId xmlns:p14="http://schemas.microsoft.com/office/powerpoint/2010/main" val="3002842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0C3E74E-CDC1-2BB1-65DE-F4CF24BA76B2}"/>
              </a:ext>
            </a:extLst>
          </p:cNvPr>
          <p:cNvSpPr txBox="1"/>
          <p:nvPr/>
        </p:nvSpPr>
        <p:spPr>
          <a:xfrm>
            <a:off x="1385950" y="5134195"/>
            <a:ext cx="1692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>
                <a:latin typeface="Aharoni" panose="02010803020104030203" pitchFamily="2" charset="-79"/>
                <a:ea typeface="FangSong" panose="02010609060101010101" pitchFamily="49" charset="-122"/>
                <a:cs typeface="Aharoni" panose="02010803020104030203" pitchFamily="2" charset="-79"/>
              </a:rPr>
              <a:t>PNRR e progetti internazionali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E488014-6978-ED91-B681-303208766C0C}"/>
              </a:ext>
            </a:extLst>
          </p:cNvPr>
          <p:cNvSpPr txBox="1"/>
          <p:nvPr/>
        </p:nvSpPr>
        <p:spPr>
          <a:xfrm>
            <a:off x="1456027" y="1566397"/>
            <a:ext cx="1306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latin typeface="Aharoni" panose="02010803020104030203" pitchFamily="2" charset="-79"/>
                <a:ea typeface="FangSong" panose="02010609060101010101" pitchFamily="49" charset="-122"/>
                <a:cs typeface="Aharoni" panose="02010803020104030203" pitchFamily="2" charset="-79"/>
              </a:rPr>
              <a:t>Ricerca &amp; Sviluppo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9A3FEB1-A74A-74F7-7B10-1D190BB0E92F}"/>
              </a:ext>
            </a:extLst>
          </p:cNvPr>
          <p:cNvSpPr txBox="1"/>
          <p:nvPr/>
        </p:nvSpPr>
        <p:spPr>
          <a:xfrm>
            <a:off x="-417974" y="694714"/>
            <a:ext cx="1327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>
                <a:latin typeface="Aharoni" panose="02010803020104030203" pitchFamily="2" charset="-79"/>
                <a:ea typeface="FangSong" panose="02010609060101010101" pitchFamily="49" charset="-122"/>
                <a:cs typeface="Aharoni" panose="02010803020104030203" pitchFamily="2" charset="-79"/>
              </a:rPr>
              <a:t>Attività di supporto alle imprese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A15AD6E-0911-DF0F-5079-0E3DBEABD6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" r="7449"/>
          <a:stretch/>
        </p:blipFill>
        <p:spPr>
          <a:xfrm>
            <a:off x="-5124030" y="108628"/>
            <a:ext cx="8732912" cy="65151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9355C36-F13E-FE9A-B513-9086249591F0}"/>
              </a:ext>
            </a:extLst>
          </p:cNvPr>
          <p:cNvSpPr txBox="1"/>
          <p:nvPr/>
        </p:nvSpPr>
        <p:spPr>
          <a:xfrm>
            <a:off x="3389213" y="1127304"/>
            <a:ext cx="6163242" cy="5311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>
                <a:solidFill>
                  <a:srgbClr val="002060"/>
                </a:solidFill>
                <a:latin typeface="Abadi" panose="020B0604020104020204" pitchFamily="34" charset="0"/>
              </a:rPr>
              <a:t>Formazione dei </a:t>
            </a:r>
            <a:r>
              <a:rPr lang="it-IT" sz="2000" b="1" err="1">
                <a:solidFill>
                  <a:srgbClr val="002060"/>
                </a:solidFill>
                <a:latin typeface="Abadi" panose="020B0604020104020204" pitchFamily="34" charset="0"/>
              </a:rPr>
              <a:t>panelisti</a:t>
            </a:r>
            <a:r>
              <a:rPr lang="it-IT">
                <a:latin typeface="Abadi" panose="020B0604020104020204" pitchFamily="34" charset="0"/>
              </a:rPr>
              <a:t>: training e aggiornamento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>
              <a:latin typeface="Abadi" panose="020B06040201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>
              <a:latin typeface="Abadi" panose="020B06040201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>
                <a:solidFill>
                  <a:srgbClr val="002060"/>
                </a:solidFill>
                <a:latin typeface="Abadi" panose="020B0604020104020204" pitchFamily="34" charset="0"/>
              </a:rPr>
              <a:t>Corsi</a:t>
            </a:r>
            <a:r>
              <a:rPr lang="it-IT" sz="2000">
                <a:latin typeface="Abadi" panose="020B0604020104020204" pitchFamily="34" charset="0"/>
              </a:rPr>
              <a:t> </a:t>
            </a:r>
            <a:r>
              <a:rPr lang="it-IT">
                <a:latin typeface="Abadi" panose="020B0604020104020204" pitchFamily="34" charset="0"/>
              </a:rPr>
              <a:t>di analisi sensoriale ad </a:t>
            </a:r>
            <a:r>
              <a:rPr lang="it-IT" sz="2000" b="1">
                <a:solidFill>
                  <a:srgbClr val="002060"/>
                </a:solidFill>
                <a:latin typeface="Abadi" panose="020B0604020104020204" pitchFamily="34" charset="0"/>
              </a:rPr>
              <a:t>aziende nazionali e internazionali (</a:t>
            </a:r>
            <a:r>
              <a:rPr lang="it-IT" sz="2000" b="1" err="1">
                <a:solidFill>
                  <a:srgbClr val="002060"/>
                </a:solidFill>
                <a:latin typeface="Abadi" panose="020B0604020104020204" pitchFamily="34" charset="0"/>
              </a:rPr>
              <a:t>breeders</a:t>
            </a:r>
            <a:r>
              <a:rPr lang="it-IT" sz="2000" b="1">
                <a:solidFill>
                  <a:srgbClr val="002060"/>
                </a:solidFill>
                <a:latin typeface="Abadi" panose="020B060402010402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2000" b="1">
              <a:solidFill>
                <a:srgbClr val="002060"/>
              </a:solidFill>
              <a:latin typeface="Abadi" panose="020B0604020104020204" pitchFamily="34" charset="0"/>
            </a:endParaRPr>
          </a:p>
          <a:p>
            <a:pPr>
              <a:lnSpc>
                <a:spcPct val="150000"/>
              </a:lnSpc>
            </a:pPr>
            <a:endParaRPr lang="it-IT">
              <a:solidFill>
                <a:srgbClr val="002060"/>
              </a:solidFill>
              <a:latin typeface="Abadi" panose="020B06040201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>
                <a:solidFill>
                  <a:srgbClr val="002060"/>
                </a:solidFill>
                <a:latin typeface="Abadi" panose="020B0604020104020204" pitchFamily="34" charset="0"/>
              </a:rPr>
              <a:t>Corsi accademici</a:t>
            </a:r>
            <a:r>
              <a:rPr lang="it-IT" sz="2000" b="1">
                <a:latin typeface="Abadi" panose="020B0604020104020204" pitchFamily="34" charset="0"/>
              </a:rPr>
              <a:t> </a:t>
            </a:r>
            <a:r>
              <a:rPr lang="it-IT">
                <a:latin typeface="Abadi" panose="020B0604020104020204" pitchFamily="34" charset="0"/>
              </a:rPr>
              <a:t>di analisi sensoriale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>
              <a:latin typeface="Abadi" panose="020B06040201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>
              <a:latin typeface="Abadi" panose="020B06040201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>
                <a:solidFill>
                  <a:srgbClr val="002060"/>
                </a:solidFill>
                <a:latin typeface="Abadi" panose="020B0604020104020204" pitchFamily="34" charset="0"/>
              </a:rPr>
              <a:t>Consumer science </a:t>
            </a:r>
            <a:r>
              <a:rPr lang="it-IT">
                <a:latin typeface="Abadi" panose="020B0604020104020204" pitchFamily="34" charset="0"/>
              </a:rPr>
              <a:t>&amp; Educazione del consumatore tramite collaborazione con medici nutrizionisti 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36C4C788-9891-55CB-65D7-40589D105C6E}"/>
              </a:ext>
            </a:extLst>
          </p:cNvPr>
          <p:cNvSpPr/>
          <p:nvPr/>
        </p:nvSpPr>
        <p:spPr>
          <a:xfrm>
            <a:off x="1055948" y="2700165"/>
            <a:ext cx="1819789" cy="1775494"/>
          </a:xfrm>
          <a:prstGeom prst="ellipse">
            <a:avLst/>
          </a:prstGeom>
          <a:solidFill>
            <a:srgbClr val="0DCAE3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57045F1C-D4CB-9842-8380-86309F76EEDD}"/>
              </a:ext>
            </a:extLst>
          </p:cNvPr>
          <p:cNvSpPr txBox="1"/>
          <p:nvPr/>
        </p:nvSpPr>
        <p:spPr>
          <a:xfrm>
            <a:off x="1128740" y="3279437"/>
            <a:ext cx="1819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>
                <a:solidFill>
                  <a:srgbClr val="002060"/>
                </a:solidFill>
                <a:latin typeface="Aharoni" panose="02010803020104030203" pitchFamily="2" charset="-79"/>
                <a:ea typeface="FangSong" panose="02010609060101010101" pitchFamily="49" charset="-122"/>
                <a:cs typeface="Aharoni" panose="02010803020104030203" pitchFamily="2" charset="-79"/>
              </a:rPr>
              <a:t>Formazione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02FC841F-56E7-4751-FF33-641F0BF58EFE}"/>
              </a:ext>
            </a:extLst>
          </p:cNvPr>
          <p:cNvSpPr/>
          <p:nvPr/>
        </p:nvSpPr>
        <p:spPr>
          <a:xfrm>
            <a:off x="9273910" y="921384"/>
            <a:ext cx="1810824" cy="164488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B746846A-A8A5-52A5-28F0-24E013E388F1}"/>
              </a:ext>
            </a:extLst>
          </p:cNvPr>
          <p:cNvSpPr/>
          <p:nvPr/>
        </p:nvSpPr>
        <p:spPr>
          <a:xfrm>
            <a:off x="10084239" y="2721134"/>
            <a:ext cx="1810825" cy="1644887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391157BE-EAB2-CE9E-0E63-87339EDC2318}"/>
              </a:ext>
            </a:extLst>
          </p:cNvPr>
          <p:cNvSpPr/>
          <p:nvPr/>
        </p:nvSpPr>
        <p:spPr>
          <a:xfrm>
            <a:off x="9552455" y="4567313"/>
            <a:ext cx="1810824" cy="1580457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3FDB44A-50B7-A47A-16FD-F708849FB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8315" y="6349062"/>
            <a:ext cx="1075288" cy="33602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A4DA15F-D7FC-F1FE-1524-77A60C1384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9435" y="3558087"/>
            <a:ext cx="1318527" cy="27293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1CCF1E9-692C-AB96-6968-91021DF492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050" t="40639" r="16922" b="39822"/>
          <a:stretch/>
        </p:blipFill>
        <p:spPr>
          <a:xfrm>
            <a:off x="6021793" y="3523459"/>
            <a:ext cx="1055077" cy="30756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5A3D92C-B0A8-033A-FE38-87858875F8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0" t="39371" r="-462" b="3418"/>
          <a:stretch/>
        </p:blipFill>
        <p:spPr>
          <a:xfrm>
            <a:off x="7313113" y="3410772"/>
            <a:ext cx="1270007" cy="53293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465CCBDC-1882-0C93-9147-F683DE16C3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7297" y="6360380"/>
            <a:ext cx="1343610" cy="384278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D881B106-18C4-D799-5342-9BE58CD8A719}"/>
              </a:ext>
            </a:extLst>
          </p:cNvPr>
          <p:cNvSpPr txBox="1">
            <a:spLocks/>
          </p:cNvSpPr>
          <p:nvPr/>
        </p:nvSpPr>
        <p:spPr>
          <a:xfrm>
            <a:off x="2536" y="-26299"/>
            <a:ext cx="12189464" cy="49251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00" b="1">
                <a:solidFill>
                  <a:srgbClr val="002060"/>
                </a:solidFill>
              </a:rPr>
              <a:t>Sensory Lab: </a:t>
            </a:r>
            <a:r>
              <a:rPr lang="it-IT" sz="2300" b="1">
                <a:solidFill>
                  <a:srgbClr val="002060"/>
                </a:solidFill>
              </a:rPr>
              <a:t>Analisi Sensoriale &amp; Consumer Science</a:t>
            </a:r>
          </a:p>
        </p:txBody>
      </p:sp>
    </p:spTree>
    <p:extLst>
      <p:ext uri="{BB962C8B-B14F-4D97-AF65-F5344CB8AC3E}">
        <p14:creationId xmlns:p14="http://schemas.microsoft.com/office/powerpoint/2010/main" val="1146253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36BEB25-519E-3989-C06C-E82F6D5A683E}"/>
              </a:ext>
            </a:extLst>
          </p:cNvPr>
          <p:cNvSpPr/>
          <p:nvPr/>
        </p:nvSpPr>
        <p:spPr>
          <a:xfrm>
            <a:off x="2261376" y="4331705"/>
            <a:ext cx="79425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>
                <a:ln w="0"/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ea typeface="FangSong" panose="02010609060101010101" pitchFamily="49" charset="-122"/>
                <a:cs typeface="Aharoni" panose="02010803020104030203" pitchFamily="2" charset="-79"/>
                <a:hlinkClick r:id="rId2"/>
              </a:rPr>
              <a:t>www.gustosalutequalita.it</a:t>
            </a:r>
            <a:endParaRPr lang="it-IT" sz="3200" b="1">
              <a:ln w="0"/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  <a:ea typeface="FangSong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636F96FB-3DA8-EFDF-2633-FB5396B263D6}"/>
              </a:ext>
            </a:extLst>
          </p:cNvPr>
          <p:cNvSpPr/>
          <p:nvPr/>
        </p:nvSpPr>
        <p:spPr>
          <a:xfrm>
            <a:off x="9373382" y="4288612"/>
            <a:ext cx="2507380" cy="2398566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57B3672B-0288-B7A4-E00C-EF40C658033D}"/>
              </a:ext>
            </a:extLst>
          </p:cNvPr>
          <p:cNvSpPr/>
          <p:nvPr/>
        </p:nvSpPr>
        <p:spPr>
          <a:xfrm>
            <a:off x="10384198" y="1237857"/>
            <a:ext cx="1605674" cy="155257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717BF8BB-9E80-DA12-00BB-DD8C06BB5D40}"/>
              </a:ext>
            </a:extLst>
          </p:cNvPr>
          <p:cNvSpPr/>
          <p:nvPr/>
        </p:nvSpPr>
        <p:spPr>
          <a:xfrm>
            <a:off x="9052404" y="624158"/>
            <a:ext cx="1898748" cy="1675741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96D480-0B4A-9ED4-B049-B176E86CCD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" r="7449"/>
          <a:stretch/>
        </p:blipFill>
        <p:spPr>
          <a:xfrm>
            <a:off x="-5303820" y="47332"/>
            <a:ext cx="8732912" cy="65151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177C29E-874A-D85B-FAFD-7F643727E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2840" y="2526295"/>
            <a:ext cx="5509737" cy="739204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9CDDCAEF-9838-9FDF-DF35-423E4C91643A}"/>
              </a:ext>
            </a:extLst>
          </p:cNvPr>
          <p:cNvSpPr txBox="1">
            <a:spLocks/>
          </p:cNvSpPr>
          <p:nvPr/>
        </p:nvSpPr>
        <p:spPr>
          <a:xfrm>
            <a:off x="2536" y="-26299"/>
            <a:ext cx="12189464" cy="49251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00" b="1">
                <a:solidFill>
                  <a:srgbClr val="002060"/>
                </a:solidFill>
              </a:rPr>
              <a:t>Sensory Lab: </a:t>
            </a:r>
            <a:r>
              <a:rPr lang="en-US" sz="2300" b="1" err="1">
                <a:solidFill>
                  <a:srgbClr val="002060"/>
                </a:solidFill>
              </a:rPr>
              <a:t>Seguici</a:t>
            </a:r>
            <a:r>
              <a:rPr lang="en-US" sz="2300" b="1">
                <a:solidFill>
                  <a:srgbClr val="002060"/>
                </a:solidFill>
              </a:rPr>
              <a:t> </a:t>
            </a:r>
            <a:r>
              <a:rPr lang="en-US" sz="2300" b="1" err="1">
                <a:solidFill>
                  <a:srgbClr val="002060"/>
                </a:solidFill>
              </a:rPr>
              <a:t>sul</a:t>
            </a:r>
            <a:r>
              <a:rPr lang="en-US" sz="2300" b="1">
                <a:solidFill>
                  <a:srgbClr val="002060"/>
                </a:solidFill>
              </a:rPr>
              <a:t> nostro </a:t>
            </a:r>
            <a:r>
              <a:rPr lang="en-US" sz="2300" b="1" err="1">
                <a:solidFill>
                  <a:srgbClr val="002060"/>
                </a:solidFill>
              </a:rPr>
              <a:t>sito</a:t>
            </a:r>
            <a:r>
              <a:rPr lang="en-US" sz="2300" b="1">
                <a:solidFill>
                  <a:srgbClr val="002060"/>
                </a:solidFill>
              </a:rPr>
              <a:t>… </a:t>
            </a:r>
            <a:endParaRPr lang="it-IT" sz="23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50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9" grpId="0" animBg="1"/>
      <p:bldP spid="30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>
            <a:extLst>
              <a:ext uri="{FF2B5EF4-FFF2-40B4-BE49-F238E27FC236}">
                <a16:creationId xmlns:a16="http://schemas.microsoft.com/office/drawing/2014/main" id="{1F144AD4-9E3E-2467-5529-54C8BC99A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61F2454-BFC6-0EF7-3593-568FF0A615D0}"/>
              </a:ext>
            </a:extLst>
          </p:cNvPr>
          <p:cNvSpPr txBox="1"/>
          <p:nvPr/>
        </p:nvSpPr>
        <p:spPr>
          <a:xfrm>
            <a:off x="3390900" y="6488668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cap="small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Abadi" panose="020B0604020104020204" pitchFamily="34" charset="0"/>
                <a:ea typeface="FangSong" panose="02010609060101010101" pitchFamily="49" charset="-122"/>
              </a:rPr>
              <a:t> Rachele Tamburino &amp; Nico Lippi</a:t>
            </a:r>
            <a:endParaRPr lang="it-IT">
              <a:solidFill>
                <a:srgbClr val="002060"/>
              </a:solidFill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6BF348B4-8CC3-3278-B242-BD2B025FE475}"/>
              </a:ext>
            </a:extLst>
          </p:cNvPr>
          <p:cNvSpPr txBox="1">
            <a:spLocks/>
          </p:cNvSpPr>
          <p:nvPr/>
        </p:nvSpPr>
        <p:spPr>
          <a:xfrm>
            <a:off x="2536" y="-26299"/>
            <a:ext cx="12189464" cy="492515"/>
          </a:xfrm>
          <a:prstGeom prst="rect">
            <a:avLst/>
          </a:prstGeom>
          <a:solidFill>
            <a:srgbClr val="00206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>
                <a:solidFill>
                  <a:schemeClr val="bg1"/>
                </a:solidFill>
                <a:latin typeface="Abadi" panose="020B0604020104020204" pitchFamily="34" charset="0"/>
              </a:rPr>
              <a:t>Tecnologie Avanzate per lo Studio di Prodotti, Piante e Ambienti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EAD92D6-7F80-7C50-1571-60ABFE59B79D}"/>
              </a:ext>
            </a:extLst>
          </p:cNvPr>
          <p:cNvSpPr txBox="1"/>
          <p:nvPr/>
        </p:nvSpPr>
        <p:spPr>
          <a:xfrm>
            <a:off x="2018413" y="1690577"/>
            <a:ext cx="8518452" cy="2636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it-IT" sz="3600">
                <a:solidFill>
                  <a:srgbClr val="002060"/>
                </a:solidFill>
                <a:latin typeface="Abadi" panose="020B0604020104020204" pitchFamily="34" charset="0"/>
              </a:rPr>
              <a:t>Supporto strumentale ad analisi sensoriale</a:t>
            </a:r>
          </a:p>
          <a:p>
            <a:pPr>
              <a:lnSpc>
                <a:spcPct val="250000"/>
              </a:lnSpc>
            </a:pPr>
            <a:r>
              <a:rPr lang="it-IT" sz="3600">
                <a:solidFill>
                  <a:srgbClr val="002060"/>
                </a:solidFill>
                <a:latin typeface="Abadi" panose="020B0604020104020204" pitchFamily="34" charset="0"/>
              </a:rPr>
              <a:t>Sostenibilità alimentare ed ambientale</a:t>
            </a:r>
          </a:p>
        </p:txBody>
      </p:sp>
    </p:spTree>
    <p:extLst>
      <p:ext uri="{BB962C8B-B14F-4D97-AF65-F5344CB8AC3E}">
        <p14:creationId xmlns:p14="http://schemas.microsoft.com/office/powerpoint/2010/main" val="3983357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363</Words>
  <Application>Microsoft Office PowerPoint</Application>
  <PresentationFormat>Widescreen</PresentationFormat>
  <Paragraphs>66</Paragraphs>
  <Slides>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5" baseType="lpstr">
      <vt:lpstr>FangSong</vt:lpstr>
      <vt:lpstr>Abadi</vt:lpstr>
      <vt:lpstr>Aharoni</vt:lpstr>
      <vt:lpstr>Aptos</vt:lpstr>
      <vt:lpstr>Aptos Display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Livorno</dc:title>
  <dc:creator>Lucia Morrone</dc:creator>
  <cp:lastModifiedBy>MARCO SIMONETTI</cp:lastModifiedBy>
  <cp:revision>5</cp:revision>
  <dcterms:created xsi:type="dcterms:W3CDTF">2024-03-12T11:18:59Z</dcterms:created>
  <dcterms:modified xsi:type="dcterms:W3CDTF">2024-04-12T14:04:04Z</dcterms:modified>
</cp:coreProperties>
</file>