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60" r:id="rId3"/>
    <p:sldId id="261" r:id="rId4"/>
    <p:sldId id="26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BEFA6-C1DD-4AF5-8C1C-7C2986F86167}" type="datetimeFigureOut">
              <a:rPr lang="it-IT" smtClean="0"/>
              <a:t>07/04/2024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12270-7CAC-4482-BD0E-5C4383B927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395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12270-7CAC-4482-BD0E-5C4383B9270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35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80FDEE-849D-136F-0519-E19B4728C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4E9114F-D518-342A-0209-5704D3E05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CBB649-F0C3-E162-016E-1802E14B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D2AD-91EE-466D-9D34-FFE0AC70696B}" type="datetimeFigureOut">
              <a:rPr lang="en-GB" smtClean="0"/>
              <a:t>07/04/2024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6B41D9-42AD-C751-833A-A79506AA4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E9AC7E-6D97-0686-30E7-0D6461F0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C4D7-1A3F-4A77-962E-E8EC7E8A3B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252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980975-FD58-07F3-C8ED-F188B12EA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FF7BD15-0C1D-6FA4-B2BE-7E8088331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9EFDB4-952D-A080-D9FF-3D9B577B1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D2AD-91EE-466D-9D34-FFE0AC70696B}" type="datetimeFigureOut">
              <a:rPr lang="en-GB" smtClean="0"/>
              <a:t>07/04/2024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745945-28BF-53A2-90BF-EFD9FBADA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1A67F2-3BF5-42EE-8425-8CC9161F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C4D7-1A3F-4A77-962E-E8EC7E8A3B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07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418C9B5-B78E-AC2B-8ED2-3C388D628A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B84E293-15CF-7E93-F78A-BCCCA21CC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FEC339-86A9-B8F0-57E5-D761C51A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D2AD-91EE-466D-9D34-FFE0AC70696B}" type="datetimeFigureOut">
              <a:rPr lang="en-GB" smtClean="0"/>
              <a:t>07/04/2024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CB6735-0EBF-27E3-025F-D8F93B320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D32642-DB67-C05F-7CBF-086182682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C4D7-1A3F-4A77-962E-E8EC7E8A3B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598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B3C12F-8EC7-ED6B-1188-2A2F0DAC6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2FAA31-7211-A058-77DC-695DE6CC0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40710D-ACA2-BAAD-A91C-2B5FCD095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D2AD-91EE-466D-9D34-FFE0AC70696B}" type="datetimeFigureOut">
              <a:rPr lang="en-GB" smtClean="0"/>
              <a:t>07/04/2024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D342DA-02BB-C47A-FAE4-EA245ABB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1E98A9-B0BC-20B7-96CD-0DE5F367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C4D7-1A3F-4A77-962E-E8EC7E8A3B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13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BF3395-B0B4-8B11-3249-249C1531C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F25F22-CD1C-CE13-411D-B74C578D2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12DC68-E662-BBEA-A4E7-6D767F8EE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D2AD-91EE-466D-9D34-FFE0AC70696B}" type="datetimeFigureOut">
              <a:rPr lang="en-GB" smtClean="0"/>
              <a:t>07/04/2024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8CC362-A08C-C980-F3A9-A90887B4B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19C767-2405-0818-ED7C-4CF2D5DFD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C4D7-1A3F-4A77-962E-E8EC7E8A3B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173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ABBC7C-473C-A25A-8685-F1AEAFD78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F9DEBA-6B22-40CF-2AD1-64ED8F1FD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D056E4A-A369-32F7-D757-79FED79B4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C48A945-A6FA-0379-0DF2-92AE1D931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D2AD-91EE-466D-9D34-FFE0AC70696B}" type="datetimeFigureOut">
              <a:rPr lang="en-GB" smtClean="0"/>
              <a:t>07/04/2024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C740DD4-133D-7F2E-D6A9-602F696E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DFB8100-1CE4-BA5F-352C-C943A4B24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C4D7-1A3F-4A77-962E-E8EC7E8A3B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20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730139-0059-C93D-2D9D-CF893A4B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58ABD5-F674-4859-C6DA-64F3DD3A5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0F06CB-E9A0-38C5-E611-4DD14828B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55CCB98-2B93-D42D-FA52-806FAA8FCC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730CCB3-F5D5-C865-C9B4-60C3F230FB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4354C59-19D4-16B6-74CF-AE55D2D10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D2AD-91EE-466D-9D34-FFE0AC70696B}" type="datetimeFigureOut">
              <a:rPr lang="en-GB" smtClean="0"/>
              <a:t>07/04/2024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3F0CB7C-AF69-EADD-1884-65B88B8B0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3DB38DD-2E52-68D3-C9B5-F544CB80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C4D7-1A3F-4A77-962E-E8EC7E8A3B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856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93EB64-46A4-1FDD-EA50-DFDE4F646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6BB29BB-D252-0B1F-A447-7565F3D09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D2AD-91EE-466D-9D34-FFE0AC70696B}" type="datetimeFigureOut">
              <a:rPr lang="en-GB" smtClean="0"/>
              <a:t>07/04/2024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CBD25C-7A1C-64A1-1DED-8E253625A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BCFB4DB-3F43-2EC0-439E-4BB89D71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C4D7-1A3F-4A77-962E-E8EC7E8A3B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4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074B93F-A753-46B3-BEC5-E84B8DF38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D2AD-91EE-466D-9D34-FFE0AC70696B}" type="datetimeFigureOut">
              <a:rPr lang="en-GB" smtClean="0"/>
              <a:t>07/04/2024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065C55B-5743-7EF2-7A9E-73554EAA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F54552-BD84-66D3-6EE0-E68BDBE3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C4D7-1A3F-4A77-962E-E8EC7E8A3B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0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72717C-55F9-6C8F-95DB-48B2007B3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A78D49-5157-5944-A7C8-B82AAD9F0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0EA4D3-F238-69AD-0D37-4F194C7DC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5005C39-5FEE-3C85-CE1B-8C436E68C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D2AD-91EE-466D-9D34-FFE0AC70696B}" type="datetimeFigureOut">
              <a:rPr lang="en-GB" smtClean="0"/>
              <a:t>07/04/2024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E0F62D-0C46-2584-3005-B0F742459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7B27D40-2549-735C-6356-B3AA20A5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C4D7-1A3F-4A77-962E-E8EC7E8A3B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14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18FC06-270D-D835-40A0-A17B4171B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3F67F93-5D5A-5E4F-4823-2D7D4A4883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6010D8B-986B-99F1-D961-DF48C103C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B3653A5-965F-A7AD-01C9-FDE6AEF56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D2AD-91EE-466D-9D34-FFE0AC70696B}" type="datetimeFigureOut">
              <a:rPr lang="en-GB" smtClean="0"/>
              <a:t>07/04/2024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53E720-A7D1-240C-0CF9-5E44A2D26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8738D70-0655-6B3B-CDCA-86ADC9C78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C4D7-1A3F-4A77-962E-E8EC7E8A3B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4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48DBF75-5D2D-46CF-64D5-4884ED8A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208C8A-6A1A-6AED-7C39-8B0FD0BCE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8963E9-91D3-453C-89F1-8ED3319D5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FED2AD-91EE-466D-9D34-FFE0AC70696B}" type="datetimeFigureOut">
              <a:rPr lang="en-GB" smtClean="0"/>
              <a:t>07/04/2024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8CDBE8-2613-CCE5-A6E1-915830CA2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A97339-07AD-F28A-3216-71F1AF8E6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78C4D7-1A3F-4A77-962E-E8EC7E8A3B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6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bmp"/><Relationship Id="rId17" Type="http://schemas.openxmlformats.org/officeDocument/2006/relationships/image" Target="../media/image34.png"/><Relationship Id="rId2" Type="http://schemas.openxmlformats.org/officeDocument/2006/relationships/image" Target="../media/image6.png"/><Relationship Id="rId16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image" Target="../media/image29.bmp"/><Relationship Id="rId5" Type="http://schemas.openxmlformats.org/officeDocument/2006/relationships/image" Target="../media/image23.jpeg"/><Relationship Id="rId15" Type="http://schemas.openxmlformats.org/officeDocument/2006/relationships/image" Target="../media/image18.jpg"/><Relationship Id="rId10" Type="http://schemas.openxmlformats.org/officeDocument/2006/relationships/image" Target="../media/image28.JPG"/><Relationship Id="rId4" Type="http://schemas.openxmlformats.org/officeDocument/2006/relationships/image" Target="../media/image22.jpeg"/><Relationship Id="rId9" Type="http://schemas.openxmlformats.org/officeDocument/2006/relationships/image" Target="../media/image27.JPG"/><Relationship Id="rId1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6.png"/><Relationship Id="rId18" Type="http://schemas.openxmlformats.org/officeDocument/2006/relationships/image" Target="../media/image49.JPG"/><Relationship Id="rId3" Type="http://schemas.openxmlformats.org/officeDocument/2006/relationships/image" Target="../media/image35.JPG"/><Relationship Id="rId21" Type="http://schemas.openxmlformats.org/officeDocument/2006/relationships/image" Target="../media/image50.JPG"/><Relationship Id="rId7" Type="http://schemas.openxmlformats.org/officeDocument/2006/relationships/image" Target="../media/image39.jpg"/><Relationship Id="rId12" Type="http://schemas.openxmlformats.org/officeDocument/2006/relationships/image" Target="../media/image44.jpe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7.jpeg"/><Relationship Id="rId20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11" Type="http://schemas.openxmlformats.org/officeDocument/2006/relationships/image" Target="../media/image43.png"/><Relationship Id="rId5" Type="http://schemas.openxmlformats.org/officeDocument/2006/relationships/image" Target="../media/image37.JPG"/><Relationship Id="rId15" Type="http://schemas.openxmlformats.org/officeDocument/2006/relationships/image" Target="../media/image46.jpg"/><Relationship Id="rId10" Type="http://schemas.openxmlformats.org/officeDocument/2006/relationships/image" Target="../media/image42.jpeg"/><Relationship Id="rId19" Type="http://schemas.openxmlformats.org/officeDocument/2006/relationships/image" Target="../media/image19.jpg"/><Relationship Id="rId4" Type="http://schemas.openxmlformats.org/officeDocument/2006/relationships/image" Target="../media/image36.JPG"/><Relationship Id="rId9" Type="http://schemas.openxmlformats.org/officeDocument/2006/relationships/image" Target="../media/image41.png"/><Relationship Id="rId14" Type="http://schemas.openxmlformats.org/officeDocument/2006/relationships/image" Target="../media/image45.png"/><Relationship Id="rId22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6A59D4E-B604-8BD2-12F3-791D378C43CE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Sustainable Crop Protection LAB 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magine 11" descr="Immagine che contiene aria aperta, pianta, erba, acqua&#10;&#10;Descrizione generata automaticamente">
            <a:extLst>
              <a:ext uri="{FF2B5EF4-FFF2-40B4-BE49-F238E27FC236}">
                <a16:creationId xmlns:a16="http://schemas.microsoft.com/office/drawing/2014/main" id="{965A69D2-6CD7-39E9-1AB3-74EFF2B81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3186" y="5378227"/>
            <a:ext cx="1531450" cy="1148587"/>
          </a:xfrm>
          <a:prstGeom prst="rect">
            <a:avLst/>
          </a:prstGeom>
        </p:spPr>
      </p:pic>
      <p:pic>
        <p:nvPicPr>
          <p:cNvPr id="14" name="Immagine 13" descr="Immagine che contiene vaso da fiori, pianta da appartamento, aria aperta, Pacciame&#10;&#10;Descrizione generata automaticamente">
            <a:extLst>
              <a:ext uri="{FF2B5EF4-FFF2-40B4-BE49-F238E27FC236}">
                <a16:creationId xmlns:a16="http://schemas.microsoft.com/office/drawing/2014/main" id="{A52EEC98-777D-8CBF-456F-CE84F4976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865" y="1732271"/>
            <a:ext cx="2361572" cy="1771179"/>
          </a:xfrm>
          <a:prstGeom prst="rect">
            <a:avLst/>
          </a:prstGeom>
        </p:spPr>
      </p:pic>
      <p:pic>
        <p:nvPicPr>
          <p:cNvPr id="20" name="Immagine 19" descr="Immagine che contiene pianta, erba, Pianta da seme, verdura&#10;&#10;Descrizione generata automaticamente">
            <a:extLst>
              <a:ext uri="{FF2B5EF4-FFF2-40B4-BE49-F238E27FC236}">
                <a16:creationId xmlns:a16="http://schemas.microsoft.com/office/drawing/2014/main" id="{D1DA112A-4CDD-3373-56CA-9E36AD6C7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042" y="4353420"/>
            <a:ext cx="2415135" cy="1811351"/>
          </a:xfrm>
          <a:prstGeom prst="rect">
            <a:avLst/>
          </a:prstGeom>
        </p:spPr>
      </p:pic>
      <p:pic>
        <p:nvPicPr>
          <p:cNvPr id="25" name="Immagine 24" descr="Immagine che contiene pianta, verdura, pianta da appartamento, erba&#10;&#10;Descrizione generata automaticamente">
            <a:extLst>
              <a:ext uri="{FF2B5EF4-FFF2-40B4-BE49-F238E27FC236}">
                <a16:creationId xmlns:a16="http://schemas.microsoft.com/office/drawing/2014/main" id="{A06DD45E-92B6-0F16-E468-F93C24872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826" y="1758667"/>
            <a:ext cx="2436911" cy="206939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BB415E67-B3FD-F313-C77E-3E1783B0A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629" y="2904652"/>
            <a:ext cx="1918298" cy="143872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CA4E90CE-1CB4-4DF9-4E7D-38D207BC6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1500" y="200355"/>
            <a:ext cx="1000125" cy="800100"/>
          </a:xfrm>
          <a:prstGeom prst="rect">
            <a:avLst/>
          </a:prstGeom>
        </p:spPr>
      </p:pic>
      <p:pic>
        <p:nvPicPr>
          <p:cNvPr id="29" name="Immagine 28" descr="Immagine che contiene aria aperta, pianta, albero, erba&#10;&#10;Descrizione generata automaticamente">
            <a:extLst>
              <a:ext uri="{FF2B5EF4-FFF2-40B4-BE49-F238E27FC236}">
                <a16:creationId xmlns:a16="http://schemas.microsoft.com/office/drawing/2014/main" id="{C2570549-6A3C-3DCC-E664-442E984414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49" y="3739793"/>
            <a:ext cx="1573275" cy="1169592"/>
          </a:xfrm>
          <a:prstGeom prst="rect">
            <a:avLst/>
          </a:prstGeom>
        </p:spPr>
      </p:pic>
      <p:pic>
        <p:nvPicPr>
          <p:cNvPr id="31" name="Immagine 30" descr="Immagine che contiene frutto, uva, Frutto senza semi, Foglie di vite&#10;&#10;Descrizione generata automaticamente">
            <a:extLst>
              <a:ext uri="{FF2B5EF4-FFF2-40B4-BE49-F238E27FC236}">
                <a16:creationId xmlns:a16="http://schemas.microsoft.com/office/drawing/2014/main" id="{CCFD3876-D36F-1EDB-8A18-CC8B07B3E0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45" y="3038128"/>
            <a:ext cx="1248172" cy="1971728"/>
          </a:xfrm>
          <a:prstGeom prst="rect">
            <a:avLst/>
          </a:prstGeom>
        </p:spPr>
      </p:pic>
      <p:pic>
        <p:nvPicPr>
          <p:cNvPr id="32" name="Immagine 31" descr="Immagine che contiene frutto, albero, albero da frutto, aria aperta&#10;&#10;Descrizione generata automaticamente">
            <a:extLst>
              <a:ext uri="{FF2B5EF4-FFF2-40B4-BE49-F238E27FC236}">
                <a16:creationId xmlns:a16="http://schemas.microsoft.com/office/drawing/2014/main" id="{EB5010EF-48EC-4EC4-510C-6717DACF97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05" y="3739793"/>
            <a:ext cx="1754387" cy="1169591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805EDBA-1069-9C3A-8DF8-4A6A41B5AC0C}"/>
              </a:ext>
            </a:extLst>
          </p:cNvPr>
          <p:cNvSpPr txBox="1"/>
          <p:nvPr/>
        </p:nvSpPr>
        <p:spPr>
          <a:xfrm>
            <a:off x="65846" y="1247089"/>
            <a:ext cx="3957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Vite </a:t>
            </a:r>
            <a:r>
              <a:rPr lang="it-IT" sz="1400" dirty="0"/>
              <a:t>(</a:t>
            </a:r>
            <a:r>
              <a:rPr lang="it-IT" sz="1400" dirty="0">
                <a:solidFill>
                  <a:srgbClr val="FF0000"/>
                </a:solidFill>
              </a:rPr>
              <a:t>micropropagazione</a:t>
            </a:r>
            <a:r>
              <a:rPr lang="it-IT" sz="1400" dirty="0"/>
              <a:t>, vivaio, </a:t>
            </a:r>
            <a:r>
              <a:rPr lang="it-IT" sz="1400" dirty="0">
                <a:solidFill>
                  <a:srgbClr val="FF0000"/>
                </a:solidFill>
              </a:rPr>
              <a:t>vaso</a:t>
            </a:r>
            <a:r>
              <a:rPr lang="it-IT" sz="1400" dirty="0"/>
              <a:t> e </a:t>
            </a:r>
            <a:r>
              <a:rPr lang="it-IT" sz="1400" dirty="0">
                <a:solidFill>
                  <a:srgbClr val="FF0000"/>
                </a:solidFill>
              </a:rPr>
              <a:t>campo</a:t>
            </a:r>
            <a:r>
              <a:rPr lang="it-IT" sz="1400" dirty="0"/>
              <a:t>)</a:t>
            </a:r>
            <a:endParaRPr lang="en-GB" sz="1400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ADF0223-2C60-4C66-DD78-E23A81ADCFC1}"/>
              </a:ext>
            </a:extLst>
          </p:cNvPr>
          <p:cNvSpPr txBox="1"/>
          <p:nvPr/>
        </p:nvSpPr>
        <p:spPr>
          <a:xfrm>
            <a:off x="4023418" y="1225194"/>
            <a:ext cx="3962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Actinidia</a:t>
            </a:r>
            <a:r>
              <a:rPr lang="it-IT" sz="1400" dirty="0"/>
              <a:t> (</a:t>
            </a:r>
            <a:r>
              <a:rPr lang="it-IT" sz="1400" dirty="0">
                <a:solidFill>
                  <a:srgbClr val="FF0000"/>
                </a:solidFill>
              </a:rPr>
              <a:t>micropropagazione</a:t>
            </a:r>
            <a:r>
              <a:rPr lang="it-IT" sz="1400" dirty="0"/>
              <a:t>, </a:t>
            </a:r>
            <a:r>
              <a:rPr lang="it-IT" sz="1400" dirty="0">
                <a:solidFill>
                  <a:srgbClr val="FF0000"/>
                </a:solidFill>
              </a:rPr>
              <a:t>vaso</a:t>
            </a:r>
            <a:r>
              <a:rPr lang="it-IT" sz="1400" dirty="0"/>
              <a:t>, campo)</a:t>
            </a:r>
            <a:endParaRPr lang="en-GB" sz="1400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56C943F-E2A6-0090-6F7C-B49BD632427E}"/>
              </a:ext>
            </a:extLst>
          </p:cNvPr>
          <p:cNvSpPr txBox="1"/>
          <p:nvPr/>
        </p:nvSpPr>
        <p:spPr>
          <a:xfrm>
            <a:off x="7978725" y="1229093"/>
            <a:ext cx="4133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Orticole</a:t>
            </a:r>
            <a:r>
              <a:rPr lang="it-IT" sz="1400" dirty="0"/>
              <a:t> (</a:t>
            </a:r>
            <a:r>
              <a:rPr lang="it-IT" sz="1400" dirty="0">
                <a:solidFill>
                  <a:srgbClr val="FF0000"/>
                </a:solidFill>
              </a:rPr>
              <a:t>vaso</a:t>
            </a:r>
            <a:r>
              <a:rPr lang="it-IT" sz="1400" dirty="0"/>
              <a:t>)</a:t>
            </a:r>
            <a:endParaRPr lang="en-GB" sz="1400" dirty="0"/>
          </a:p>
        </p:txBody>
      </p:sp>
      <p:pic>
        <p:nvPicPr>
          <p:cNvPr id="37" name="Immagine 36" descr="Immagine che contiene aria aperta, pianta, albero, terreno&#10;&#10;Descrizione generata automaticamente">
            <a:extLst>
              <a:ext uri="{FF2B5EF4-FFF2-40B4-BE49-F238E27FC236}">
                <a16:creationId xmlns:a16="http://schemas.microsoft.com/office/drawing/2014/main" id="{D82855B1-BBB0-CEE5-6908-CB405193E5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95" y="5327474"/>
            <a:ext cx="1857047" cy="1392785"/>
          </a:xfrm>
          <a:prstGeom prst="rect">
            <a:avLst/>
          </a:prstGeom>
        </p:spPr>
      </p:pic>
      <p:pic>
        <p:nvPicPr>
          <p:cNvPr id="41" name="Immagine 40" descr="Immagine che contiene aria aperta, pianta, erba, albero&#10;&#10;Descrizione generata automaticamente">
            <a:extLst>
              <a:ext uri="{FF2B5EF4-FFF2-40B4-BE49-F238E27FC236}">
                <a16:creationId xmlns:a16="http://schemas.microsoft.com/office/drawing/2014/main" id="{A5C37638-5E1F-AFD3-D836-E88600DC02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3" y="1686175"/>
            <a:ext cx="1774394" cy="118292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18F3894-49B6-B075-5849-4CE36A4BCDD1}"/>
              </a:ext>
            </a:extLst>
          </p:cNvPr>
          <p:cNvSpPr txBox="1"/>
          <p:nvPr/>
        </p:nvSpPr>
        <p:spPr>
          <a:xfrm>
            <a:off x="4041181" y="4990176"/>
            <a:ext cx="3962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Fruttiferi, pesco</a:t>
            </a:r>
            <a:r>
              <a:rPr lang="it-IT" sz="1400" dirty="0"/>
              <a:t> (</a:t>
            </a:r>
            <a:r>
              <a:rPr lang="it-IT" sz="1400" dirty="0">
                <a:solidFill>
                  <a:srgbClr val="FF0000"/>
                </a:solidFill>
              </a:rPr>
              <a:t>vaso</a:t>
            </a:r>
            <a:r>
              <a:rPr lang="it-IT" sz="1400" dirty="0"/>
              <a:t>)</a:t>
            </a:r>
            <a:endParaRPr lang="en-GB" sz="14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D703A52-97BB-8BB8-6D5E-59C4087D4A53}"/>
              </a:ext>
            </a:extLst>
          </p:cNvPr>
          <p:cNvSpPr txBox="1"/>
          <p:nvPr/>
        </p:nvSpPr>
        <p:spPr>
          <a:xfrm>
            <a:off x="50301" y="556968"/>
            <a:ext cx="4238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LEGENDA</a:t>
            </a:r>
          </a:p>
          <a:p>
            <a:r>
              <a:rPr lang="it-IT" b="1" dirty="0"/>
              <a:t>Coltura</a:t>
            </a:r>
            <a:r>
              <a:rPr lang="it-IT" dirty="0"/>
              <a:t> (</a:t>
            </a:r>
            <a:r>
              <a:rPr lang="it-IT" dirty="0">
                <a:solidFill>
                  <a:srgbClr val="FF0000"/>
                </a:solidFill>
              </a:rPr>
              <a:t>allevamento e rilievi</a:t>
            </a:r>
            <a:r>
              <a:rPr lang="it-IT" dirty="0"/>
              <a:t>, solo rilievi)</a:t>
            </a:r>
          </a:p>
        </p:txBody>
      </p:sp>
    </p:spTree>
    <p:extLst>
      <p:ext uri="{BB962C8B-B14F-4D97-AF65-F5344CB8AC3E}">
        <p14:creationId xmlns:p14="http://schemas.microsoft.com/office/powerpoint/2010/main" val="3334281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6A59D4E-B604-8BD2-12F3-791D378C43CE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Sustainable Crop Protection LAB 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CA4E90CE-1CB4-4DF9-4E7D-38D207BC6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1500" y="200355"/>
            <a:ext cx="1000125" cy="800100"/>
          </a:xfrm>
          <a:prstGeom prst="rect">
            <a:avLst/>
          </a:prstGeom>
        </p:spPr>
      </p:pic>
      <p:pic>
        <p:nvPicPr>
          <p:cNvPr id="3" name="Immagine 2" descr="Immagine che contiene aria aperta, albero, pianta, autunno&#10;&#10;Descrizione generata automaticamente">
            <a:extLst>
              <a:ext uri="{FF2B5EF4-FFF2-40B4-BE49-F238E27FC236}">
                <a16:creationId xmlns:a16="http://schemas.microsoft.com/office/drawing/2014/main" id="{F410072C-5479-84DB-529E-865DB534F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24" y="2120979"/>
            <a:ext cx="1965685" cy="1423337"/>
          </a:xfrm>
          <a:prstGeom prst="rect">
            <a:avLst/>
          </a:prstGeom>
        </p:spPr>
      </p:pic>
      <p:pic>
        <p:nvPicPr>
          <p:cNvPr id="4" name="Immagine 3" descr="Immagine che contiene testo, verdura, erba, pianta&#10;&#10;Descrizione generata automaticamente">
            <a:extLst>
              <a:ext uri="{FF2B5EF4-FFF2-40B4-BE49-F238E27FC236}">
                <a16:creationId xmlns:a16="http://schemas.microsoft.com/office/drawing/2014/main" id="{00A3DF91-F4DC-534A-A23B-C6EA47EBF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176" y="1727459"/>
            <a:ext cx="3685607" cy="1678898"/>
          </a:xfrm>
          <a:prstGeom prst="rect">
            <a:avLst/>
          </a:prstGeom>
        </p:spPr>
      </p:pic>
      <p:pic>
        <p:nvPicPr>
          <p:cNvPr id="5" name="Immagine 4" descr="Immagine che contiene aria aperta, albero, foglia, Patologia vegetale&#10;&#10;Descrizione generata automaticamente">
            <a:extLst>
              <a:ext uri="{FF2B5EF4-FFF2-40B4-BE49-F238E27FC236}">
                <a16:creationId xmlns:a16="http://schemas.microsoft.com/office/drawing/2014/main" id="{C27F6F88-9154-F075-318E-4C36AA6D0E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76" y="1712885"/>
            <a:ext cx="2458714" cy="184403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6023641-2316-C86B-02B4-C5C7E8E1C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58" y="4178897"/>
            <a:ext cx="1687164" cy="1642838"/>
          </a:xfrm>
          <a:prstGeom prst="rect">
            <a:avLst/>
          </a:prstGeom>
        </p:spPr>
      </p:pic>
      <p:pic>
        <p:nvPicPr>
          <p:cNvPr id="10" name="Immagine 9" descr="Immagine che contiene aria aperta, pianta, farfalla, Patologia vegetale&#10;&#10;Descrizione generata automaticamente">
            <a:extLst>
              <a:ext uri="{FF2B5EF4-FFF2-40B4-BE49-F238E27FC236}">
                <a16:creationId xmlns:a16="http://schemas.microsoft.com/office/drawing/2014/main" id="{7062F50A-E6BA-7EA4-C41C-7312D9B95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" y="2126706"/>
            <a:ext cx="1985336" cy="142333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818B0B0-72F6-3B02-DBB4-F95CE65F5D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8544" y="4392829"/>
            <a:ext cx="1588834" cy="223310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F178514-9D02-E724-184F-A4EBE57765E1}"/>
              </a:ext>
            </a:extLst>
          </p:cNvPr>
          <p:cNvSpPr txBox="1"/>
          <p:nvPr/>
        </p:nvSpPr>
        <p:spPr>
          <a:xfrm>
            <a:off x="79703" y="1192479"/>
            <a:ext cx="3957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Vite</a:t>
            </a:r>
            <a:r>
              <a:rPr lang="it-IT" dirty="0"/>
              <a:t> Mal dell’esca</a:t>
            </a:r>
          </a:p>
          <a:p>
            <a:pPr algn="ctr"/>
            <a:r>
              <a:rPr lang="it-IT" dirty="0"/>
              <a:t>(inoculazioni artificiali anche in campo)</a:t>
            </a:r>
            <a:endParaRPr lang="en-GB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209491F-E6D5-8781-E865-563F29231E87}"/>
              </a:ext>
            </a:extLst>
          </p:cNvPr>
          <p:cNvSpPr txBox="1"/>
          <p:nvPr/>
        </p:nvSpPr>
        <p:spPr>
          <a:xfrm>
            <a:off x="4022309" y="1179474"/>
            <a:ext cx="396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Actinidia</a:t>
            </a:r>
            <a:r>
              <a:rPr lang="it-IT" dirty="0"/>
              <a:t> carie</a:t>
            </a:r>
            <a:endParaRPr lang="en-GB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726C80F-9655-A39E-FE10-945088CC9F93}"/>
              </a:ext>
            </a:extLst>
          </p:cNvPr>
          <p:cNvSpPr txBox="1"/>
          <p:nvPr/>
        </p:nvSpPr>
        <p:spPr>
          <a:xfrm>
            <a:off x="7924808" y="1183373"/>
            <a:ext cx="418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Orticole</a:t>
            </a:r>
            <a:r>
              <a:rPr lang="it-IT" dirty="0"/>
              <a:t> mal del colletto</a:t>
            </a:r>
            <a:endParaRPr lang="en-GB" dirty="0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ED8B0662-19CB-075D-15D8-20D1173E3F39}"/>
              </a:ext>
            </a:extLst>
          </p:cNvPr>
          <p:cNvCxnSpPr/>
          <p:nvPr/>
        </p:nvCxnSpPr>
        <p:spPr>
          <a:xfrm flipH="1">
            <a:off x="6207434" y="5172547"/>
            <a:ext cx="903414" cy="3321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1129CA3-9C8D-1958-8271-6E18AE5F6729}"/>
              </a:ext>
            </a:extLst>
          </p:cNvPr>
          <p:cNvSpPr txBox="1"/>
          <p:nvPr/>
        </p:nvSpPr>
        <p:spPr>
          <a:xfrm>
            <a:off x="4022198" y="3679805"/>
            <a:ext cx="396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Fruttiferi, pesco, </a:t>
            </a:r>
            <a:r>
              <a:rPr lang="it-IT" dirty="0"/>
              <a:t>cancro rameale</a:t>
            </a:r>
            <a:endParaRPr lang="en-GB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209D873-DDD6-D27F-122F-93BFED8EE7C5}"/>
              </a:ext>
            </a:extLst>
          </p:cNvPr>
          <p:cNvSpPr txBox="1"/>
          <p:nvPr/>
        </p:nvSpPr>
        <p:spPr>
          <a:xfrm>
            <a:off x="7989905" y="3686557"/>
            <a:ext cx="4122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Orticole</a:t>
            </a:r>
            <a:r>
              <a:rPr lang="it-IT" dirty="0">
                <a:solidFill>
                  <a:srgbClr val="FF0000"/>
                </a:solidFill>
              </a:rPr>
              <a:t> stress termico, stress idrico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DBA24D1-F6CF-0D9C-30BA-6F992B693C2D}"/>
              </a:ext>
            </a:extLst>
          </p:cNvPr>
          <p:cNvSpPr txBox="1"/>
          <p:nvPr/>
        </p:nvSpPr>
        <p:spPr>
          <a:xfrm>
            <a:off x="69638" y="3679804"/>
            <a:ext cx="395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Vite</a:t>
            </a:r>
            <a:r>
              <a:rPr lang="it-IT" dirty="0"/>
              <a:t> peronospora</a:t>
            </a:r>
            <a:endParaRPr lang="en-GB" dirty="0"/>
          </a:p>
        </p:txBody>
      </p:sp>
      <p:pic>
        <p:nvPicPr>
          <p:cNvPr id="28" name="Immagine 27" descr="Immagine che contiene verdura, finestra, interno, Ortaggio a foglia&#10;&#10;Descrizione generata automaticamente">
            <a:extLst>
              <a:ext uri="{FF2B5EF4-FFF2-40B4-BE49-F238E27FC236}">
                <a16:creationId xmlns:a16="http://schemas.microsoft.com/office/drawing/2014/main" id="{901D6C87-7B91-D7C2-7900-0B4C782D35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49" y="4309861"/>
            <a:ext cx="1938749" cy="1454062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E37252A-D11F-CAB0-FEB2-241220CC0E92}"/>
              </a:ext>
            </a:extLst>
          </p:cNvPr>
          <p:cNvSpPr txBox="1"/>
          <p:nvPr/>
        </p:nvSpPr>
        <p:spPr>
          <a:xfrm>
            <a:off x="50301" y="556968"/>
            <a:ext cx="1048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Malattie</a:t>
            </a:r>
            <a:endParaRPr lang="it-IT" dirty="0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217F6CAF-8633-0449-1964-F914D1A673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224" y="4392829"/>
            <a:ext cx="1577466" cy="1614036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9B1FA9CE-5D5A-F79B-F175-EBCA271D0C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176" y="4392829"/>
            <a:ext cx="2152048" cy="161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09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6A59D4E-B604-8BD2-12F3-791D378C43CE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Sustainable Crop Protection LAB 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CA4E90CE-1CB4-4DF9-4E7D-38D207BC6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1500" y="200355"/>
            <a:ext cx="1000125" cy="800100"/>
          </a:xfrm>
          <a:prstGeom prst="rect">
            <a:avLst/>
          </a:prstGeom>
        </p:spPr>
      </p:pic>
      <p:pic>
        <p:nvPicPr>
          <p:cNvPr id="7" name="Immagine 6" descr="Immagine che contiene verdura, persona, Fusto della pianta, ortaggi a radice&#10;&#10;Descrizione generata automaticamente">
            <a:extLst>
              <a:ext uri="{FF2B5EF4-FFF2-40B4-BE49-F238E27FC236}">
                <a16:creationId xmlns:a16="http://schemas.microsoft.com/office/drawing/2014/main" id="{309B0C1E-46A6-AF77-B039-132321EAB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5" y="3082760"/>
            <a:ext cx="1100679" cy="1467572"/>
          </a:xfrm>
          <a:prstGeom prst="rect">
            <a:avLst/>
          </a:prstGeom>
        </p:spPr>
      </p:pic>
      <p:pic>
        <p:nvPicPr>
          <p:cNvPr id="11" name="Immagine 10" descr="Immagine che contiene interno, muro, Trasparenza, Pulizia&#10;&#10;Descrizione generata automaticamente">
            <a:extLst>
              <a:ext uri="{FF2B5EF4-FFF2-40B4-BE49-F238E27FC236}">
                <a16:creationId xmlns:a16="http://schemas.microsoft.com/office/drawing/2014/main" id="{BB0AE899-B8DA-E09F-28F4-AECD2908E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70" y="1468845"/>
            <a:ext cx="1972736" cy="1479552"/>
          </a:xfrm>
          <a:prstGeom prst="rect">
            <a:avLst/>
          </a:prstGeom>
        </p:spPr>
      </p:pic>
      <p:pic>
        <p:nvPicPr>
          <p:cNvPr id="16" name="Immagine 15" descr="Immagine che contiene interno, edificio, finestra, muro&#10;&#10;Descrizione generata automaticamente">
            <a:extLst>
              <a:ext uri="{FF2B5EF4-FFF2-40B4-BE49-F238E27FC236}">
                <a16:creationId xmlns:a16="http://schemas.microsoft.com/office/drawing/2014/main" id="{B39DF706-1389-4D3B-4D27-149D21BE2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9903" y="1659927"/>
            <a:ext cx="1479552" cy="1109664"/>
          </a:xfrm>
          <a:prstGeom prst="rect">
            <a:avLst/>
          </a:prstGeom>
        </p:spPr>
      </p:pic>
      <p:pic>
        <p:nvPicPr>
          <p:cNvPr id="12" name="Immagine 11" descr="Immagine che contiene stoviglie, fluido, liquido, Utensile da cucina&#10;&#10;Descrizione generata automaticamente">
            <a:extLst>
              <a:ext uri="{FF2B5EF4-FFF2-40B4-BE49-F238E27FC236}">
                <a16:creationId xmlns:a16="http://schemas.microsoft.com/office/drawing/2014/main" id="{FAB0894B-45B8-0956-EDEB-891B000A10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93" y="4660910"/>
            <a:ext cx="1581964" cy="1133318"/>
          </a:xfrm>
          <a:prstGeom prst="rect">
            <a:avLst/>
          </a:prstGeom>
        </p:spPr>
      </p:pic>
      <p:pic>
        <p:nvPicPr>
          <p:cNvPr id="14" name="Immagine 13" descr="Immagine che contiene invertebrato, cerchio, acquario&#10;&#10;Descrizione generata automaticamente">
            <a:extLst>
              <a:ext uri="{FF2B5EF4-FFF2-40B4-BE49-F238E27FC236}">
                <a16:creationId xmlns:a16="http://schemas.microsoft.com/office/drawing/2014/main" id="{3C4821CA-698D-4770-04C8-851C3FC3BF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607" y="1640454"/>
            <a:ext cx="1704502" cy="1136335"/>
          </a:xfrm>
          <a:prstGeom prst="rect">
            <a:avLst/>
          </a:prstGeom>
        </p:spPr>
      </p:pic>
      <p:pic>
        <p:nvPicPr>
          <p:cNvPr id="21" name="Immagine 20" descr="Immagine che contiene interno, cibo, torta&#10;&#10;Descrizione generata automaticamente">
            <a:extLst>
              <a:ext uri="{FF2B5EF4-FFF2-40B4-BE49-F238E27FC236}">
                <a16:creationId xmlns:a16="http://schemas.microsoft.com/office/drawing/2014/main" id="{35ED9485-6CD0-CB80-9165-93244F3FA5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57" y="5038918"/>
            <a:ext cx="1959390" cy="1371363"/>
          </a:xfrm>
          <a:prstGeom prst="rect">
            <a:avLst/>
          </a:prstGeom>
        </p:spPr>
      </p:pic>
      <p:pic>
        <p:nvPicPr>
          <p:cNvPr id="23" name="Immagine 22" descr="Immagine che contiene interno, tazza&#10;&#10;Descrizione generata automaticamente">
            <a:extLst>
              <a:ext uri="{FF2B5EF4-FFF2-40B4-BE49-F238E27FC236}">
                <a16:creationId xmlns:a16="http://schemas.microsoft.com/office/drawing/2014/main" id="{C7694CBB-9915-DB8C-7E39-5B8C5E2E89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086" y="1640454"/>
            <a:ext cx="1997658" cy="1498243"/>
          </a:xfrm>
          <a:prstGeom prst="rect">
            <a:avLst/>
          </a:prstGeom>
        </p:spPr>
      </p:pic>
      <p:pic>
        <p:nvPicPr>
          <p:cNvPr id="25" name="Immagine 24" descr="Immagine che contiene stoviglie, ciotola, bibita analcolica, tazza&#10;&#10;Descrizione generata automaticamente">
            <a:extLst>
              <a:ext uri="{FF2B5EF4-FFF2-40B4-BE49-F238E27FC236}">
                <a16:creationId xmlns:a16="http://schemas.microsoft.com/office/drawing/2014/main" id="{1EB7762C-91FE-9CFC-47EA-74CA2AD4DA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24" y="3420183"/>
            <a:ext cx="2767831" cy="1371363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9679A5D-8AB2-541B-36E8-163289F8623D}"/>
              </a:ext>
            </a:extLst>
          </p:cNvPr>
          <p:cNvSpPr txBox="1"/>
          <p:nvPr/>
        </p:nvSpPr>
        <p:spPr>
          <a:xfrm>
            <a:off x="79702" y="1000455"/>
            <a:ext cx="400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Allevamento e </a:t>
            </a:r>
            <a:r>
              <a:rPr lang="it-IT" dirty="0" err="1"/>
              <a:t>reisolamento</a:t>
            </a:r>
            <a:endParaRPr lang="en-GB" dirty="0"/>
          </a:p>
        </p:txBody>
      </p:sp>
      <p:pic>
        <p:nvPicPr>
          <p:cNvPr id="28" name="Immagine 27" descr="Immagine che contiene cibo, spezia, interno, legno&#10;&#10;Descrizione generata automaticamente">
            <a:extLst>
              <a:ext uri="{FF2B5EF4-FFF2-40B4-BE49-F238E27FC236}">
                <a16:creationId xmlns:a16="http://schemas.microsoft.com/office/drawing/2014/main" id="{7D9D0DBF-B721-4250-83AD-E0814A4F87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62" y="3054613"/>
            <a:ext cx="907168" cy="1583758"/>
          </a:xfrm>
          <a:prstGeom prst="rect">
            <a:avLst/>
          </a:prstGeom>
        </p:spPr>
      </p:pic>
      <p:pic>
        <p:nvPicPr>
          <p:cNvPr id="30" name="Immagine 29" descr="Immagine che contiene bianco e nero, monocromatico, Fotografia monocromatica&#10;&#10;Descrizione generata automaticamente">
            <a:extLst>
              <a:ext uri="{FF2B5EF4-FFF2-40B4-BE49-F238E27FC236}">
                <a16:creationId xmlns:a16="http://schemas.microsoft.com/office/drawing/2014/main" id="{EF467FD5-97B0-9BB0-86E6-BA004232C6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184" y="3240903"/>
            <a:ext cx="1464567" cy="1549911"/>
          </a:xfrm>
          <a:prstGeom prst="rect">
            <a:avLst/>
          </a:prstGeom>
        </p:spPr>
      </p:pic>
      <p:pic>
        <p:nvPicPr>
          <p:cNvPr id="32" name="Immagine 31" descr="Immagine che contiene stoviglie, cibo, interno, plastica&#10;&#10;Descrizione generata automaticamente">
            <a:extLst>
              <a:ext uri="{FF2B5EF4-FFF2-40B4-BE49-F238E27FC236}">
                <a16:creationId xmlns:a16="http://schemas.microsoft.com/office/drawing/2014/main" id="{B51C7424-169B-A140-FC19-EE6A4928DF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7" y="4785905"/>
            <a:ext cx="1660466" cy="938695"/>
          </a:xfrm>
          <a:prstGeom prst="rect">
            <a:avLst/>
          </a:prstGeom>
        </p:spPr>
      </p:pic>
      <p:pic>
        <p:nvPicPr>
          <p:cNvPr id="36" name="Immagine 35" descr="Immagine che contiene spazio, Universo, Oggetto astronomico, luna&#10;&#10;Descrizione generata automaticamente">
            <a:extLst>
              <a:ext uri="{FF2B5EF4-FFF2-40B4-BE49-F238E27FC236}">
                <a16:creationId xmlns:a16="http://schemas.microsoft.com/office/drawing/2014/main" id="{86301CAA-3D31-4A1B-85F1-3FAEED866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13" y="4940739"/>
            <a:ext cx="1959390" cy="146954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227828-EFF9-1CDC-7E8E-CC5FDF691567}"/>
              </a:ext>
            </a:extLst>
          </p:cNvPr>
          <p:cNvSpPr txBox="1"/>
          <p:nvPr/>
        </p:nvSpPr>
        <p:spPr>
          <a:xfrm>
            <a:off x="4036007" y="997407"/>
            <a:ext cx="407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Patogeni</a:t>
            </a:r>
            <a:endParaRPr lang="en-GB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B435253-E3A3-DAF3-2A18-3CBA5C2C8F0E}"/>
              </a:ext>
            </a:extLst>
          </p:cNvPr>
          <p:cNvSpPr txBox="1"/>
          <p:nvPr/>
        </p:nvSpPr>
        <p:spPr>
          <a:xfrm>
            <a:off x="8001455" y="994359"/>
            <a:ext cx="411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Test </a:t>
            </a:r>
            <a:r>
              <a:rPr lang="it-IT" i="1" dirty="0"/>
              <a:t>in vitro</a:t>
            </a:r>
            <a:endParaRPr lang="en-GB" dirty="0"/>
          </a:p>
        </p:txBody>
      </p:sp>
      <p:pic>
        <p:nvPicPr>
          <p:cNvPr id="13" name="Immagine 12" descr="Immagine che contiene verdura, finestra, interno, Ortaggio a foglia&#10;&#10;Descrizione generata automaticamente">
            <a:extLst>
              <a:ext uri="{FF2B5EF4-FFF2-40B4-BE49-F238E27FC236}">
                <a16:creationId xmlns:a16="http://schemas.microsoft.com/office/drawing/2014/main" id="{9E819B0C-CAC8-797A-BD5F-D026F4F1E9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124" y="5751139"/>
            <a:ext cx="1422148" cy="1066611"/>
          </a:xfrm>
          <a:prstGeom prst="rect">
            <a:avLst/>
          </a:prstGeom>
        </p:spPr>
      </p:pic>
      <p:pic>
        <p:nvPicPr>
          <p:cNvPr id="31" name="Immagine 30" descr="Immagine che contiene bianco e nero, schermata, monocromatico&#10;&#10;Descrizione generata automaticamente">
            <a:extLst>
              <a:ext uri="{FF2B5EF4-FFF2-40B4-BE49-F238E27FC236}">
                <a16:creationId xmlns:a16="http://schemas.microsoft.com/office/drawing/2014/main" id="{7C4BDB12-0687-434E-73D0-B09BAB820F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78" y="4937940"/>
            <a:ext cx="1959390" cy="1469542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846AF4FE-1A82-E7B0-5D9F-15397E526AB3}"/>
              </a:ext>
            </a:extLst>
          </p:cNvPr>
          <p:cNvSpPr txBox="1"/>
          <p:nvPr/>
        </p:nvSpPr>
        <p:spPr>
          <a:xfrm>
            <a:off x="-36560" y="461355"/>
            <a:ext cx="200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Attività sui funghi</a:t>
            </a:r>
            <a:endParaRPr lang="it-IT" dirty="0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51C7B73A-0B36-91EE-524D-4671980A6E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97824" y="1632863"/>
            <a:ext cx="1863099" cy="1371363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A6000C44-B212-3FFC-40D2-5CDB71EE74E1}"/>
              </a:ext>
            </a:extLst>
          </p:cNvPr>
          <p:cNvSpPr txBox="1"/>
          <p:nvPr/>
        </p:nvSpPr>
        <p:spPr>
          <a:xfrm>
            <a:off x="9452470" y="3438042"/>
            <a:ext cx="27483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Reazione di Fenton</a:t>
            </a:r>
          </a:p>
          <a:p>
            <a:endParaRPr lang="it-IT" dirty="0"/>
          </a:p>
          <a:p>
            <a:r>
              <a:rPr lang="it-IT" dirty="0"/>
              <a:t>Fe</a:t>
            </a:r>
            <a:r>
              <a:rPr lang="it-IT" baseline="30000" dirty="0"/>
              <a:t>2+</a:t>
            </a:r>
            <a:r>
              <a:rPr lang="it-IT" dirty="0"/>
              <a:t> + H</a:t>
            </a:r>
            <a:r>
              <a:rPr lang="it-IT" baseline="-25000" dirty="0"/>
              <a:t>2</a:t>
            </a:r>
            <a:r>
              <a:rPr lang="it-IT" dirty="0"/>
              <a:t>O</a:t>
            </a:r>
            <a:r>
              <a:rPr lang="it-IT" baseline="-25000" dirty="0"/>
              <a:t>2</a:t>
            </a:r>
            <a:r>
              <a:rPr lang="it-IT" dirty="0"/>
              <a:t>         Fe</a:t>
            </a:r>
            <a:r>
              <a:rPr lang="it-IT" baseline="30000" dirty="0"/>
              <a:t>3+</a:t>
            </a:r>
            <a:r>
              <a:rPr lang="it-IT" dirty="0"/>
              <a:t> + OH</a:t>
            </a:r>
            <a:r>
              <a:rPr lang="it-IT" dirty="0">
                <a:latin typeface="Garamond" panose="02020404030301010803" pitchFamily="18" charset="0"/>
              </a:rPr>
              <a:t>·</a:t>
            </a:r>
            <a:endParaRPr lang="it-IT" dirty="0">
              <a:sym typeface="Wingdings" panose="05000000000000000000" pitchFamily="2" charset="2"/>
            </a:endParaRPr>
          </a:p>
          <a:p>
            <a:endParaRPr lang="it-IT" dirty="0"/>
          </a:p>
        </p:txBody>
      </p: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27B056AB-65A8-2F0C-11D1-FB41C03669CF}"/>
              </a:ext>
            </a:extLst>
          </p:cNvPr>
          <p:cNvCxnSpPr>
            <a:cxnSpLocks/>
          </p:cNvCxnSpPr>
          <p:nvPr/>
        </p:nvCxnSpPr>
        <p:spPr>
          <a:xfrm>
            <a:off x="10705905" y="4124914"/>
            <a:ext cx="2770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3C9C152E-632E-F295-3C23-141C33A8906F}"/>
              </a:ext>
            </a:extLst>
          </p:cNvPr>
          <p:cNvCxnSpPr>
            <a:cxnSpLocks/>
          </p:cNvCxnSpPr>
          <p:nvPr/>
        </p:nvCxnSpPr>
        <p:spPr>
          <a:xfrm>
            <a:off x="10705905" y="4227308"/>
            <a:ext cx="277039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446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6A59D4E-B604-8BD2-12F3-791D378C43CE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Sustainable Crop Protection LAB 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F92C0B-82E6-71DC-F3A4-DE07CE030B39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Sustainable Crop Protection LAB 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 descr="Immagine che contiene aria aperta, erba, albero, pianta&#10;&#10;Descrizione generata automaticamente">
            <a:extLst>
              <a:ext uri="{FF2B5EF4-FFF2-40B4-BE49-F238E27FC236}">
                <a16:creationId xmlns:a16="http://schemas.microsoft.com/office/drawing/2014/main" id="{E4A78683-647D-6060-F415-7DE965634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1" y="3595649"/>
            <a:ext cx="1679505" cy="1259629"/>
          </a:xfrm>
          <a:prstGeom prst="rect">
            <a:avLst/>
          </a:prstGeom>
        </p:spPr>
      </p:pic>
      <p:pic>
        <p:nvPicPr>
          <p:cNvPr id="15" name="Immagine 14" descr="Immagine che contiene persona, vestiti, muro, polso&#10;&#10;Descrizione generata automaticamente">
            <a:extLst>
              <a:ext uri="{FF2B5EF4-FFF2-40B4-BE49-F238E27FC236}">
                <a16:creationId xmlns:a16="http://schemas.microsoft.com/office/drawing/2014/main" id="{026146AC-E36A-5B27-CD4A-AE813ECE7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79" y="2623409"/>
            <a:ext cx="1790849" cy="972240"/>
          </a:xfrm>
          <a:prstGeom prst="rect">
            <a:avLst/>
          </a:prstGeom>
        </p:spPr>
      </p:pic>
      <p:pic>
        <p:nvPicPr>
          <p:cNvPr id="17" name="Immagine 16" descr="Immagine che contiene aria aperta, persona, erba, vestiti&#10;&#10;Descrizione generata automaticamente">
            <a:extLst>
              <a:ext uri="{FF2B5EF4-FFF2-40B4-BE49-F238E27FC236}">
                <a16:creationId xmlns:a16="http://schemas.microsoft.com/office/drawing/2014/main" id="{722B9D31-79C0-E3C8-1951-331908037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80" y="3591097"/>
            <a:ext cx="1679505" cy="1259628"/>
          </a:xfrm>
          <a:prstGeom prst="rect">
            <a:avLst/>
          </a:prstGeom>
        </p:spPr>
      </p:pic>
      <p:pic>
        <p:nvPicPr>
          <p:cNvPr id="19" name="Immagine 18" descr="Immagine che contiene interno, Attrezzature mediche, macchina, Attrezzatura da laboratorio&#10;&#10;Descrizione generata automaticamente">
            <a:extLst>
              <a:ext uri="{FF2B5EF4-FFF2-40B4-BE49-F238E27FC236}">
                <a16:creationId xmlns:a16="http://schemas.microsoft.com/office/drawing/2014/main" id="{D8861A75-5F20-3E5C-73F0-084174113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68" y="2397967"/>
            <a:ext cx="1726251" cy="2744922"/>
          </a:xfrm>
          <a:prstGeom prst="rect">
            <a:avLst/>
          </a:prstGeom>
        </p:spPr>
      </p:pic>
      <p:pic>
        <p:nvPicPr>
          <p:cNvPr id="20" name="Immagine 19" descr="Immagine che contiene schermo, testo, Visualizzatore, televisione&#10;&#10;Descrizione generata automaticamente">
            <a:extLst>
              <a:ext uri="{FF2B5EF4-FFF2-40B4-BE49-F238E27FC236}">
                <a16:creationId xmlns:a16="http://schemas.microsoft.com/office/drawing/2014/main" id="{9F319849-0E49-01B4-E5D8-43E69248FB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79" y="5425564"/>
            <a:ext cx="1758176" cy="1318632"/>
          </a:xfrm>
          <a:prstGeom prst="rect">
            <a:avLst/>
          </a:prstGeom>
        </p:spPr>
      </p:pic>
      <p:pic>
        <p:nvPicPr>
          <p:cNvPr id="22" name="Picture 6" descr="C:\Users\Utente\Desktop\Documenti\Bio Vite Rombolà\Convegno 2012\Analisi d'immagine\DSCN0947.JPG">
            <a:extLst>
              <a:ext uri="{FF2B5EF4-FFF2-40B4-BE49-F238E27FC236}">
                <a16:creationId xmlns:a16="http://schemas.microsoft.com/office/drawing/2014/main" id="{96EA9916-781B-C77A-556F-436D18155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43" y="810371"/>
            <a:ext cx="1758175" cy="131936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5D11D14F-2016-F8F4-DB48-47CB6F3F08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53" y="5090700"/>
            <a:ext cx="1734151" cy="1279836"/>
          </a:xfrm>
          <a:prstGeom prst="rect">
            <a:avLst/>
          </a:prstGeom>
        </p:spPr>
      </p:pic>
      <p:pic>
        <p:nvPicPr>
          <p:cNvPr id="32" name="Immagine 31" descr="Immagine che contiene calzature, vestiti, persona, pianta&#10;&#10;Descrizione generata automaticamente">
            <a:extLst>
              <a:ext uri="{FF2B5EF4-FFF2-40B4-BE49-F238E27FC236}">
                <a16:creationId xmlns:a16="http://schemas.microsoft.com/office/drawing/2014/main" id="{9B1D06FD-1F3C-217A-4B95-28FFC5D781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5" y="1395745"/>
            <a:ext cx="1679505" cy="111967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697C831E-7DA2-6D73-B263-716EEFE308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2339" y="1258351"/>
            <a:ext cx="705276" cy="1435518"/>
          </a:xfrm>
          <a:prstGeom prst="rect">
            <a:avLst/>
          </a:prstGeom>
        </p:spPr>
      </p:pic>
      <p:pic>
        <p:nvPicPr>
          <p:cNvPr id="36" name="Immagine 35" descr="Immagine che contiene frutto, interno&#10;&#10;Descrizione generata automaticamente">
            <a:extLst>
              <a:ext uri="{FF2B5EF4-FFF2-40B4-BE49-F238E27FC236}">
                <a16:creationId xmlns:a16="http://schemas.microsoft.com/office/drawing/2014/main" id="{2978B664-B535-8A38-B9D3-8E6D451ECF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131" y="1362151"/>
            <a:ext cx="1537685" cy="115326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A4E90CE-1CB4-4DF9-4E7D-38D207BC61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71500" y="200355"/>
            <a:ext cx="1000125" cy="8001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11A0654-D8C4-4B95-6321-E66485AC0301}"/>
              </a:ext>
            </a:extLst>
          </p:cNvPr>
          <p:cNvSpPr txBox="1"/>
          <p:nvPr/>
        </p:nvSpPr>
        <p:spPr>
          <a:xfrm>
            <a:off x="50301" y="556968"/>
            <a:ext cx="221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Attività sulla pianta</a:t>
            </a:r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616916C-2CE7-7A14-4FDB-D4598C67EF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97666" y="2606636"/>
            <a:ext cx="1529425" cy="114706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DB655DC6-EC70-D52A-93AD-2A85856799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132" y="3859593"/>
            <a:ext cx="1537684" cy="115326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770FD03F-31AA-4213-A810-54538BEC17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97" y="5049096"/>
            <a:ext cx="1537684" cy="1021297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C9C6144F-57CB-1ACF-CF94-CFD6B94AD9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67589" y="5048530"/>
            <a:ext cx="1356503" cy="1361622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2AB7198-DEE3-8086-F766-8333214414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35" y="2065694"/>
            <a:ext cx="1389490" cy="1042118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F1CC2347-8218-3CFE-BDC0-9B626A4D09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621" y="3562161"/>
            <a:ext cx="1237737" cy="1266431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B0E1F69D-4D28-5C26-B880-DE0ACECF3F8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581" y="3537009"/>
            <a:ext cx="1688575" cy="1266431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04BCA49B-3C9C-FF2B-3BF4-F598DD8CEE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646" y="5017283"/>
            <a:ext cx="1688575" cy="1266431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83A5A6A6-4D3D-401C-5F22-A4D6CCB855F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203" y="2049213"/>
            <a:ext cx="1411467" cy="1058600"/>
          </a:xfrm>
          <a:prstGeom prst="rect">
            <a:avLst/>
          </a:prstGeom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518D1219-01D4-7A9B-FB89-26D5BEF98A2C}"/>
              </a:ext>
            </a:extLst>
          </p:cNvPr>
          <p:cNvSpPr txBox="1"/>
          <p:nvPr/>
        </p:nvSpPr>
        <p:spPr>
          <a:xfrm>
            <a:off x="6811287" y="6185870"/>
            <a:ext cx="209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Micropropagazione</a:t>
            </a:r>
          </a:p>
        </p:txBody>
      </p:sp>
    </p:spTree>
    <p:extLst>
      <p:ext uri="{BB962C8B-B14F-4D97-AF65-F5344CB8AC3E}">
        <p14:creationId xmlns:p14="http://schemas.microsoft.com/office/powerpoint/2010/main" val="370709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116</Words>
  <Application>Microsoft Office PowerPoint</Application>
  <PresentationFormat>Widescreen</PresentationFormat>
  <Paragraphs>29</Paragraphs>
  <Slides>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Garamond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Anonymous</dc:creator>
  <cp:lastModifiedBy>Fabio Osti</cp:lastModifiedBy>
  <cp:revision>5</cp:revision>
  <dcterms:created xsi:type="dcterms:W3CDTF">2024-04-05T09:20:27Z</dcterms:created>
  <dcterms:modified xsi:type="dcterms:W3CDTF">2024-04-08T02:17:33Z</dcterms:modified>
</cp:coreProperties>
</file>