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8" r:id="rId2"/>
    <p:sldId id="277" r:id="rId3"/>
    <p:sldId id="260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54"/>
    <a:srgbClr val="00285E"/>
    <a:srgbClr val="00B050"/>
    <a:srgbClr val="ED13BE"/>
    <a:srgbClr val="ECA506"/>
    <a:srgbClr val="3A3A3A"/>
    <a:srgbClr val="A02B93"/>
    <a:srgbClr val="FBF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87DA7-0B2D-CDAA-D2CD-DC8B6FAD53CD}" v="6" dt="2024-04-08T15:17:24.017"/>
    <p1510:client id="{032744A9-D80B-3271-027B-5157B240B194}" v="16" dt="2024-04-09T09:04:33.357"/>
    <p1510:client id="{13F13A49-15E4-A65A-69BC-AAAA2D8E876F}" v="46" dt="2024-04-09T14:12:55.606"/>
    <p1510:client id="{2F30281F-79C4-6811-84E9-8B37243F3780}" v="1168" dt="2024-04-08T14:55:11.979"/>
    <p1510:client id="{49C16379-9676-4FDB-24A3-3C53BD311CFC}" v="2" dt="2024-04-09T10:29:59.413"/>
    <p1510:client id="{4C8F03B9-EB28-1232-D81F-54BE3149DB08}" v="30" dt="2024-04-09T14:23:26.430"/>
    <p1510:client id="{52C5D914-4FBC-429A-ABE3-EF7570DD4F46}" v="503" dt="2024-04-09T14:42:33.910"/>
    <p1510:client id="{79AD8C21-BB18-D83B-E192-DCDE6A6CA512}" v="458" dt="2024-04-09T11:01:26.139"/>
    <p1510:client id="{83B5F67B-36AA-70B7-EAFF-E90D1E3F4F4A}" v="33" dt="2024-04-09T14:47:35.906"/>
    <p1510:client id="{AAC30B8E-7FA7-42EE-A102-EE86C145ACB3}" v="7" dt="2024-04-09T12:17:35.635"/>
    <p1510:client id="{BFA01092-2374-ED18-7B7B-353141BCED80}" v="15" dt="2024-04-09T12:34:47.346"/>
    <p1510:client id="{C81F851E-E506-5FF6-B361-1C3861F5B63C}" v="14" dt="2024-04-09T10:53:24.870"/>
    <p1510:client id="{D97ED458-6B2D-0F56-82AF-5F2AE60AC00B}" v="16" dt="2024-04-09T08:30:41.443"/>
    <p1510:client id="{E0D65A67-2F18-EE98-8241-6FE152297730}" v="8" dt="2024-04-09T12:07:16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92" y="4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5E699-521E-440F-9F45-E22807C40D44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AC26A-9CFE-4AF1-A1E8-448680BEF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2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246511-3A03-2477-FA12-00E156717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FB6EE5-D68F-EC05-11E7-96B327652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1043AF-9BEC-3DBC-6205-9F4CC01F6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850E9B-F675-1631-A1BF-E6EA0F14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4B0CC5-E0C9-590F-510E-B366E16A6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86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CD20EF-EA34-C6E6-CF15-01178FE6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257614-9E9B-92C2-4997-2BAD47164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9174F6-1D84-F169-C065-1499A972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3BBBAD-8BBD-BE52-2071-CD786F58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9E14F0-DA0E-F5AD-28C6-91A195ED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30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2C2BD66-E767-9EE1-EE45-D0CBE749CE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644963-EADF-4FED-57AF-1D2C8B493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12BD0F-4BEA-643D-DE3A-A42DD00E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371FF4-6792-598A-491A-26C5DBE3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B42E04-FD6B-50DF-5F3F-2A962280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10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2BA678-C40C-0D9A-D12B-BA95ADEB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B715B4-3EBF-5C6E-7076-AEA47C5EF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09D7D2-FD2C-E9C4-3D21-81D93693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7DFA20-5A74-D6CE-E056-DD5ED2A1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A29548-E9F3-6AC5-1E67-9415D353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8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89A928-66C7-A91B-334B-0AF4CB9F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0E4506-F431-F935-F77F-5F4687C2A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85C8FC-2E73-E3A2-D03F-CCFE5A2F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E69623-FE31-EEC6-9C11-828BFE71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5CC1BB-2CC8-B70A-FF50-06AEB670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93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B8B6E9-AFF8-8B7C-B9B8-2B053EA8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65D6C5-3869-6651-3A5B-5B1118DB0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68EEE1-397F-00CF-164F-F0972E538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6599A1-8B64-3F38-B360-4B71D7DF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EAEEC3-A6DC-413E-D3C2-DEF1E644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0D88A5-1BE1-AEAB-5AEC-33BF89E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74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44D3F0-3D0B-A5A1-B10B-6B305B0D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C8B518-B56E-886C-43F2-19DCADD7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E17DEC2-78E2-5BD2-633A-3D3C2F2CA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F5D061-5643-DD66-8B9B-F5D45573A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E819442-B6C7-50EA-EA52-1430E0A44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EF14DB-F2B0-5037-7084-06FD8723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4E89A4C-FEB2-1859-DF5B-094DAEDC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0CCCC22-CE59-AD29-DFBF-B6F02D80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34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EE3717-E317-9345-8CFB-C39BFFD60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687E768-8796-8191-FF16-8F5CDE34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BB3E79-B0E2-EDDF-51DC-242F1862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4955404-53F6-965A-1EDC-89702248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48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1B5D90-D553-11E4-5C5F-1F8EEE378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9A3A90A-8E1A-AAC6-B583-715716EB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9D546C-37B1-9670-19AB-37944E71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06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9725C5-FC0E-A546-09E3-0410DDAD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99A7CC-E127-C715-0C75-8719F4CD3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036409-26A5-8B78-1F5E-90D360444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30738D-3DC6-E0B0-D76E-B06890DB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248056-EAAA-4BE7-1081-D20DD977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FF76E4-121C-BF80-4160-45462F39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15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9397F5-0B8C-85AB-712E-D71B322F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BFB5456-BC74-C8E3-7048-ED092B22B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CA637-6F00-E760-67FD-956BFC3AC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E62EEB-A175-74F1-5B56-2242B16A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88446F-BD22-7024-D336-258F95A6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706D54-E49D-9D21-F3A1-525B30F0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86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DDEED6E-D234-EA7B-D73F-48ED884F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E95A63-EA2C-5EB5-8940-C381EBADA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E0B090-4140-7956-BC58-83CDFE3F2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78BBEF-7383-41C2-9D0F-6BF9992707C6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94DDA6-F979-4C31-4D27-692B8C846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17ACD3-6F6A-6749-D629-0AC180BAA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CE9716-1490-4953-A16D-3674BE770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42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50F228-2A64-82BE-1F87-C355A4DC8918}"/>
              </a:ext>
            </a:extLst>
          </p:cNvPr>
          <p:cNvSpPr txBox="1"/>
          <p:nvPr/>
        </p:nvSpPr>
        <p:spPr>
          <a:xfrm>
            <a:off x="2198432" y="5058441"/>
            <a:ext cx="332152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600"/>
              <a:t>Misure di scambi gassosi (CO</a:t>
            </a:r>
            <a:r>
              <a:rPr lang="it-IT" sz="1600" baseline="-25000"/>
              <a:t>2</a:t>
            </a:r>
            <a:r>
              <a:rPr lang="it-IT" sz="1600"/>
              <a:t>, H</a:t>
            </a:r>
            <a:r>
              <a:rPr lang="it-IT" sz="1600" baseline="-25000"/>
              <a:t>2</a:t>
            </a:r>
            <a:r>
              <a:rPr lang="it-IT" sz="1600"/>
              <a:t>O) e fluorescenza della clorofilla per studiare i meccanismi di fotoprotezione della pianta. </a:t>
            </a:r>
            <a:endParaRPr lang="en-GB" sz="1200"/>
          </a:p>
          <a:p>
            <a:r>
              <a:rPr lang="it-IT" sz="1600"/>
              <a:t> </a:t>
            </a:r>
            <a:r>
              <a:rPr lang="it-IT" sz="1600" err="1"/>
              <a:t>Licor</a:t>
            </a:r>
            <a:r>
              <a:rPr lang="it-IT" sz="1600"/>
              <a:t> Li-6400. 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48D0F-9AB7-D736-189E-E1CAC0945B9D}"/>
              </a:ext>
            </a:extLst>
          </p:cNvPr>
          <p:cNvSpPr txBox="1"/>
          <p:nvPr/>
        </p:nvSpPr>
        <p:spPr>
          <a:xfrm>
            <a:off x="3610" y="586329"/>
            <a:ext cx="609188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000" b="1">
                <a:latin typeface="Calibri"/>
                <a:cs typeface="Calibri"/>
              </a:rPr>
              <a:t>Analisi</a:t>
            </a:r>
            <a:r>
              <a:rPr lang="it-IT" sz="2000" b="1" i="0">
                <a:effectLst/>
                <a:latin typeface="Calibri"/>
                <a:cs typeface="Calibri"/>
              </a:rPr>
              <a:t> </a:t>
            </a:r>
            <a:r>
              <a:rPr lang="it-IT" sz="2000" b="1">
                <a:latin typeface="Calibri"/>
                <a:cs typeface="Calibri"/>
              </a:rPr>
              <a:t>della funzionalità fisiologica dell'apparato fotosintetico</a:t>
            </a:r>
            <a:endParaRPr lang="en-GB" sz="1400"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</p:txBody>
      </p:sp>
      <p:pic>
        <p:nvPicPr>
          <p:cNvPr id="13" name="Immagine 12" descr="Immagine che contiene pianta da appartamento, muro, vaso da fiori, interno&#10;&#10;Descrizione generata automaticamente">
            <a:extLst>
              <a:ext uri="{FF2B5EF4-FFF2-40B4-BE49-F238E27FC236}">
                <a16:creationId xmlns:a16="http://schemas.microsoft.com/office/drawing/2014/main" id="{55ECC13A-63F9-CE5E-6F28-22E621F4B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53" y="1418166"/>
            <a:ext cx="2890611" cy="3272175"/>
          </a:xfrm>
          <a:prstGeom prst="rect">
            <a:avLst/>
          </a:prstGeom>
        </p:spPr>
      </p:pic>
      <p:pic>
        <p:nvPicPr>
          <p:cNvPr id="14" name="Immagine 13" descr="Immagine che contiene rosso, Magenta, rosa&#10;&#10;Descrizione generata automaticamente">
            <a:extLst>
              <a:ext uri="{FF2B5EF4-FFF2-40B4-BE49-F238E27FC236}">
                <a16:creationId xmlns:a16="http://schemas.microsoft.com/office/drawing/2014/main" id="{0794DA08-A057-FF68-A4DC-8C1C96883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06" y="4688416"/>
            <a:ext cx="1868671" cy="2060865"/>
          </a:xfrm>
          <a:prstGeom prst="rect">
            <a:avLst/>
          </a:prstGeom>
        </p:spPr>
      </p:pic>
      <p:sp>
        <p:nvSpPr>
          <p:cNvPr id="16" name="Titolo 1">
            <a:extLst>
              <a:ext uri="{FF2B5EF4-FFF2-40B4-BE49-F238E27FC236}">
                <a16:creationId xmlns:a16="http://schemas.microsoft.com/office/drawing/2014/main" id="{23CCD5B1-2BFD-AC0A-9337-ECC2872D720B}"/>
              </a:ext>
            </a:extLst>
          </p:cNvPr>
          <p:cNvSpPr txBox="1">
            <a:spLocks/>
          </p:cNvSpPr>
          <p:nvPr/>
        </p:nvSpPr>
        <p:spPr>
          <a:xfrm>
            <a:off x="2536" y="-41058"/>
            <a:ext cx="12189464" cy="4925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00" b="1"/>
              <a:t>ECOPHYSIOLOGY LAB </a:t>
            </a:r>
            <a:endParaRPr lang="it-IT" sz="2400" b="1">
              <a:solidFill>
                <a:schemeClr val="tx1"/>
              </a:solidFill>
            </a:endParaRPr>
          </a:p>
        </p:txBody>
      </p:sp>
      <p:pic>
        <p:nvPicPr>
          <p:cNvPr id="5" name="Immagine 4" descr="Immagine che contiene interno, muro, computer, Schermo del computer&#10;&#10;Descrizione generata automaticamente">
            <a:extLst>
              <a:ext uri="{FF2B5EF4-FFF2-40B4-BE49-F238E27FC236}">
                <a16:creationId xmlns:a16="http://schemas.microsoft.com/office/drawing/2014/main" id="{8EA9E659-6E1A-E65D-E6DE-FC6CDE38D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358" y="1720320"/>
            <a:ext cx="2774950" cy="2131483"/>
          </a:xfrm>
          <a:prstGeom prst="rect">
            <a:avLst/>
          </a:prstGeom>
        </p:spPr>
      </p:pic>
      <p:pic>
        <p:nvPicPr>
          <p:cNvPr id="8" name="Immagine 7" descr="Immagine che contiene aria aperta, pianta, albero, terreno&#10;&#10;Descrizione generata automaticamente">
            <a:extLst>
              <a:ext uri="{FF2B5EF4-FFF2-40B4-BE49-F238E27FC236}">
                <a16:creationId xmlns:a16="http://schemas.microsoft.com/office/drawing/2014/main" id="{2A77DE5C-7DB4-B25E-AD5A-FCCCCCC3F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1" y="1413934"/>
            <a:ext cx="2398184" cy="3278717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2B5E7477-18D0-84C1-A426-3604308DBB54}"/>
              </a:ext>
            </a:extLst>
          </p:cNvPr>
          <p:cNvSpPr txBox="1"/>
          <p:nvPr/>
        </p:nvSpPr>
        <p:spPr>
          <a:xfrm>
            <a:off x="6099610" y="459329"/>
            <a:ext cx="6091883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000" b="1">
                <a:latin typeface="Calibri"/>
                <a:cs typeface="Calibri"/>
              </a:rPr>
              <a:t>Analisi</a:t>
            </a:r>
            <a:r>
              <a:rPr lang="it-IT" sz="2000" b="1" i="0">
                <a:effectLst/>
                <a:latin typeface="Calibri"/>
                <a:cs typeface="Calibri"/>
              </a:rPr>
              <a:t> delle componenti biochimiche di fotoprotezione del sistema </a:t>
            </a:r>
            <a:r>
              <a:rPr lang="it-IT" sz="2000" b="1">
                <a:latin typeface="Calibri"/>
                <a:cs typeface="Calibri"/>
              </a:rPr>
              <a:t>fotosintetico da fattori di stress e dei prodotti di  fotosintesi</a:t>
            </a:r>
            <a:endParaRPr lang="en-GB" sz="1400">
              <a:highlight>
                <a:srgbClr val="FFFF00"/>
              </a:highlight>
              <a:latin typeface="Calibri"/>
              <a:cs typeface="Calibri"/>
            </a:endParaRPr>
          </a:p>
          <a:p>
            <a:pPr algn="ctr"/>
            <a:r>
              <a:rPr lang="it-IT" sz="1400" b="0" i="0">
                <a:effectLst/>
                <a:latin typeface="Calibri"/>
                <a:cs typeface="Calibri"/>
              </a:rPr>
              <a:t>(carotenoidi, </a:t>
            </a:r>
            <a:r>
              <a:rPr lang="it-IT" sz="1400">
                <a:latin typeface="Calibri"/>
                <a:cs typeface="Calibri"/>
              </a:rPr>
              <a:t>clorofille, xantofille</a:t>
            </a:r>
            <a:r>
              <a:rPr lang="it-IT" sz="1400" b="0" i="0">
                <a:effectLst/>
                <a:latin typeface="Calibri"/>
                <a:cs typeface="Calibri"/>
              </a:rPr>
              <a:t>, fenoli</a:t>
            </a:r>
            <a:r>
              <a:rPr lang="it-IT" sz="1400">
                <a:latin typeface="Calibri"/>
                <a:cs typeface="Calibri"/>
              </a:rPr>
              <a:t>, zuccheri</a:t>
            </a:r>
            <a:endParaRPr lang="it-IT" sz="1400"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</p:txBody>
      </p:sp>
      <p:pic>
        <p:nvPicPr>
          <p:cNvPr id="21" name="Immagine 20" descr="Immagine che contiene interno, computer, macchina, muro&#10;&#10;Descrizione generata automaticamente">
            <a:extLst>
              <a:ext uri="{FF2B5EF4-FFF2-40B4-BE49-F238E27FC236}">
                <a16:creationId xmlns:a16="http://schemas.microsoft.com/office/drawing/2014/main" id="{FFB6F240-803C-241E-7563-EE347F5035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335" r="10831" b="7719"/>
          <a:stretch/>
        </p:blipFill>
        <p:spPr>
          <a:xfrm>
            <a:off x="5923757" y="2001307"/>
            <a:ext cx="3334028" cy="4061583"/>
          </a:xfrm>
          <a:prstGeom prst="rect">
            <a:avLst/>
          </a:prstGeom>
        </p:spPr>
      </p:pic>
      <p:pic>
        <p:nvPicPr>
          <p:cNvPr id="22" name="Immagine 21" descr="Immagine che contiene interno, muro, computer, Schermo del computer&#10;&#10;Descrizione generata automaticamente">
            <a:extLst>
              <a:ext uri="{FF2B5EF4-FFF2-40B4-BE49-F238E27FC236}">
                <a16:creationId xmlns:a16="http://schemas.microsoft.com/office/drawing/2014/main" id="{5A502C7A-89F2-36CB-F5B6-01CDD86E8F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7730" y="4117446"/>
            <a:ext cx="2746375" cy="20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4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848D0F-9AB7-D736-189E-E1CAC0945B9D}"/>
              </a:ext>
            </a:extLst>
          </p:cNvPr>
          <p:cNvSpPr txBox="1"/>
          <p:nvPr/>
        </p:nvSpPr>
        <p:spPr>
          <a:xfrm>
            <a:off x="3610" y="455360"/>
            <a:ext cx="609188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000" b="1">
                <a:latin typeface="Calibri"/>
                <a:cs typeface="Calibri"/>
              </a:rPr>
              <a:t>Analisi</a:t>
            </a:r>
            <a:r>
              <a:rPr lang="it-IT" sz="2000" b="1" i="0">
                <a:effectLst/>
                <a:latin typeface="Calibri"/>
                <a:cs typeface="Calibri"/>
              </a:rPr>
              <a:t> </a:t>
            </a:r>
            <a:r>
              <a:rPr lang="it-IT" sz="2000" b="1">
                <a:latin typeface="Calibri"/>
                <a:cs typeface="Calibri"/>
              </a:rPr>
              <a:t>della componente ormonale di regolazione del metabolismo in risposta a stress biotici e abiotici</a:t>
            </a:r>
          </a:p>
          <a:p>
            <a:pPr algn="ctr"/>
            <a:r>
              <a:rPr lang="it-IT" sz="2000" b="1">
                <a:latin typeface="Calibri"/>
                <a:ea typeface="Calibri"/>
                <a:cs typeface="Calibri"/>
              </a:rPr>
              <a:t>IAA, ABA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23CCD5B1-2BFD-AC0A-9337-ECC2872D720B}"/>
              </a:ext>
            </a:extLst>
          </p:cNvPr>
          <p:cNvSpPr txBox="1">
            <a:spLocks/>
          </p:cNvSpPr>
          <p:nvPr/>
        </p:nvSpPr>
        <p:spPr>
          <a:xfrm>
            <a:off x="2536" y="-41058"/>
            <a:ext cx="12189464" cy="4925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300" b="1"/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ECOPHYSIOLOGY LAB </a:t>
            </a:r>
            <a:endParaRPr lang="it-IT"/>
          </a:p>
        </p:txBody>
      </p:sp>
      <p:pic>
        <p:nvPicPr>
          <p:cNvPr id="9" name="Immagine 8" descr="Immagine che contiene interno, muro, scrivania, arredo&#10;&#10;Descrizione generata automaticamente">
            <a:extLst>
              <a:ext uri="{FF2B5EF4-FFF2-40B4-BE49-F238E27FC236}">
                <a16:creationId xmlns:a16="http://schemas.microsoft.com/office/drawing/2014/main" id="{2B226E22-79F3-8332-24A0-FB76A5D90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53" r="18251" b="37023"/>
          <a:stretch/>
        </p:blipFill>
        <p:spPr>
          <a:xfrm>
            <a:off x="892139" y="1444856"/>
            <a:ext cx="4322700" cy="2226712"/>
          </a:xfrm>
          <a:prstGeom prst="rect">
            <a:avLst/>
          </a:prstGeom>
        </p:spPr>
      </p:pic>
      <p:sp>
        <p:nvSpPr>
          <p:cNvPr id="22" name="TextBox 5">
            <a:extLst>
              <a:ext uri="{FF2B5EF4-FFF2-40B4-BE49-F238E27FC236}">
                <a16:creationId xmlns:a16="http://schemas.microsoft.com/office/drawing/2014/main" id="{F5960C40-FDA5-2BD2-239F-CB59B7BAE615}"/>
              </a:ext>
            </a:extLst>
          </p:cNvPr>
          <p:cNvSpPr txBox="1"/>
          <p:nvPr/>
        </p:nvSpPr>
        <p:spPr>
          <a:xfrm>
            <a:off x="6092995" y="443454"/>
            <a:ext cx="609188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000" b="1">
                <a:latin typeface="Calibri"/>
                <a:cs typeface="Calibri"/>
              </a:rPr>
              <a:t>Camere bianche attrezzate per sperimentazioni controllate di luce, temperatura, umidità VOC e CO</a:t>
            </a:r>
            <a:r>
              <a:rPr lang="it-IT" sz="2000" b="1" baseline="-25000">
                <a:latin typeface="Calibri"/>
                <a:cs typeface="Calibri"/>
              </a:rPr>
              <a:t>2</a:t>
            </a:r>
            <a:endParaRPr lang="it-IT" baseline="-25000"/>
          </a:p>
        </p:txBody>
      </p:sp>
      <p:pic>
        <p:nvPicPr>
          <p:cNvPr id="2" name="Immagine 1" descr="Immagine che contiene interno, muro, Elettrodomestico, bagno&#10;&#10;Descrizione generata automaticamente">
            <a:extLst>
              <a:ext uri="{FF2B5EF4-FFF2-40B4-BE49-F238E27FC236}">
                <a16:creationId xmlns:a16="http://schemas.microsoft.com/office/drawing/2014/main" id="{5DEA3294-2E75-EE29-DFA4-AD90AB756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507" y="1147761"/>
            <a:ext cx="2066926" cy="2509045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86280657-AD29-3429-F433-AF993A5839FD}"/>
              </a:ext>
            </a:extLst>
          </p:cNvPr>
          <p:cNvSpPr txBox="1"/>
          <p:nvPr/>
        </p:nvSpPr>
        <p:spPr>
          <a:xfrm>
            <a:off x="4404" y="3809748"/>
            <a:ext cx="778098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000" b="1">
                <a:latin typeface="Calibri"/>
                <a:cs typeface="Calibri"/>
              </a:rPr>
              <a:t>Microscopia ottica ed elettronica per lo studio di stress biotici e abiotici</a:t>
            </a:r>
            <a:endParaRPr lang="it-IT" sz="1400">
              <a:highlight>
                <a:srgbClr val="FFFF00"/>
              </a:highlight>
              <a:latin typeface="Calibri"/>
              <a:cs typeface="Calibri"/>
            </a:endParaRPr>
          </a:p>
        </p:txBody>
      </p:sp>
      <p:pic>
        <p:nvPicPr>
          <p:cNvPr id="7" name="Immagine 6" descr="Immagine che contiene barriera corallina, bolla&#10;&#10;Descrizione generata automaticamente">
            <a:extLst>
              <a:ext uri="{FF2B5EF4-FFF2-40B4-BE49-F238E27FC236}">
                <a16:creationId xmlns:a16="http://schemas.microsoft.com/office/drawing/2014/main" id="{3785AE99-BA99-BD69-6383-2A40C904F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3" y="4315619"/>
            <a:ext cx="1712121" cy="1304928"/>
          </a:xfrm>
          <a:prstGeom prst="rect">
            <a:avLst/>
          </a:prstGeom>
        </p:spPr>
      </p:pic>
      <p:pic>
        <p:nvPicPr>
          <p:cNvPr id="15" name="Immagine 14" descr="Immagine che contiene microscopio, interno, Strumento scientifico, macchina&#10;&#10;Descrizione generata automaticamente">
            <a:extLst>
              <a:ext uri="{FF2B5EF4-FFF2-40B4-BE49-F238E27FC236}">
                <a16:creationId xmlns:a16="http://schemas.microsoft.com/office/drawing/2014/main" id="{598EB5C9-181D-3CEC-1D46-4AB7B10D2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487" y="4417218"/>
            <a:ext cx="3152776" cy="2471738"/>
          </a:xfrm>
          <a:prstGeom prst="rect">
            <a:avLst/>
          </a:prstGeom>
        </p:spPr>
      </p:pic>
      <p:pic>
        <p:nvPicPr>
          <p:cNvPr id="12" name="Immagine 11" descr="Immagine che contiene schermata, natura&#10;&#10;Descrizione generata automaticamente">
            <a:extLst>
              <a:ext uri="{FF2B5EF4-FFF2-40B4-BE49-F238E27FC236}">
                <a16:creationId xmlns:a16="http://schemas.microsoft.com/office/drawing/2014/main" id="{126C3D82-61A2-78E6-C09E-E105510B5D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348" t="20619" r="-87" b="-206"/>
          <a:stretch/>
        </p:blipFill>
        <p:spPr>
          <a:xfrm>
            <a:off x="2324363" y="5640918"/>
            <a:ext cx="1885249" cy="1290688"/>
          </a:xfrm>
          <a:prstGeom prst="rect">
            <a:avLst/>
          </a:prstGeom>
        </p:spPr>
      </p:pic>
      <p:pic>
        <p:nvPicPr>
          <p:cNvPr id="14" name="Immagine 13" descr="Immagine che contiene schermata, testo, astronomia, natura&#10;&#10;Descrizione generata automaticamente">
            <a:extLst>
              <a:ext uri="{FF2B5EF4-FFF2-40B4-BE49-F238E27FC236}">
                <a16:creationId xmlns:a16="http://schemas.microsoft.com/office/drawing/2014/main" id="{F763796C-E98D-976E-7666-B94179CE16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834" t="117" r="-647" b="233"/>
          <a:stretch/>
        </p:blipFill>
        <p:spPr>
          <a:xfrm>
            <a:off x="529695" y="5627451"/>
            <a:ext cx="1793252" cy="1299367"/>
          </a:xfrm>
          <a:prstGeom prst="rect">
            <a:avLst/>
          </a:prstGeom>
        </p:spPr>
      </p:pic>
      <p:pic>
        <p:nvPicPr>
          <p:cNvPr id="10" name="Immagine 9" descr="Immagine che contiene Fotografia monocromatica, monocromatico, bianco e nero&#10;&#10;Descrizione generata automaticamente">
            <a:extLst>
              <a:ext uri="{FF2B5EF4-FFF2-40B4-BE49-F238E27FC236}">
                <a16:creationId xmlns:a16="http://schemas.microsoft.com/office/drawing/2014/main" id="{EEF0F53D-249C-F1FE-7C50-7A65713995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4099" y="4310856"/>
            <a:ext cx="1888332" cy="1326358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5DF159DE-526F-DA77-556B-A845E9B531E5}"/>
              </a:ext>
            </a:extLst>
          </p:cNvPr>
          <p:cNvSpPr txBox="1"/>
          <p:nvPr/>
        </p:nvSpPr>
        <p:spPr>
          <a:xfrm>
            <a:off x="7586303" y="3873248"/>
            <a:ext cx="362808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000" b="1">
                <a:latin typeface="Calibri"/>
                <a:cs typeface="Calibri"/>
              </a:rPr>
              <a:t>Micropropagazione</a:t>
            </a:r>
          </a:p>
        </p:txBody>
      </p:sp>
      <p:pic>
        <p:nvPicPr>
          <p:cNvPr id="5" name="Immagine 4" descr="https://www.ibe.cnr.it/wp-content/uploads/2021/02/IMG_1171.jpg">
            <a:extLst>
              <a:ext uri="{FF2B5EF4-FFF2-40B4-BE49-F238E27FC236}">
                <a16:creationId xmlns:a16="http://schemas.microsoft.com/office/drawing/2014/main" id="{C194578E-A21A-4886-8D32-4074E98116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9500" y="4559300"/>
            <a:ext cx="2222500" cy="1676400"/>
          </a:xfrm>
          <a:prstGeom prst="rect">
            <a:avLst/>
          </a:prstGeom>
        </p:spPr>
      </p:pic>
      <p:pic>
        <p:nvPicPr>
          <p:cNvPr id="8" name="Immagine 7" descr="Immagine che contiene interno, bianco e nero, muro, Scaffalatura&#10;&#10;Descrizione generata automaticamente">
            <a:extLst>
              <a:ext uri="{FF2B5EF4-FFF2-40B4-BE49-F238E27FC236}">
                <a16:creationId xmlns:a16="http://schemas.microsoft.com/office/drawing/2014/main" id="{23B7B359-4B4B-1DFC-3BB1-9F1F40A41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7100" y="4546600"/>
            <a:ext cx="22225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8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>
            <a:extLst>
              <a:ext uri="{FF2B5EF4-FFF2-40B4-BE49-F238E27FC236}">
                <a16:creationId xmlns:a16="http://schemas.microsoft.com/office/drawing/2014/main" id="{23CCD5B1-2BFD-AC0A-9337-ECC2872D720B}"/>
              </a:ext>
            </a:extLst>
          </p:cNvPr>
          <p:cNvSpPr txBox="1">
            <a:spLocks/>
          </p:cNvSpPr>
          <p:nvPr/>
        </p:nvSpPr>
        <p:spPr>
          <a:xfrm>
            <a:off x="2536" y="-41058"/>
            <a:ext cx="12189464" cy="4925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00" b="1"/>
              <a:t>SALVAGUARDIA E VALORIZZAZIONE DEL GERMOPLASMA OLIVICOLO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BB28DD1-EC1C-2DF9-A239-767503E09D9A}"/>
              </a:ext>
            </a:extLst>
          </p:cNvPr>
          <p:cNvSpPr txBox="1"/>
          <p:nvPr/>
        </p:nvSpPr>
        <p:spPr>
          <a:xfrm>
            <a:off x="604215" y="442131"/>
            <a:ext cx="1124067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000" b="1">
                <a:latin typeface="Calibri"/>
                <a:cs typeface="Calibri"/>
              </a:rPr>
              <a:t>Certificazione genetico sanitaria del materiale vivaistico </a:t>
            </a:r>
            <a:r>
              <a:rPr lang="it-IT">
                <a:latin typeface="Comic Sans MS"/>
                <a:cs typeface="Calibri"/>
              </a:rPr>
              <a:t>(DM 6/12/2016-</a:t>
            </a:r>
            <a:r>
              <a:rPr lang="it-IT" b="1">
                <a:latin typeface="Comic Sans MS"/>
                <a:cs typeface="Calibri"/>
              </a:rPr>
              <a:t> </a:t>
            </a:r>
            <a:r>
              <a:rPr lang="it-IT">
                <a:latin typeface="Comic Sans MS"/>
                <a:cs typeface="Calibri"/>
              </a:rPr>
              <a:t>DL del 2 febbraio 2021 ) </a:t>
            </a:r>
            <a:endParaRPr lang="it-IT"/>
          </a:p>
        </p:txBody>
      </p:sp>
      <p:pic>
        <p:nvPicPr>
          <p:cNvPr id="18" name="Immagine 17" descr="Immagine che contiene aria aperta, albero, pianta, tenda&#10;&#10;Descrizione generata automaticamente">
            <a:extLst>
              <a:ext uri="{FF2B5EF4-FFF2-40B4-BE49-F238E27FC236}">
                <a16:creationId xmlns:a16="http://schemas.microsoft.com/office/drawing/2014/main" id="{B4582C4A-B02C-ABEA-305F-3042A829D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6" y="925513"/>
            <a:ext cx="3555206" cy="2640277"/>
          </a:xfrm>
          <a:prstGeom prst="rect">
            <a:avLst/>
          </a:prstGeom>
        </p:spPr>
      </p:pic>
      <p:pic>
        <p:nvPicPr>
          <p:cNvPr id="19" name="Immagine 18" descr="Immagine che contiene terreno, aria aperta, cespugli, giardino&#10;&#10;Descrizione generata automaticamente">
            <a:extLst>
              <a:ext uri="{FF2B5EF4-FFF2-40B4-BE49-F238E27FC236}">
                <a16:creationId xmlns:a16="http://schemas.microsoft.com/office/drawing/2014/main" id="{54D4E662-D794-5C91-51B2-CC35FFAA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091" y="869157"/>
            <a:ext cx="1962150" cy="2557198"/>
          </a:xfrm>
          <a:prstGeom prst="rect">
            <a:avLst/>
          </a:prstGeom>
        </p:spPr>
      </p:pic>
      <p:pic>
        <p:nvPicPr>
          <p:cNvPr id="20" name="Immagine 19" descr="Immagine che contiene vaso da fiori, pianta da appartamento, terreno, funerale&#10;&#10;Descrizione generata automaticamente">
            <a:extLst>
              <a:ext uri="{FF2B5EF4-FFF2-40B4-BE49-F238E27FC236}">
                <a16:creationId xmlns:a16="http://schemas.microsoft.com/office/drawing/2014/main" id="{3EF30DA8-B1B4-96B9-2F5C-83823D108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3" y="3712634"/>
            <a:ext cx="2580746" cy="2085181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82CCDDCB-72F2-2954-D606-BDB2980C0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72" y="5850997"/>
            <a:ext cx="5523441" cy="766233"/>
          </a:xfrm>
          <a:prstGeom prst="rect">
            <a:avLst/>
          </a:prstGeom>
        </p:spPr>
      </p:pic>
      <p:pic>
        <p:nvPicPr>
          <p:cNvPr id="22" name="Immagine 21" descr="Immagine che contiene serra, edificio, aria aperta, vestiti&#10;&#10;Descrizione generata automaticamente">
            <a:extLst>
              <a:ext uri="{FF2B5EF4-FFF2-40B4-BE49-F238E27FC236}">
                <a16:creationId xmlns:a16="http://schemas.microsoft.com/office/drawing/2014/main" id="{B072351D-C919-4C7D-C599-E44CA0C1F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362" y="3831430"/>
            <a:ext cx="2704307" cy="2784476"/>
          </a:xfrm>
          <a:prstGeom prst="rect">
            <a:avLst/>
          </a:prstGeom>
        </p:spPr>
      </p:pic>
      <p:pic>
        <p:nvPicPr>
          <p:cNvPr id="15" name="Immagine 14" descr="Immagine che contiene terreno, pianta, Fusto della pianta, aria aperta&#10;&#10;Descrizione generata automaticamente">
            <a:extLst>
              <a:ext uri="{FF2B5EF4-FFF2-40B4-BE49-F238E27FC236}">
                <a16:creationId xmlns:a16="http://schemas.microsoft.com/office/drawing/2014/main" id="{A5EB0B7F-7AAF-F560-0099-71A2090E31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9187" y="875506"/>
            <a:ext cx="1803400" cy="2768600"/>
          </a:xfrm>
          <a:prstGeom prst="rect">
            <a:avLst/>
          </a:prstGeom>
        </p:spPr>
      </p:pic>
      <p:pic>
        <p:nvPicPr>
          <p:cNvPr id="12" name="Immagine 11" descr="Immagine che contiene testo, albero, schermata, pianta&#10;&#10;Descrizione generata automaticamente">
            <a:extLst>
              <a:ext uri="{FF2B5EF4-FFF2-40B4-BE49-F238E27FC236}">
                <a16:creationId xmlns:a16="http://schemas.microsoft.com/office/drawing/2014/main" id="{79D4E72B-B9D5-344C-00C4-E40F2F9168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0" y="923925"/>
            <a:ext cx="4191000" cy="5676900"/>
          </a:xfrm>
          <a:prstGeom prst="rect">
            <a:avLst/>
          </a:prstGeom>
        </p:spPr>
      </p:pic>
      <p:pic>
        <p:nvPicPr>
          <p:cNvPr id="13" name="Immagine 12" descr="Immagine che contiene macchina, interno, Locale degli attrezzi, muro&#10;&#10;Descrizione generata automaticamente">
            <a:extLst>
              <a:ext uri="{FF2B5EF4-FFF2-40B4-BE49-F238E27FC236}">
                <a16:creationId xmlns:a16="http://schemas.microsoft.com/office/drawing/2014/main" id="{6C088FCF-6336-BC4B-7BE9-A589BA1D07C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8" r="6058"/>
          <a:stretch/>
        </p:blipFill>
        <p:spPr>
          <a:xfrm>
            <a:off x="3052865" y="3827462"/>
            <a:ext cx="2591431" cy="19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59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Livorno</dc:title>
  <dc:creator>Lucia Morrone</dc:creator>
  <cp:lastModifiedBy>MARCO SIMONETTI</cp:lastModifiedBy>
  <cp:revision>5</cp:revision>
  <dcterms:created xsi:type="dcterms:W3CDTF">2024-03-12T11:18:59Z</dcterms:created>
  <dcterms:modified xsi:type="dcterms:W3CDTF">2024-04-12T15:14:44Z</dcterms:modified>
</cp:coreProperties>
</file>