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76" r:id="rId2"/>
    <p:sldId id="275" r:id="rId3"/>
    <p:sldId id="274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54"/>
    <a:srgbClr val="00285E"/>
    <a:srgbClr val="00B050"/>
    <a:srgbClr val="ED13BE"/>
    <a:srgbClr val="ECA506"/>
    <a:srgbClr val="3A3A3A"/>
    <a:srgbClr val="A02B93"/>
    <a:srgbClr val="FBF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87DA7-0B2D-CDAA-D2CD-DC8B6FAD53CD}" v="6" dt="2024-04-08T15:17:24.017"/>
    <p1510:client id="{032744A9-D80B-3271-027B-5157B240B194}" v="16" dt="2024-04-09T09:04:33.357"/>
    <p1510:client id="{13F13A49-15E4-A65A-69BC-AAAA2D8E876F}" v="46" dt="2024-04-09T14:12:55.606"/>
    <p1510:client id="{2F30281F-79C4-6811-84E9-8B37243F3780}" v="1168" dt="2024-04-08T14:55:11.979"/>
    <p1510:client id="{49C16379-9676-4FDB-24A3-3C53BD311CFC}" v="2" dt="2024-04-09T10:29:59.413"/>
    <p1510:client id="{4C8F03B9-EB28-1232-D81F-54BE3149DB08}" v="30" dt="2024-04-09T14:23:26.430"/>
    <p1510:client id="{52C5D914-4FBC-429A-ABE3-EF7570DD4F46}" v="503" dt="2024-04-09T14:42:33.910"/>
    <p1510:client id="{79AD8C21-BB18-D83B-E192-DCDE6A6CA512}" v="458" dt="2024-04-09T11:01:26.139"/>
    <p1510:client id="{83B5F67B-36AA-70B7-EAFF-E90D1E3F4F4A}" v="33" dt="2024-04-09T14:47:35.906"/>
    <p1510:client id="{AAC30B8E-7FA7-42EE-A102-EE86C145ACB3}" v="7" dt="2024-04-09T12:17:35.635"/>
    <p1510:client id="{BFA01092-2374-ED18-7B7B-353141BCED80}" v="15" dt="2024-04-09T12:34:47.346"/>
    <p1510:client id="{C81F851E-E506-5FF6-B361-1C3861F5B63C}" v="14" dt="2024-04-09T10:53:24.870"/>
    <p1510:client id="{D97ED458-6B2D-0F56-82AF-5F2AE60AC00B}" v="16" dt="2024-04-09T08:30:41.443"/>
    <p1510:client id="{E0D65A67-2F18-EE98-8241-6FE152297730}" v="8" dt="2024-04-09T12:07:16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5E699-521E-440F-9F45-E22807C40D44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C26A-9CFE-4AF1-A1E8-448680BEFB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423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err="1"/>
              <a:t>Spme</a:t>
            </a:r>
            <a:r>
              <a:rPr lang="it-IT"/>
              <a:t>: solide fase micro </a:t>
            </a:r>
            <a:r>
              <a:rPr lang="it-IT" err="1"/>
              <a:t>extraction</a:t>
            </a:r>
            <a:r>
              <a:rPr lang="it-IT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C26A-9CFE-4AF1-A1E8-448680BEFB4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01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246511-3A03-2477-FA12-00E156717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FB6EE5-D68F-EC05-11E7-96B327652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1043AF-9BEC-3DBC-6205-9F4CC01F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850E9B-F675-1631-A1BF-E6EA0F141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B0CC5-E0C9-590F-510E-B366E16A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486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D20EF-EA34-C6E6-CF15-01178FE6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6257614-9E9B-92C2-4997-2BAD47164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9174F6-1D84-F169-C065-1499A972C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3BBBAD-8BBD-BE52-2071-CD786F58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9E14F0-DA0E-F5AD-28C6-91A195ED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304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C2BD66-E767-9EE1-EE45-D0CBE749C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644963-EADF-4FED-57AF-1D2C8B493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12BD0F-4BEA-643D-DE3A-A42DD00E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371FF4-6792-598A-491A-26C5DBE3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B42E04-FD6B-50DF-5F3F-2A962280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104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2BA678-C40C-0D9A-D12B-BA95ADEBC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B715B4-3EBF-5C6E-7076-AEA47C5EF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09D7D2-FD2C-E9C4-3D21-81D936930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7DFA20-5A74-D6CE-E056-DD5ED2A1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A29548-E9F3-6AC5-1E67-9415D3532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8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89A928-66C7-A91B-334B-0AF4CB9F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E0E4506-F431-F935-F77F-5F4687C2A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85C8FC-2E73-E3A2-D03F-CCFE5A2F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E69623-FE31-EEC6-9C11-828BFE713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5CC1BB-2CC8-B70A-FF50-06AEB670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93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B8B6E9-AFF8-8B7C-B9B8-2B053EA8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65D6C5-3869-6651-3A5B-5B1118DB0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E68EEE1-397F-00CF-164F-F0972E538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86599A1-8B64-3F38-B360-4B71D7DF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EAEEC3-A6DC-413E-D3C2-DEF1E644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80D88A5-1BE1-AEAB-5AEC-33BF89E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74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44D3F0-3D0B-A5A1-B10B-6B305B0D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C8B518-B56E-886C-43F2-19DCADD77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E17DEC2-78E2-5BD2-633A-3D3C2F2CA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6F5D061-5643-DD66-8B9B-F5D45573A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819442-B6C7-50EA-EA52-1430E0A44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4EF14DB-F2B0-5037-7084-06FD8723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E89A4C-FEB2-1859-DF5B-094DAEDC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CCCC22-CE59-AD29-DFBF-B6F02D804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34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EE3717-E317-9345-8CFB-C39BFFD6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87E768-8796-8191-FF16-8F5CDE34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BB3E79-B0E2-EDDF-51DC-242F1862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4955404-53F6-965A-1EDC-89702248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48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D1B5D90-D553-11E4-5C5F-1F8EEE378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9A3A90A-8E1A-AAC6-B583-715716EB9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9D546C-37B1-9670-19AB-37944E71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06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9725C5-FC0E-A546-09E3-0410DDAD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99A7CC-E127-C715-0C75-8719F4CD3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036409-26A5-8B78-1F5E-90D360444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30738D-3DC6-E0B0-D76E-B06890DB7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248056-EAAA-4BE7-1081-D20DD9774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3FF76E4-121C-BF80-4160-45462F39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15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9397F5-0B8C-85AB-712E-D71B322F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BFB5456-BC74-C8E3-7048-ED092B22B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CA637-6F00-E760-67FD-956BFC3AC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8E62EEB-A175-74F1-5B56-2242B16A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88446F-BD22-7024-D336-258F95A6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706D54-E49D-9D21-F3A1-525B30F0A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869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DDEED6E-D234-EA7B-D73F-48ED884F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E95A63-EA2C-5EB5-8940-C381EBAD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E0B090-4140-7956-BC58-83CDFE3F25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78BBEF-7383-41C2-9D0F-6BF9992707C6}" type="datetimeFigureOut">
              <a:rPr lang="it-IT" smtClean="0"/>
              <a:t>12/04/2024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94DDA6-F979-4C31-4D27-692B8C846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17ACD3-6F6A-6749-D629-0AC180BAA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CE9716-1490-4953-A16D-3674BE770B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42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2.jpeg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BB3B3F1A-1D28-4551-3672-DF5F409E0B81}"/>
              </a:ext>
            </a:extLst>
          </p:cNvPr>
          <p:cNvSpPr txBox="1">
            <a:spLocks/>
          </p:cNvSpPr>
          <p:nvPr/>
        </p:nvSpPr>
        <p:spPr>
          <a:xfrm>
            <a:off x="2536" y="5344"/>
            <a:ext cx="12189464" cy="4925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/>
              <a:t>VOC LAB </a:t>
            </a:r>
            <a:endParaRPr lang="it-IT" sz="240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9" name="Immagine 8" descr="Immagine che contiene aeromobile, trasporto, aria aperta, erba&#10;&#10;Descrizione generata automaticamente">
            <a:extLst>
              <a:ext uri="{FF2B5EF4-FFF2-40B4-BE49-F238E27FC236}">
                <a16:creationId xmlns:a16="http://schemas.microsoft.com/office/drawing/2014/main" id="{5DA72178-A490-7DD1-C790-70D8C7449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870" y="1292458"/>
            <a:ext cx="1609640" cy="228845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9D5772A-4102-A276-E861-38AF8020116A}"/>
              </a:ext>
            </a:extLst>
          </p:cNvPr>
          <p:cNvSpPr txBox="1"/>
          <p:nvPr/>
        </p:nvSpPr>
        <p:spPr>
          <a:xfrm>
            <a:off x="7330157" y="942002"/>
            <a:ext cx="449950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it-IT" sz="1800" b="1" i="0">
                <a:effectLst/>
                <a:latin typeface="Calibri"/>
                <a:cs typeface="Calibri"/>
              </a:rPr>
              <a:t>Campionamento da ecosistemi terrestri</a:t>
            </a:r>
          </a:p>
        </p:txBody>
      </p:sp>
      <p:pic>
        <p:nvPicPr>
          <p:cNvPr id="1026" name="Picture 2" descr="DSC01549">
            <a:extLst>
              <a:ext uri="{FF2B5EF4-FFF2-40B4-BE49-F238E27FC236}">
                <a16:creationId xmlns:a16="http://schemas.microsoft.com/office/drawing/2014/main" id="{92AFAD4E-3A6F-FB00-82C0-E8E0286BC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20" y="1821028"/>
            <a:ext cx="2309381" cy="173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7CA6ED6-EDE4-AFA8-875D-F400A5D93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24" y="1814686"/>
            <a:ext cx="2309382" cy="172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52B59A9-0625-A79A-EDD6-391918EC0926}"/>
              </a:ext>
            </a:extLst>
          </p:cNvPr>
          <p:cNvSpPr txBox="1"/>
          <p:nvPr/>
        </p:nvSpPr>
        <p:spPr>
          <a:xfrm>
            <a:off x="95412" y="1059210"/>
            <a:ext cx="54281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it-IT" b="1">
                <a:latin typeface="Calibri"/>
                <a:cs typeface="Calibri"/>
              </a:rPr>
              <a:t>Campionamento di </a:t>
            </a:r>
            <a:r>
              <a:rPr lang="it-IT" sz="1800" b="1" i="0">
                <a:effectLst/>
                <a:latin typeface="Calibri"/>
                <a:cs typeface="Calibri"/>
              </a:rPr>
              <a:t>VOC biogenici dalla vegetazione</a:t>
            </a:r>
            <a:endParaRPr lang="it-IT" b="1" i="1">
              <a:latin typeface="Calibri"/>
              <a:cs typeface="Calibri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6162511F-C7FB-CF90-E8FE-FBB2B16DE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2" b="9756"/>
          <a:stretch/>
        </p:blipFill>
        <p:spPr bwMode="auto">
          <a:xfrm>
            <a:off x="241797" y="4914109"/>
            <a:ext cx="2420189" cy="177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4517A48-0609-E929-D450-224489CE1B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565" r="14917" b="26402"/>
          <a:stretch/>
        </p:blipFill>
        <p:spPr>
          <a:xfrm>
            <a:off x="3203829" y="4919732"/>
            <a:ext cx="1344361" cy="177098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E8ED135-5B0F-5C4C-F91D-49CB790E91DB}"/>
              </a:ext>
            </a:extLst>
          </p:cNvPr>
          <p:cNvSpPr txBox="1"/>
          <p:nvPr/>
        </p:nvSpPr>
        <p:spPr>
          <a:xfrm>
            <a:off x="239816" y="4029865"/>
            <a:ext cx="244117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it-IT">
                <a:latin typeface="Calibri"/>
                <a:cs typeface="Calibri"/>
              </a:rPr>
              <a:t>spazio di testa dinamico</a:t>
            </a:r>
          </a:p>
          <a:p>
            <a:pPr algn="ctr" fontAlgn="base"/>
            <a:r>
              <a:rPr lang="it-IT">
                <a:latin typeface="Calibri"/>
                <a:cs typeface="Calibri"/>
              </a:rPr>
              <a:t>flusso di aria</a:t>
            </a:r>
          </a:p>
          <a:p>
            <a:pPr algn="ctr" fontAlgn="base"/>
            <a:r>
              <a:rPr lang="it-IT">
                <a:latin typeface="Calibri"/>
                <a:cs typeface="Calibri"/>
              </a:rPr>
              <a:t>SUOLO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5BEB85-68EC-44E7-E75D-127CBA98984D}"/>
              </a:ext>
            </a:extLst>
          </p:cNvPr>
          <p:cNvSpPr txBox="1"/>
          <p:nvPr/>
        </p:nvSpPr>
        <p:spPr>
          <a:xfrm>
            <a:off x="95412" y="525849"/>
            <a:ext cx="1142392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it-IT" sz="2400">
                <a:latin typeface="Calibri"/>
                <a:ea typeface="+mj-ea"/>
                <a:cs typeface="Calibri"/>
              </a:rPr>
              <a:t>Campionamento di Composti Organici Volatili (VOC) da diverse MATRICI.</a:t>
            </a:r>
            <a:endParaRPr lang="it-IT"/>
          </a:p>
          <a:p>
            <a:r>
              <a:rPr lang="it-IT" sz="2400">
                <a:latin typeface="Calibri"/>
                <a:ea typeface="+mj-ea"/>
                <a:cs typeface="Calibri"/>
              </a:rPr>
              <a:t>:</a:t>
            </a:r>
            <a:endParaRPr lang="it-IT">
              <a:ea typeface="+mj-ea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9E59714-C975-D4B9-FCB4-DCDD82C4777E}"/>
              </a:ext>
            </a:extLst>
          </p:cNvPr>
          <p:cNvSpPr txBox="1"/>
          <p:nvPr/>
        </p:nvSpPr>
        <p:spPr>
          <a:xfrm>
            <a:off x="782759" y="3737042"/>
            <a:ext cx="453022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it-IT" sz="1800" b="1" i="0">
                <a:effectLst/>
                <a:latin typeface="Calibri"/>
                <a:cs typeface="Calibri"/>
              </a:rPr>
              <a:t>Campionamento di VOC </a:t>
            </a:r>
            <a:r>
              <a:rPr lang="it-IT" b="1">
                <a:latin typeface="Calibri"/>
                <a:cs typeface="Calibri"/>
              </a:rPr>
              <a:t>in laboratorio: </a:t>
            </a:r>
            <a:endParaRPr lang="it-IT" b="1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3956E11-CD72-A677-2601-A62BCDF9529D}"/>
              </a:ext>
            </a:extLst>
          </p:cNvPr>
          <p:cNvSpPr txBox="1"/>
          <p:nvPr/>
        </p:nvSpPr>
        <p:spPr>
          <a:xfrm>
            <a:off x="2954493" y="4036392"/>
            <a:ext cx="2230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>
                <a:latin typeface="Calibri"/>
                <a:cs typeface="Calibri"/>
              </a:rPr>
              <a:t>spazio di testa statico tramite fibre SPME </a:t>
            </a:r>
          </a:p>
          <a:p>
            <a:pPr algn="ctr" fontAlgn="base"/>
            <a:r>
              <a:rPr lang="it-IT">
                <a:latin typeface="Calibri"/>
                <a:cs typeface="Calibri"/>
              </a:rPr>
              <a:t>PICCOLI FRUTTI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81D4574-AD7F-B478-286C-7879F3C0A8C4}"/>
              </a:ext>
            </a:extLst>
          </p:cNvPr>
          <p:cNvSpPr/>
          <p:nvPr/>
        </p:nvSpPr>
        <p:spPr>
          <a:xfrm>
            <a:off x="152903" y="1058398"/>
            <a:ext cx="5404306" cy="258532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30DA372-099D-0894-A2EA-7491024ADAF1}"/>
              </a:ext>
            </a:extLst>
          </p:cNvPr>
          <p:cNvSpPr/>
          <p:nvPr/>
        </p:nvSpPr>
        <p:spPr>
          <a:xfrm>
            <a:off x="152903" y="3723409"/>
            <a:ext cx="5404306" cy="30128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73E6C6C-4D22-CDB0-6460-ED5CB7533253}"/>
              </a:ext>
            </a:extLst>
          </p:cNvPr>
          <p:cNvSpPr txBox="1"/>
          <p:nvPr/>
        </p:nvSpPr>
        <p:spPr>
          <a:xfrm>
            <a:off x="681725" y="1420782"/>
            <a:ext cx="406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latin typeface="Calibri"/>
                <a:cs typeface="Calibri"/>
              </a:rPr>
              <a:t>a</a:t>
            </a:r>
            <a:r>
              <a:rPr lang="it-IT" sz="1800" b="0" i="0">
                <a:effectLst/>
                <a:latin typeface="Calibri"/>
                <a:cs typeface="Calibri"/>
              </a:rPr>
              <a:t> livello di foglia	 e  	di pianta</a:t>
            </a:r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A3973D7-BB42-EFE8-8461-62CD77A7A257}"/>
              </a:ext>
            </a:extLst>
          </p:cNvPr>
          <p:cNvSpPr txBox="1"/>
          <p:nvPr/>
        </p:nvSpPr>
        <p:spPr>
          <a:xfrm>
            <a:off x="954765" y="3241353"/>
            <a:ext cx="1663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i="1" err="1">
                <a:solidFill>
                  <a:schemeClr val="bg1"/>
                </a:solidFill>
                <a:effectLst/>
                <a:latin typeface="Calibri"/>
                <a:cs typeface="Calibri"/>
              </a:rPr>
              <a:t>Licor</a:t>
            </a:r>
            <a:r>
              <a:rPr lang="it-IT" sz="1800" b="1" i="1">
                <a:solidFill>
                  <a:schemeClr val="bg1"/>
                </a:solidFill>
                <a:effectLst/>
                <a:latin typeface="Calibri"/>
                <a:cs typeface="Calibri"/>
              </a:rPr>
              <a:t> LI-6400</a:t>
            </a:r>
            <a:r>
              <a:rPr lang="it-IT" sz="1800" b="1" i="0">
                <a:solidFill>
                  <a:schemeClr val="bg1"/>
                </a:solidFill>
                <a:effectLst/>
                <a:latin typeface="Calibri"/>
                <a:cs typeface="Calibri"/>
              </a:rPr>
              <a:t> </a:t>
            </a:r>
            <a:endParaRPr lang="it-IT" b="1">
              <a:solidFill>
                <a:schemeClr val="bg1"/>
              </a:solidFill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F246D73-AA3A-32FB-DDA4-296C2DE580E3}"/>
              </a:ext>
            </a:extLst>
          </p:cNvPr>
          <p:cNvSpPr txBox="1"/>
          <p:nvPr/>
        </p:nvSpPr>
        <p:spPr>
          <a:xfrm>
            <a:off x="10228732" y="1292441"/>
            <a:ext cx="19150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>
                <a:latin typeface="Calibri"/>
                <a:cs typeface="Calibri"/>
              </a:rPr>
              <a:t>Profili verticali per il monitoraggio della  concentrazione di VOC in atmosfera </a:t>
            </a:r>
            <a:r>
              <a:rPr lang="it-IT" sz="1600" b="0" i="0">
                <a:effectLst/>
                <a:latin typeface="Calibri"/>
                <a:cs typeface="Calibri"/>
              </a:rPr>
              <a:t>mediante</a:t>
            </a:r>
            <a:r>
              <a:rPr lang="it-IT" sz="1600">
                <a:latin typeface="Calibri"/>
                <a:cs typeface="Calibri"/>
              </a:rPr>
              <a:t> </a:t>
            </a:r>
            <a:r>
              <a:rPr lang="it-IT" sz="1600" b="0" i="0">
                <a:effectLst/>
                <a:latin typeface="Calibri"/>
                <a:cs typeface="Calibri"/>
              </a:rPr>
              <a:t>piattaforme basate sull’utilizzo del </a:t>
            </a:r>
            <a:r>
              <a:rPr lang="it-IT" sz="1600">
                <a:latin typeface="Calibri"/>
                <a:cs typeface="Calibri"/>
              </a:rPr>
              <a:t>PALLONE AEROSTATICO FRENATO </a:t>
            </a:r>
            <a:endParaRPr lang="it-IT" sz="1600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E7AA095C-3C04-7BBD-B296-587EC8074D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0498">
            <a:off x="5124553" y="2033593"/>
            <a:ext cx="1668992" cy="937815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5CCD98BF-75FC-3FBD-C313-8D019A66FC38}"/>
              </a:ext>
            </a:extLst>
          </p:cNvPr>
          <p:cNvSpPr txBox="1"/>
          <p:nvPr/>
        </p:nvSpPr>
        <p:spPr>
          <a:xfrm>
            <a:off x="8128750" y="4127433"/>
            <a:ext cx="2812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>
                <a:latin typeface="Calibri"/>
                <a:cs typeface="Calibri"/>
              </a:rPr>
              <a:t>Campionamenti indoor</a:t>
            </a:r>
            <a:endParaRPr lang="it-IT" b="1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BAD2431-E154-3B3B-DD09-EDD3CA17ED0A}"/>
              </a:ext>
            </a:extLst>
          </p:cNvPr>
          <p:cNvSpPr txBox="1"/>
          <p:nvPr/>
        </p:nvSpPr>
        <p:spPr>
          <a:xfrm>
            <a:off x="7388358" y="1370498"/>
            <a:ext cx="1480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alibri"/>
                <a:cs typeface="Calibri"/>
              </a:rPr>
              <a:t>In foreste</a:t>
            </a:r>
            <a:endParaRPr lang="it-IT" b="1">
              <a:solidFill>
                <a:schemeClr val="bg1"/>
              </a:solidFill>
            </a:endParaRP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7040FE86-8A9F-15ED-6EEE-7D13BF98AC79}"/>
              </a:ext>
            </a:extLst>
          </p:cNvPr>
          <p:cNvGrpSpPr/>
          <p:nvPr/>
        </p:nvGrpSpPr>
        <p:grpSpPr>
          <a:xfrm>
            <a:off x="7104656" y="4795432"/>
            <a:ext cx="4667654" cy="1874737"/>
            <a:chOff x="983937" y="1707833"/>
            <a:chExt cx="5752143" cy="2538412"/>
          </a:xfrm>
        </p:grpSpPr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0B82F173-1946-31B2-9ED0-5EFC07BC6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4338" r="6658"/>
            <a:stretch/>
          </p:blipFill>
          <p:spPr>
            <a:xfrm>
              <a:off x="3726180" y="1707833"/>
              <a:ext cx="3009900" cy="2538412"/>
            </a:xfrm>
            <a:prstGeom prst="rect">
              <a:avLst/>
            </a:prstGeom>
          </p:spPr>
        </p:pic>
        <p:pic>
          <p:nvPicPr>
            <p:cNvPr id="43" name="Immagine 42">
              <a:extLst>
                <a:ext uri="{FF2B5EF4-FFF2-40B4-BE49-F238E27FC236}">
                  <a16:creationId xmlns:a16="http://schemas.microsoft.com/office/drawing/2014/main" id="{00C79A48-5064-C217-D5E0-A94FB13C1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83937" y="1707833"/>
              <a:ext cx="2538412" cy="2538412"/>
            </a:xfrm>
            <a:prstGeom prst="rect">
              <a:avLst/>
            </a:prstGeom>
          </p:spPr>
        </p:pic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CC32FC10-A3EF-B81C-77DD-4FBF3981BF6E}"/>
              </a:ext>
            </a:extLst>
          </p:cNvPr>
          <p:cNvSpPr txBox="1"/>
          <p:nvPr/>
        </p:nvSpPr>
        <p:spPr>
          <a:xfrm>
            <a:off x="7736402" y="4476004"/>
            <a:ext cx="104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Prima 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BF9F157B-1550-FEDF-DAD1-6CF715B0A344}"/>
              </a:ext>
            </a:extLst>
          </p:cNvPr>
          <p:cNvSpPr txBox="1"/>
          <p:nvPr/>
        </p:nvSpPr>
        <p:spPr>
          <a:xfrm>
            <a:off x="10039291" y="4426598"/>
            <a:ext cx="1211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Dopo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A0CC0D9B-F733-7BCC-961D-85ACB16F5F05}"/>
              </a:ext>
            </a:extLst>
          </p:cNvPr>
          <p:cNvSpPr txBox="1"/>
          <p:nvPr/>
        </p:nvSpPr>
        <p:spPr>
          <a:xfrm>
            <a:off x="6735325" y="3629698"/>
            <a:ext cx="3035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>
                <a:latin typeface="Calibri"/>
                <a:cs typeface="Calibri"/>
              </a:rPr>
              <a:t>discariche di rifiuti, ecc..</a:t>
            </a:r>
            <a:endParaRPr lang="it-IT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5EF3BA24-7832-7A10-4E49-AD497CF129FE}"/>
              </a:ext>
            </a:extLst>
          </p:cNvPr>
          <p:cNvSpPr/>
          <p:nvPr/>
        </p:nvSpPr>
        <p:spPr>
          <a:xfrm>
            <a:off x="6690732" y="971670"/>
            <a:ext cx="5348365" cy="305819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54FF6D61-7A89-B61E-8236-471A716EA0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3085" y="1309543"/>
            <a:ext cx="1717772" cy="2288456"/>
          </a:xfrm>
          <a:prstGeom prst="rect">
            <a:avLst/>
          </a:prstGeom>
        </p:spPr>
      </p:pic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2082D84B-034F-4DFE-AF23-29CDC3719327}"/>
              </a:ext>
            </a:extLst>
          </p:cNvPr>
          <p:cNvSpPr txBox="1"/>
          <p:nvPr/>
        </p:nvSpPr>
        <p:spPr>
          <a:xfrm>
            <a:off x="6813382" y="1292415"/>
            <a:ext cx="14807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foreste</a:t>
            </a:r>
            <a:endParaRPr lang="it-IT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Rettangolo 49">
            <a:extLst>
              <a:ext uri="{FF2B5EF4-FFF2-40B4-BE49-F238E27FC236}">
                <a16:creationId xmlns:a16="http://schemas.microsoft.com/office/drawing/2014/main" id="{CE575DE8-DD96-687F-5F60-5120AA9F8851}"/>
              </a:ext>
            </a:extLst>
          </p:cNvPr>
          <p:cNvSpPr/>
          <p:nvPr/>
        </p:nvSpPr>
        <p:spPr>
          <a:xfrm>
            <a:off x="6670774" y="4148194"/>
            <a:ext cx="5348365" cy="25880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165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D1C06D2-1B1F-B825-67AF-7C25DFBAEBD1}"/>
              </a:ext>
            </a:extLst>
          </p:cNvPr>
          <p:cNvSpPr txBox="1">
            <a:spLocks/>
          </p:cNvSpPr>
          <p:nvPr/>
        </p:nvSpPr>
        <p:spPr>
          <a:xfrm>
            <a:off x="2536" y="-41058"/>
            <a:ext cx="12189464" cy="4925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/>
              <a:t>VOC LAB </a:t>
            </a:r>
            <a:endParaRPr lang="it-IT" sz="2400" b="1">
              <a:solidFill>
                <a:srgbClr val="FFFF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579067-8F1F-15D6-8942-DB1DB74DDF3C}"/>
              </a:ext>
            </a:extLst>
          </p:cNvPr>
          <p:cNvSpPr txBox="1"/>
          <p:nvPr/>
        </p:nvSpPr>
        <p:spPr>
          <a:xfrm>
            <a:off x="499187" y="510464"/>
            <a:ext cx="602009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it-IT" sz="2000" b="1" i="1">
                <a:latin typeface="Calibri"/>
                <a:ea typeface="Calibri"/>
                <a:cs typeface="Calibri"/>
              </a:rPr>
              <a:t>Analisi off-line</a:t>
            </a:r>
            <a:r>
              <a:rPr lang="it-IT" sz="2000" b="1" i="1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it-IT" sz="2000" b="0" i="0">
                <a:effectLst/>
                <a:latin typeface="Calibri"/>
                <a:ea typeface="Calibri"/>
                <a:cs typeface="Calibri"/>
              </a:rPr>
              <a:t>mediante</a:t>
            </a:r>
            <a:r>
              <a:rPr lang="it-IT" sz="2000">
                <a:latin typeface="Calibri"/>
                <a:ea typeface="Calibri"/>
                <a:cs typeface="Calibri"/>
              </a:rPr>
              <a:t> </a:t>
            </a:r>
            <a:br>
              <a:rPr lang="it-IT" sz="2000">
                <a:latin typeface="Calibri"/>
                <a:ea typeface="Calibri"/>
                <a:cs typeface="Calibri"/>
              </a:rPr>
            </a:br>
            <a:r>
              <a:rPr lang="it-IT" sz="2000" b="1" i="0">
                <a:solidFill>
                  <a:srgbClr val="0070C0"/>
                </a:solidFill>
                <a:effectLst/>
                <a:latin typeface="Calibri"/>
                <a:ea typeface="Calibri"/>
                <a:cs typeface="Calibri"/>
              </a:rPr>
              <a:t>GAS-CROMATOGRAFIA/SPETTROMETRIA DI MASSA</a:t>
            </a:r>
            <a:endParaRPr lang="it-IT" sz="2000" b="1"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65D718-C066-AF14-314E-66D8BD628357}"/>
              </a:ext>
            </a:extLst>
          </p:cNvPr>
          <p:cNvSpPr txBox="1"/>
          <p:nvPr/>
        </p:nvSpPr>
        <p:spPr>
          <a:xfrm>
            <a:off x="6928889" y="825589"/>
            <a:ext cx="503082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it-IT" sz="2000" b="1" i="1">
                <a:effectLst/>
                <a:latin typeface="Calibri"/>
                <a:ea typeface="Calibri"/>
                <a:cs typeface="Calibri"/>
              </a:rPr>
              <a:t>Analisi on-line</a:t>
            </a:r>
            <a:r>
              <a:rPr lang="it-IT" sz="2000" b="0" i="0">
                <a:effectLst/>
                <a:latin typeface="Calibri"/>
                <a:ea typeface="Calibri"/>
                <a:cs typeface="Calibri"/>
              </a:rPr>
              <a:t> in tempo reale mediante </a:t>
            </a:r>
          </a:p>
          <a:p>
            <a:pPr algn="ctr"/>
            <a:r>
              <a:rPr lang="it-IT" sz="2000" b="1" i="0">
                <a:solidFill>
                  <a:srgbClr val="0070C0"/>
                </a:solidFill>
                <a:effectLst/>
                <a:latin typeface="Calibri"/>
                <a:ea typeface="Calibri"/>
                <a:cs typeface="Calibri"/>
              </a:rPr>
              <a:t>PTR-MS:</a:t>
            </a:r>
          </a:p>
          <a:p>
            <a:pPr algn="ctr"/>
            <a:r>
              <a:rPr lang="it-IT" sz="2000" b="1" i="0">
                <a:solidFill>
                  <a:srgbClr val="0070C0"/>
                </a:solidFill>
                <a:effectLst/>
                <a:latin typeface="Calibri"/>
                <a:ea typeface="Calibri"/>
                <a:cs typeface="Calibri"/>
              </a:rPr>
              <a:t> PROTON TRANSFER REACTION MASS SPECTROMETRY  </a:t>
            </a:r>
          </a:p>
          <a:p>
            <a:pPr algn="just"/>
            <a:r>
              <a:rPr lang="it-IT" sz="2000">
                <a:latin typeface="Calibri"/>
                <a:ea typeface="Calibri"/>
                <a:cs typeface="Calibri"/>
              </a:rPr>
              <a:t>per il monitoraggio non distruttivo dell’evoluzione di emissione di : </a:t>
            </a:r>
          </a:p>
        </p:txBody>
      </p:sp>
      <p:pic>
        <p:nvPicPr>
          <p:cNvPr id="10" name="Immagine 9" descr="Immagine che contiene interno, muro, scrivania, arredo&#10;&#10;Descrizione generata automaticamente">
            <a:extLst>
              <a:ext uri="{FF2B5EF4-FFF2-40B4-BE49-F238E27FC236}">
                <a16:creationId xmlns:a16="http://schemas.microsoft.com/office/drawing/2014/main" id="{C9F499F6-85B8-381E-549A-DA4E500D3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153" r="18251" b="37023"/>
          <a:stretch/>
        </p:blipFill>
        <p:spPr>
          <a:xfrm>
            <a:off x="340483" y="1284782"/>
            <a:ext cx="6337500" cy="2537596"/>
          </a:xfrm>
          <a:prstGeom prst="rect">
            <a:avLst/>
          </a:prstGeom>
        </p:spPr>
      </p:pic>
      <p:pic>
        <p:nvPicPr>
          <p:cNvPr id="12" name="Immagine 11" descr="Immagine che contiene interno, computer, macchina, Impianto elettrico&#10;&#10;Descrizione generata automaticamente">
            <a:extLst>
              <a:ext uri="{FF2B5EF4-FFF2-40B4-BE49-F238E27FC236}">
                <a16:creationId xmlns:a16="http://schemas.microsoft.com/office/drawing/2014/main" id="{82612377-720F-E322-CFC1-B4515CE69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09" t="37968" r="25897" b="11715"/>
          <a:stretch/>
        </p:blipFill>
        <p:spPr>
          <a:xfrm>
            <a:off x="9659258" y="2837899"/>
            <a:ext cx="2253742" cy="3289738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81BC4DEF-8355-8329-85C2-FC922F87F5EB}"/>
              </a:ext>
            </a:extLst>
          </p:cNvPr>
          <p:cNvGrpSpPr/>
          <p:nvPr/>
        </p:nvGrpSpPr>
        <p:grpSpPr>
          <a:xfrm>
            <a:off x="785204" y="3879627"/>
            <a:ext cx="5014282" cy="2691288"/>
            <a:chOff x="3728172" y="1907037"/>
            <a:chExt cx="4839800" cy="2238435"/>
          </a:xfrm>
        </p:grpSpPr>
        <p:pic>
          <p:nvPicPr>
            <p:cNvPr id="11" name="Immagine 10" descr="Immagine che contiene testo, schermata, Diagramma, linea&#10;&#10;Descrizione generata automaticamente">
              <a:extLst>
                <a:ext uri="{FF2B5EF4-FFF2-40B4-BE49-F238E27FC236}">
                  <a16:creationId xmlns:a16="http://schemas.microsoft.com/office/drawing/2014/main" id="{8410A169-C3A9-1D10-5D73-0870F25D4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8172" y="1907037"/>
              <a:ext cx="4839800" cy="2238435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54D3581-367B-CEBE-C515-F85C5DC64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312" t="8571" r="6358" b="1943"/>
            <a:stretch/>
          </p:blipFill>
          <p:spPr>
            <a:xfrm>
              <a:off x="4020327" y="2408690"/>
              <a:ext cx="733084" cy="461081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13B8842-76BB-51A0-459F-78DE8A130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33" r="8486"/>
            <a:stretch/>
          </p:blipFill>
          <p:spPr>
            <a:xfrm rot="2354310">
              <a:off x="7652336" y="2709302"/>
              <a:ext cx="678327" cy="56999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3FF156-F608-1854-BDC2-6F8DFB795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7878" y="2301928"/>
              <a:ext cx="520148" cy="55175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D49EA64-60CC-EEAA-96EA-C6CD56E41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145"/>
            <a:stretch/>
          </p:blipFill>
          <p:spPr>
            <a:xfrm>
              <a:off x="7405903" y="2202013"/>
              <a:ext cx="585596" cy="497308"/>
            </a:xfrm>
            <a:prstGeom prst="rect">
              <a:avLst/>
            </a:prstGeom>
          </p:spPr>
        </p:pic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7D2B86E5-A593-EA54-81EA-4BF58680A2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99089">
            <a:off x="416034" y="1244070"/>
            <a:ext cx="1473529" cy="827983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80A1C8CF-A6B3-98A8-309C-A21037EF4651}"/>
              </a:ext>
            </a:extLst>
          </p:cNvPr>
          <p:cNvSpPr/>
          <p:nvPr/>
        </p:nvSpPr>
        <p:spPr>
          <a:xfrm>
            <a:off x="6818055" y="699470"/>
            <a:ext cx="5210299" cy="584321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6907795" y="2704818"/>
            <a:ext cx="2636110" cy="36854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VOC da sistemi biologici (piante, insetti, batteri, funghi, matrici organiche, etc..), 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VOC off-</a:t>
            </a:r>
            <a:r>
              <a:rPr lang="it-IT" sz="20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flavors</a:t>
            </a:r>
            <a:r>
              <a:rPr lang="it-IT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e aromatici da  sistemi industriali (elettrodomestici) e 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it-IT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per lo sviluppo di </a:t>
            </a:r>
            <a:r>
              <a:rPr lang="it-IT" sz="200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nanosensori</a:t>
            </a:r>
            <a:r>
              <a:rPr lang="it-IT" sz="2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. 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0A1C8CF-A6B3-98A8-309C-A21037EF4651}"/>
              </a:ext>
            </a:extLst>
          </p:cNvPr>
          <p:cNvSpPr/>
          <p:nvPr/>
        </p:nvSpPr>
        <p:spPr>
          <a:xfrm>
            <a:off x="120618" y="526050"/>
            <a:ext cx="6657986" cy="61900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611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1D1C06D2-1B1F-B825-67AF-7C25DFBAEBD1}"/>
              </a:ext>
            </a:extLst>
          </p:cNvPr>
          <p:cNvSpPr txBox="1">
            <a:spLocks/>
          </p:cNvSpPr>
          <p:nvPr/>
        </p:nvSpPr>
        <p:spPr>
          <a:xfrm>
            <a:off x="2536" y="-41058"/>
            <a:ext cx="12189464" cy="49251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/>
              <a:t>VOC LAB </a:t>
            </a:r>
            <a:endParaRPr lang="it-IT" sz="2400" b="1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AA44BE8-BF20-FAED-B330-D68BCEA9BFB9}"/>
              </a:ext>
            </a:extLst>
          </p:cNvPr>
          <p:cNvSpPr txBox="1"/>
          <p:nvPr/>
        </p:nvSpPr>
        <p:spPr>
          <a:xfrm>
            <a:off x="144509" y="975864"/>
            <a:ext cx="3349701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fontAlgn="base"/>
            <a:r>
              <a:rPr lang="it-IT" sz="1800" i="0">
                <a:effectLst/>
                <a:latin typeface="Calibri"/>
                <a:cs typeface="Calibri"/>
              </a:rPr>
              <a:t>D</a:t>
            </a:r>
            <a:r>
              <a:rPr lang="it-IT" sz="1800" b="0" i="0">
                <a:effectLst/>
                <a:latin typeface="Calibri"/>
                <a:cs typeface="Calibri"/>
              </a:rPr>
              <a:t>eterminazione di composti organici volatili chiave responsabili dell’aroma di diverse matrici alimentari mediante GAS-CROMATOGRAFIA abbinata ad </a:t>
            </a:r>
            <a:r>
              <a:rPr lang="it-IT">
                <a:latin typeface="Calibri"/>
                <a:cs typeface="Calibri"/>
              </a:rPr>
              <a:t>OLFATTOMETRIA</a:t>
            </a:r>
            <a:r>
              <a:rPr lang="it-IT" sz="1800" b="0" i="0">
                <a:effectLst/>
                <a:latin typeface="Calibri"/>
                <a:cs typeface="Calibri"/>
              </a:rPr>
              <a:t> (GCO) </a:t>
            </a:r>
            <a:r>
              <a:rPr lang="it-IT">
                <a:latin typeface="Calibri"/>
                <a:cs typeface="Calibri"/>
              </a:rPr>
              <a:t>           </a:t>
            </a:r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B3AE076-0F41-FE58-D2DA-2074367A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59" y="762323"/>
            <a:ext cx="4033963" cy="3027993"/>
          </a:xfrm>
          <a:prstGeom prst="rect">
            <a:avLst/>
          </a:prstGeom>
        </p:spPr>
      </p:pic>
      <p:pic>
        <p:nvPicPr>
          <p:cNvPr id="1026" name="Picture 2" descr="Immagine che contiene Viso umano, persona, sorriso, vestiti&#10;&#10;Descrizione generata automaticamente">
            <a:extLst>
              <a:ext uri="{FF2B5EF4-FFF2-40B4-BE49-F238E27FC236}">
                <a16:creationId xmlns:a16="http://schemas.microsoft.com/office/drawing/2014/main" id="{5E6F5A28-2E78-692F-C8C8-8DA2A122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2" y="4561016"/>
            <a:ext cx="1466619" cy="182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magine che contiene testo, persona, interno, Viso umano&#10;&#10;Descrizione generata automaticamente">
            <a:extLst>
              <a:ext uri="{FF2B5EF4-FFF2-40B4-BE49-F238E27FC236}">
                <a16:creationId xmlns:a16="http://schemas.microsoft.com/office/drawing/2014/main" id="{D264C818-B27D-A105-ECC5-33AAB36B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75" y="4668112"/>
            <a:ext cx="1799303" cy="17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magine che contiene testo, persona, vestiti, Viso umano&#10;&#10;Descrizione generata automaticamente">
            <a:extLst>
              <a:ext uri="{FF2B5EF4-FFF2-40B4-BE49-F238E27FC236}">
                <a16:creationId xmlns:a16="http://schemas.microsoft.com/office/drawing/2014/main" id="{7D9E0226-1478-2DAE-BB94-8C1654FB6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91" y="4658385"/>
            <a:ext cx="1799303" cy="179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00730B0-5FEC-ED3D-F927-90417A1B59F7}"/>
              </a:ext>
            </a:extLst>
          </p:cNvPr>
          <p:cNvSpPr txBox="1"/>
          <p:nvPr/>
        </p:nvSpPr>
        <p:spPr>
          <a:xfrm>
            <a:off x="0" y="4133720"/>
            <a:ext cx="2867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francesca.rapparini@ibe.cnr.it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D6734AC-2D8A-AAC3-E64D-84D9685A8BE7}"/>
              </a:ext>
            </a:extLst>
          </p:cNvPr>
          <p:cNvSpPr txBox="1"/>
          <p:nvPr/>
        </p:nvSpPr>
        <p:spPr>
          <a:xfrm>
            <a:off x="4361791" y="4219859"/>
            <a:ext cx="2012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luisa.neri@ibe.cnr.it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C09502F-CE5D-5696-00DF-8A9CD69B6D83}"/>
              </a:ext>
            </a:extLst>
          </p:cNvPr>
          <p:cNvSpPr txBox="1"/>
          <p:nvPr/>
        </p:nvSpPr>
        <p:spPr>
          <a:xfrm>
            <a:off x="8230427" y="3260170"/>
            <a:ext cx="2879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giuliamaria.daniele@ibe.cnr.it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DEAD6A4-264C-9264-E0F2-C334F122544C}"/>
              </a:ext>
            </a:extLst>
          </p:cNvPr>
          <p:cNvSpPr txBox="1"/>
          <p:nvPr/>
        </p:nvSpPr>
        <p:spPr>
          <a:xfrm>
            <a:off x="7781074" y="4133720"/>
            <a:ext cx="2898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cinzia.debenedictis@ibe.cnr.it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6AFF71F-EDD1-0181-552B-31783B1D8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713" y="762235"/>
            <a:ext cx="3153063" cy="23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81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227</Words>
  <Application>Microsoft Office PowerPoint</Application>
  <PresentationFormat>Widescreen</PresentationFormat>
  <Paragraphs>37</Paragraphs>
  <Slides>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Livorno</dc:title>
  <dc:creator>Lucia Morrone</dc:creator>
  <cp:lastModifiedBy>MARCO SIMONETTI</cp:lastModifiedBy>
  <cp:revision>5</cp:revision>
  <dcterms:created xsi:type="dcterms:W3CDTF">2024-03-12T11:18:59Z</dcterms:created>
  <dcterms:modified xsi:type="dcterms:W3CDTF">2024-04-12T15:10:39Z</dcterms:modified>
</cp:coreProperties>
</file>