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65" r:id="rId2"/>
    <p:sldId id="266" r:id="rId3"/>
    <p:sldId id="272" r:id="rId4"/>
    <p:sldId id="267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54"/>
    <a:srgbClr val="00285E"/>
    <a:srgbClr val="00B050"/>
    <a:srgbClr val="ED13BE"/>
    <a:srgbClr val="ECA506"/>
    <a:srgbClr val="3A3A3A"/>
    <a:srgbClr val="A02B93"/>
    <a:srgbClr val="FBFC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87DA7-0B2D-CDAA-D2CD-DC8B6FAD53CD}" v="6" dt="2024-04-08T15:17:24.017"/>
    <p1510:client id="{032744A9-D80B-3271-027B-5157B240B194}" v="16" dt="2024-04-09T09:04:33.357"/>
    <p1510:client id="{13F13A49-15E4-A65A-69BC-AAAA2D8E876F}" v="46" dt="2024-04-09T14:12:55.606"/>
    <p1510:client id="{2F30281F-79C4-6811-84E9-8B37243F3780}" v="1168" dt="2024-04-08T14:55:11.979"/>
    <p1510:client id="{49C16379-9676-4FDB-24A3-3C53BD311CFC}" v="2" dt="2024-04-09T10:29:59.413"/>
    <p1510:client id="{4C8F03B9-EB28-1232-D81F-54BE3149DB08}" v="30" dt="2024-04-09T14:23:26.430"/>
    <p1510:client id="{52C5D914-4FBC-429A-ABE3-EF7570DD4F46}" v="503" dt="2024-04-09T14:42:33.910"/>
    <p1510:client id="{79AD8C21-BB18-D83B-E192-DCDE6A6CA512}" v="458" dt="2024-04-09T11:01:26.139"/>
    <p1510:client id="{83B5F67B-36AA-70B7-EAFF-E90D1E3F4F4A}" v="33" dt="2024-04-09T14:47:35.906"/>
    <p1510:client id="{AAC30B8E-7FA7-42EE-A102-EE86C145ACB3}" v="7" dt="2024-04-09T12:17:35.635"/>
    <p1510:client id="{BFA01092-2374-ED18-7B7B-353141BCED80}" v="15" dt="2024-04-09T12:34:47.346"/>
    <p1510:client id="{C81F851E-E506-5FF6-B361-1C3861F5B63C}" v="14" dt="2024-04-09T10:53:24.870"/>
    <p1510:client id="{D97ED458-6B2D-0F56-82AF-5F2AE60AC00B}" v="16" dt="2024-04-09T08:30:41.443"/>
    <p1510:client id="{E0D65A67-2F18-EE98-8241-6FE152297730}" v="8" dt="2024-04-09T12:07:16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5E699-521E-440F-9F45-E22807C40D4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AC26A-9CFE-4AF1-A1E8-448680BEF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23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AC26A-9CFE-4AF1-A1E8-448680BEFB4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3463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AC26A-9CFE-4AF1-A1E8-448680BEFB4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13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AC26A-9CFE-4AF1-A1E8-448680BEFB4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64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AC26A-9CFE-4AF1-A1E8-448680BEFB4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46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246511-3A03-2477-FA12-00E156717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FB6EE5-D68F-EC05-11E7-96B327652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1043AF-9BEC-3DBC-6205-9F4CC01F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850E9B-F675-1631-A1BF-E6EA0F141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4B0CC5-E0C9-590F-510E-B366E16A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86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CD20EF-EA34-C6E6-CF15-01178FE6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257614-9E9B-92C2-4997-2BAD47164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9174F6-1D84-F169-C065-1499A972C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3BBBAD-8BBD-BE52-2071-CD786F585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9E14F0-DA0E-F5AD-28C6-91A195ED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30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C2BD66-E767-9EE1-EE45-D0CBE749C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644963-EADF-4FED-57AF-1D2C8B493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12BD0F-4BEA-643D-DE3A-A42DD00EC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371FF4-6792-598A-491A-26C5DBE3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B42E04-FD6B-50DF-5F3F-2A962280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10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2BA678-C40C-0D9A-D12B-BA95ADEB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B715B4-3EBF-5C6E-7076-AEA47C5EF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09D7D2-FD2C-E9C4-3D21-81D936930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7DFA20-5A74-D6CE-E056-DD5ED2A1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A29548-E9F3-6AC5-1E67-9415D353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8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9A928-66C7-A91B-334B-0AF4CB9F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0E4506-F431-F935-F77F-5F4687C2A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85C8FC-2E73-E3A2-D03F-CCFE5A2F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E69623-FE31-EEC6-9C11-828BFE71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5CC1BB-2CC8-B70A-FF50-06AEB670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93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B8B6E9-AFF8-8B7C-B9B8-2B053EA8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65D6C5-3869-6651-3A5B-5B1118DB0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68EEE1-397F-00CF-164F-F0972E538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6599A1-8B64-3F38-B360-4B71D7DF9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EAEEC3-A6DC-413E-D3C2-DEF1E644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0D88A5-1BE1-AEAB-5AEC-33BF89ED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74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44D3F0-3D0B-A5A1-B10B-6B305B0D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C8B518-B56E-886C-43F2-19DCADD77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17DEC2-78E2-5BD2-633A-3D3C2F2CA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F5D061-5643-DD66-8B9B-F5D45573A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819442-B6C7-50EA-EA52-1430E0A44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4EF14DB-F2B0-5037-7084-06FD8723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E89A4C-FEB2-1859-DF5B-094DAEDC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0CCCC22-CE59-AD29-DFBF-B6F02D80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34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EE3717-E317-9345-8CFB-C39BFFD6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687E768-8796-8191-FF16-8F5CDE34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BB3E79-B0E2-EDDF-51DC-242F1862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955404-53F6-965A-1EDC-89702248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48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D1B5D90-D553-11E4-5C5F-1F8EEE378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9A3A90A-8E1A-AAC6-B583-715716EB9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9D546C-37B1-9670-19AB-37944E71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06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725C5-FC0E-A546-09E3-0410DDAD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99A7CC-E127-C715-0C75-8719F4CD3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036409-26A5-8B78-1F5E-90D360444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30738D-3DC6-E0B0-D76E-B06890DB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248056-EAAA-4BE7-1081-D20DD977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FF76E4-121C-BF80-4160-45462F39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15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9397F5-0B8C-85AB-712E-D71B322F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BFB5456-BC74-C8E3-7048-ED092B22B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CA637-6F00-E760-67FD-956BFC3AC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E62EEB-A175-74F1-5B56-2242B16A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88446F-BD22-7024-D336-258F95A6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706D54-E49D-9D21-F3A1-525B30F0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86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DDEED6E-D234-EA7B-D73F-48ED884F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E95A63-EA2C-5EB5-8940-C381EBAD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E0B090-4140-7956-BC58-83CDFE3F2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94DDA6-F979-4C31-4D27-692B8C846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17ACD3-6F6A-6749-D629-0AC180BAA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42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40FBF-52A4-3A13-C276-DA906B9F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0" y="944"/>
            <a:ext cx="12201418" cy="362844"/>
          </a:xfrm>
          <a:solidFill>
            <a:schemeClr val="bg2">
              <a:lumMod val="25000"/>
            </a:schemeClr>
          </a:solidFill>
          <a:ln>
            <a:solidFill>
              <a:srgbClr val="3A3A3A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it-IT" sz="2300" b="1"/>
              <a:t>URBAN LAB</a:t>
            </a:r>
            <a:endParaRPr lang="en-GB" sz="23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D411F-6D6D-7B0C-6F9C-03B8F785F576}"/>
              </a:ext>
            </a:extLst>
          </p:cNvPr>
          <p:cNvSpPr txBox="1"/>
          <p:nvPr/>
        </p:nvSpPr>
        <p:spPr>
          <a:xfrm>
            <a:off x="-20083" y="346837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0" u="sng" err="1">
                <a:solidFill>
                  <a:srgbClr val="3A3A3A"/>
                </a:solidFill>
                <a:effectLst/>
                <a:latin typeface="Calibri" panose="020F0502020204030204" pitchFamily="34" charset="0"/>
              </a:rPr>
              <a:t>Computational</a:t>
            </a:r>
            <a:r>
              <a:rPr lang="it-IT" sz="2400" b="1" i="0" u="sng">
                <a:solidFill>
                  <a:srgbClr val="3A3A3A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2400" b="1" i="0" u="sng" err="1">
                <a:solidFill>
                  <a:srgbClr val="3A3A3A"/>
                </a:solidFill>
                <a:effectLst/>
                <a:latin typeface="Calibri" panose="020F0502020204030204" pitchFamily="34" charset="0"/>
              </a:rPr>
              <a:t>fluidodynamic</a:t>
            </a:r>
            <a:r>
              <a:rPr lang="it-IT" sz="2400" b="1" i="0" u="sng">
                <a:solidFill>
                  <a:srgbClr val="3A3A3A"/>
                </a:solidFill>
                <a:effectLst/>
                <a:latin typeface="Calibri" panose="020F0502020204030204" pitchFamily="34" charset="0"/>
              </a:rPr>
              <a:t> ENVI-</a:t>
            </a:r>
            <a:r>
              <a:rPr lang="it-IT" sz="2400" b="1" i="0" u="sng" err="1">
                <a:solidFill>
                  <a:srgbClr val="3A3A3A"/>
                </a:solidFill>
                <a:effectLst/>
                <a:latin typeface="Calibri" panose="020F0502020204030204" pitchFamily="34" charset="0"/>
              </a:rPr>
              <a:t>met</a:t>
            </a:r>
            <a:r>
              <a:rPr lang="it-IT" sz="2400" b="1" i="0" u="sng">
                <a:solidFill>
                  <a:srgbClr val="3A3A3A"/>
                </a:solidFill>
                <a:effectLst/>
                <a:latin typeface="Calibri" panose="020F0502020204030204" pitchFamily="34" charset="0"/>
              </a:rPr>
              <a:t> </a:t>
            </a:r>
            <a:endParaRPr lang="en-GB" sz="2400" b="1" u="sng">
              <a:solidFill>
                <a:srgbClr val="3A3A3A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EED08EA-8AF7-D99C-AA49-671978939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372965"/>
            <a:ext cx="920886" cy="49194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D61E386-592D-6571-DEC9-6406A8A6B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373" y="4205512"/>
            <a:ext cx="3932727" cy="257187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58BF7CD-FAB8-E4A8-1B16-DBDD9E64C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11" y="899693"/>
            <a:ext cx="3281001" cy="276417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2051885-75FE-7105-4236-C09F47852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1002" y="899693"/>
            <a:ext cx="4987892" cy="276417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0536BB0-B95B-DA06-1427-FAC9E29F9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894" y="968166"/>
            <a:ext cx="3821764" cy="279641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995B17E-F988-1690-E742-74345CAD2A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16" r="8594"/>
          <a:stretch/>
        </p:blipFill>
        <p:spPr>
          <a:xfrm>
            <a:off x="7277100" y="4127465"/>
            <a:ext cx="4742583" cy="27627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FA9CC9-1C23-C4BE-A327-AFEB6BCDFF80}"/>
              </a:ext>
            </a:extLst>
          </p:cNvPr>
          <p:cNvSpPr txBox="1"/>
          <p:nvPr/>
        </p:nvSpPr>
        <p:spPr>
          <a:xfrm>
            <a:off x="0" y="3670376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400" b="1" i="0" u="sng">
                <a:solidFill>
                  <a:srgbClr val="C00000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algn="ctr"/>
            <a:r>
              <a:rPr lang="en-GB">
                <a:solidFill>
                  <a:srgbClr val="3A3A3A"/>
                </a:solidFill>
              </a:rPr>
              <a:t>Ecosystem services of the Urban Forestry: I-TREE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623A1ACB-4A70-296F-8952-DAD70B68A1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083" y="4223965"/>
            <a:ext cx="3592913" cy="256974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4E02312-B978-3E5E-462E-7737092B6B31}"/>
              </a:ext>
            </a:extLst>
          </p:cNvPr>
          <p:cNvSpPr txBox="1"/>
          <p:nvPr/>
        </p:nvSpPr>
        <p:spPr>
          <a:xfrm>
            <a:off x="0" y="420637"/>
            <a:ext cx="2237341" cy="4616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rgbClr val="3A3A3A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300" b="1"/>
            </a:lvl1pPr>
          </a:lstStyle>
          <a:p>
            <a:r>
              <a:rPr lang="it-IT"/>
              <a:t>MODELLING</a:t>
            </a:r>
          </a:p>
        </p:txBody>
      </p:sp>
    </p:spTree>
    <p:extLst>
      <p:ext uri="{BB962C8B-B14F-4D97-AF65-F5344CB8AC3E}">
        <p14:creationId xmlns:p14="http://schemas.microsoft.com/office/powerpoint/2010/main" val="2462733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649087F-964E-F989-DD92-E9A092A9FC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75" t="300" r="447" b="1659"/>
          <a:stretch/>
        </p:blipFill>
        <p:spPr>
          <a:xfrm>
            <a:off x="-42963" y="3687548"/>
            <a:ext cx="3975778" cy="31766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040FBF-52A4-3A13-C276-DA906B9F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0" y="944"/>
            <a:ext cx="12201418" cy="362844"/>
          </a:xfrm>
          <a:solidFill>
            <a:schemeClr val="bg2">
              <a:lumMod val="25000"/>
            </a:schemeClr>
          </a:solidFill>
          <a:ln>
            <a:solidFill>
              <a:srgbClr val="3A3A3A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it-IT" sz="2300" b="1"/>
              <a:t>URBAN LAB</a:t>
            </a:r>
            <a:endParaRPr lang="en-GB" sz="2300" b="1"/>
          </a:p>
        </p:txBody>
      </p:sp>
      <p:pic>
        <p:nvPicPr>
          <p:cNvPr id="3" name="Immagine 2" descr="Immagine che contiene mappa, testo, atlante, schermata&#10;&#10;Descrizione generata automaticamente">
            <a:extLst>
              <a:ext uri="{FF2B5EF4-FFF2-40B4-BE49-F238E27FC236}">
                <a16:creationId xmlns:a16="http://schemas.microsoft.com/office/drawing/2014/main" id="{FCA3CA75-D1CB-ADFE-5460-71607FC7C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809" y="3633957"/>
            <a:ext cx="4770056" cy="323028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CFE118-E32F-8BC7-6F85-87CA66BEA58B}"/>
              </a:ext>
            </a:extLst>
          </p:cNvPr>
          <p:cNvSpPr txBox="1"/>
          <p:nvPr/>
        </p:nvSpPr>
        <p:spPr>
          <a:xfrm>
            <a:off x="0" y="420637"/>
            <a:ext cx="3958385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/>
              <a:t>REMOTE SENSING &amp; GIS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3E5B667A-6FE6-97DA-91EC-124C2595D1D0}"/>
              </a:ext>
            </a:extLst>
          </p:cNvPr>
          <p:cNvSpPr txBox="1">
            <a:spLocks/>
          </p:cNvSpPr>
          <p:nvPr/>
        </p:nvSpPr>
        <p:spPr>
          <a:xfrm>
            <a:off x="3854552" y="4211797"/>
            <a:ext cx="3015774" cy="14568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it-IT" sz="1600">
                <a:latin typeface="Calibri" panose="020F0502020204030204" pitchFamily="34" charset="0"/>
              </a:rPr>
              <a:t>Misure iperspettrali VNIR-SWIR da aereo:</a:t>
            </a:r>
          </a:p>
          <a:p>
            <a:pPr fontAlgn="base"/>
            <a:r>
              <a:rPr lang="it-IT" sz="1600">
                <a:latin typeface="Calibri" panose="020F0502020204030204" pitchFamily="34" charset="0"/>
              </a:rPr>
              <a:t>Random </a:t>
            </a:r>
            <a:r>
              <a:rPr lang="it-IT" sz="1600" err="1">
                <a:latin typeface="Calibri" panose="020F0502020204030204" pitchFamily="34" charset="0"/>
              </a:rPr>
              <a:t>forest</a:t>
            </a:r>
            <a:r>
              <a:rPr lang="it-IT" sz="1600">
                <a:latin typeface="Calibri" panose="020F0502020204030204" pitchFamily="34" charset="0"/>
              </a:rPr>
              <a:t> per classificazione materiali</a:t>
            </a:r>
          </a:p>
          <a:p>
            <a:pPr fontAlgn="base"/>
            <a:r>
              <a:rPr lang="it-IT" sz="1600">
                <a:latin typeface="Calibri" panose="020F0502020204030204" pitchFamily="34" charset="0"/>
              </a:rPr>
              <a:t>Derivazione albedo superficiale</a:t>
            </a:r>
          </a:p>
        </p:txBody>
      </p:sp>
      <p:pic>
        <p:nvPicPr>
          <p:cNvPr id="10" name="Immagine 9" descr="Immagine che contiene mappa, Aerofotogrammetria, Vista aerea, sobborgo&#10;&#10;Descrizione generata automaticamente">
            <a:extLst>
              <a:ext uri="{FF2B5EF4-FFF2-40B4-BE49-F238E27FC236}">
                <a16:creationId xmlns:a16="http://schemas.microsoft.com/office/drawing/2014/main" id="{6E997739-050A-FA4D-064E-03EADC767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70" y="427369"/>
            <a:ext cx="2347541" cy="15749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magine 10" descr="Immagine che contiene Policromia, arancione, modello, schermata&#10;&#10;Descrizione generata automaticamente">
            <a:extLst>
              <a:ext uri="{FF2B5EF4-FFF2-40B4-BE49-F238E27FC236}">
                <a16:creationId xmlns:a16="http://schemas.microsoft.com/office/drawing/2014/main" id="{DCD7BE3A-34AF-24B3-D019-1A860ADC4E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49" y="420637"/>
            <a:ext cx="2347541" cy="15749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magine 11" descr="Immagine che contiene mappa, disegno, bianco e nero&#10;&#10;Descrizione generata automaticamente">
            <a:extLst>
              <a:ext uri="{FF2B5EF4-FFF2-40B4-BE49-F238E27FC236}">
                <a16:creationId xmlns:a16="http://schemas.microsoft.com/office/drawing/2014/main" id="{1AE56567-CF55-C347-C5B1-4F557DB0F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837" y="2054456"/>
            <a:ext cx="2354385" cy="15795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Immagine 12" descr="Immagine che contiene fungo, muffa&#10;&#10;Descrizione generata automaticamente">
            <a:extLst>
              <a:ext uri="{FF2B5EF4-FFF2-40B4-BE49-F238E27FC236}">
                <a16:creationId xmlns:a16="http://schemas.microsoft.com/office/drawing/2014/main" id="{DBCAFD0A-09FE-2218-B985-8D51DB280C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526" y="2054456"/>
            <a:ext cx="2354385" cy="15795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23B77F9-CBFF-C4EA-41C6-7286D2915CCF}"/>
              </a:ext>
            </a:extLst>
          </p:cNvPr>
          <p:cNvSpPr txBox="1"/>
          <p:nvPr/>
        </p:nvSpPr>
        <p:spPr>
          <a:xfrm>
            <a:off x="7371573" y="3403125"/>
            <a:ext cx="2362290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VEGETATION FRACTION COVER (Sentinel 2)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43FCC1-DB5D-1397-EE8D-4C5C894B4BA1}"/>
              </a:ext>
            </a:extLst>
          </p:cNvPr>
          <p:cNvSpPr txBox="1"/>
          <p:nvPr/>
        </p:nvSpPr>
        <p:spPr>
          <a:xfrm>
            <a:off x="9781672" y="1757007"/>
            <a:ext cx="2354386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LAND SURFACE TEMPERATURE (Landsat)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E715C71-834E-39AA-ED28-E98B1360FE82}"/>
              </a:ext>
            </a:extLst>
          </p:cNvPr>
          <p:cNvSpPr txBox="1"/>
          <p:nvPr/>
        </p:nvSpPr>
        <p:spPr>
          <a:xfrm>
            <a:off x="10190127" y="3376502"/>
            <a:ext cx="1521383" cy="2308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SKY VIEW FACTOR (</a:t>
            </a:r>
            <a:r>
              <a:rPr lang="fr-FR" sz="9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LiDAR</a:t>
            </a:r>
            <a:r>
              <a:rPr lang="fr-FR" sz="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46ED121-B277-48E6-2088-EEE386B2D4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0" y="972133"/>
            <a:ext cx="3659515" cy="324324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3A1D769-EE1C-875F-6D4F-714CE75568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5087" y="981049"/>
            <a:ext cx="3288513" cy="2914439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917C5C93-4F58-FF17-32BF-CCBA8DFD0AA2}"/>
              </a:ext>
            </a:extLst>
          </p:cNvPr>
          <p:cNvSpPr txBox="1">
            <a:spLocks/>
          </p:cNvSpPr>
          <p:nvPr/>
        </p:nvSpPr>
        <p:spPr>
          <a:xfrm>
            <a:off x="4499837" y="6287756"/>
            <a:ext cx="2904972" cy="3139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it-IT" sz="1600">
                <a:latin typeface="Calibri" panose="020F0502020204030204" pitchFamily="34" charset="0"/>
              </a:rPr>
              <a:t>Urban </a:t>
            </a:r>
            <a:r>
              <a:rPr lang="it-IT" sz="1600" err="1">
                <a:latin typeface="Calibri" panose="020F0502020204030204" pitchFamily="34" charset="0"/>
              </a:rPr>
              <a:t>Heatwave</a:t>
            </a:r>
            <a:r>
              <a:rPr lang="it-IT" sz="1600">
                <a:latin typeface="Calibri" panose="020F0502020204030204" pitchFamily="34" charset="0"/>
              </a:rPr>
              <a:t> Thermal Index</a:t>
            </a:r>
          </a:p>
        </p:txBody>
      </p:sp>
    </p:spTree>
    <p:extLst>
      <p:ext uri="{BB962C8B-B14F-4D97-AF65-F5344CB8AC3E}">
        <p14:creationId xmlns:p14="http://schemas.microsoft.com/office/powerpoint/2010/main" val="150191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40FBF-52A4-3A13-C276-DA906B9F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0" y="944"/>
            <a:ext cx="12201418" cy="362844"/>
          </a:xfrm>
          <a:solidFill>
            <a:schemeClr val="bg2">
              <a:lumMod val="25000"/>
            </a:schemeClr>
          </a:solidFill>
          <a:ln>
            <a:solidFill>
              <a:srgbClr val="3A3A3A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it-IT" sz="2300" b="1"/>
              <a:t>URBAN LAB</a:t>
            </a:r>
            <a:endParaRPr lang="en-GB" sz="2300" b="1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CFE118-E32F-8BC7-6F85-87CA66BEA58B}"/>
              </a:ext>
            </a:extLst>
          </p:cNvPr>
          <p:cNvSpPr txBox="1"/>
          <p:nvPr/>
        </p:nvSpPr>
        <p:spPr>
          <a:xfrm>
            <a:off x="0" y="420637"/>
            <a:ext cx="3958385" cy="4616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/>
              <a:t>REMOTE SENSING &amp; GIS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3E5B667A-6FE6-97DA-91EC-124C2595D1D0}"/>
              </a:ext>
            </a:extLst>
          </p:cNvPr>
          <p:cNvSpPr txBox="1">
            <a:spLocks/>
          </p:cNvSpPr>
          <p:nvPr/>
        </p:nvSpPr>
        <p:spPr>
          <a:xfrm>
            <a:off x="236764" y="933151"/>
            <a:ext cx="5004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it-IT" sz="2000" b="1" u="sng">
                <a:latin typeface="Calibri" panose="020F0502020204030204" pitchFamily="34" charset="0"/>
              </a:rPr>
              <a:t>Indice di rischio da ondata di calore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14CC7DE-516F-8BB9-623F-F72EC8A7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052" y="713904"/>
            <a:ext cx="2354385" cy="199895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DCB1A32-A296-6716-9186-44B1D96F3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732" y="713904"/>
            <a:ext cx="3707083" cy="205132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4BC4FE-0FC6-C47D-7C7E-92D4E50BA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7946"/>
            <a:ext cx="5404757" cy="569294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525867F-0939-4B6D-E69F-D6D98667E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8758" y="3115342"/>
            <a:ext cx="5211362" cy="348383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A1EA79C-F4AD-A126-9AF1-CCDB5D15AC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2849" y="3829050"/>
            <a:ext cx="1304213" cy="195126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F01E924-742D-71EB-B848-4FFA05426328}"/>
              </a:ext>
            </a:extLst>
          </p:cNvPr>
          <p:cNvSpPr txBox="1"/>
          <p:nvPr/>
        </p:nvSpPr>
        <p:spPr>
          <a:xfrm>
            <a:off x="5690906" y="3165898"/>
            <a:ext cx="2067425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200" b="1"/>
              <a:t>FORLÌ AREA RESIDENZIALE</a:t>
            </a:r>
          </a:p>
        </p:txBody>
      </p:sp>
    </p:spTree>
    <p:extLst>
      <p:ext uri="{BB962C8B-B14F-4D97-AF65-F5344CB8AC3E}">
        <p14:creationId xmlns:p14="http://schemas.microsoft.com/office/powerpoint/2010/main" val="2324591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3EF6FB6D-2CA6-88FF-5567-0FA3D8623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54" y="4034884"/>
            <a:ext cx="4990461" cy="2803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040FBF-52A4-3A13-C276-DA906B9F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0" y="944"/>
            <a:ext cx="12201418" cy="362844"/>
          </a:xfrm>
          <a:solidFill>
            <a:schemeClr val="bg2">
              <a:lumMod val="25000"/>
            </a:schemeClr>
          </a:solidFill>
          <a:ln>
            <a:solidFill>
              <a:srgbClr val="3A3A3A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it-IT" sz="2300" b="1"/>
              <a:t>URBAN LAB</a:t>
            </a:r>
            <a:endParaRPr lang="en-GB" sz="23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010DE0-B922-726B-E062-1EC8F3EFFA61}"/>
              </a:ext>
            </a:extLst>
          </p:cNvPr>
          <p:cNvSpPr txBox="1"/>
          <p:nvPr/>
        </p:nvSpPr>
        <p:spPr>
          <a:xfrm>
            <a:off x="-760" y="3588338"/>
            <a:ext cx="12201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fontAlgn="base"/>
            <a:r>
              <a:rPr lang="it-IT" sz="1600" b="1" i="0">
                <a:effectLst/>
                <a:latin typeface="Calibri" panose="020F0502020204030204" pitchFamily="34" charset="0"/>
              </a:rPr>
              <a:t>Identificazione delle </a:t>
            </a:r>
            <a:r>
              <a:rPr lang="it-IT" sz="1600" b="1" i="0" u="sng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vulnerabilità microclimatiche</a:t>
            </a:r>
            <a:r>
              <a:rPr lang="it-IT" sz="1600" b="1" i="0">
                <a:effectLst/>
                <a:latin typeface="Calibri" panose="020F0502020204030204" pitchFamily="34" charset="0"/>
              </a:rPr>
              <a:t> e possibili azioni di </a:t>
            </a:r>
            <a:r>
              <a:rPr lang="it-IT" sz="1600" b="1" i="0" u="sng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adattamento</a:t>
            </a:r>
            <a:r>
              <a:rPr lang="it-IT" sz="1600" b="1" i="0">
                <a:effectLst/>
                <a:latin typeface="Calibri" panose="020F0502020204030204" pitchFamily="34" charset="0"/>
              </a:rPr>
              <a:t> delle municipalità (Piano di Azione per l’Energia Sostenibile e il Clima)</a:t>
            </a:r>
            <a:endParaRPr lang="en-GB" sz="1600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45975-E002-1E46-0C99-3C65F18F0889}"/>
              </a:ext>
            </a:extLst>
          </p:cNvPr>
          <p:cNvSpPr txBox="1"/>
          <p:nvPr/>
        </p:nvSpPr>
        <p:spPr>
          <a:xfrm>
            <a:off x="4394123" y="478258"/>
            <a:ext cx="5627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0" u="sng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Misure di </a:t>
            </a:r>
            <a:r>
              <a:rPr lang="it-IT" sz="1600" b="1" i="0" err="1">
                <a:effectLst/>
                <a:latin typeface="Calibri" panose="020F0502020204030204" pitchFamily="34" charset="0"/>
              </a:rPr>
              <a:t>biometerorologia</a:t>
            </a:r>
            <a:r>
              <a:rPr lang="it-IT" sz="1600" b="1" i="0">
                <a:effectLst/>
                <a:latin typeface="Calibri" panose="020F0502020204030204" pitchFamily="34" charset="0"/>
              </a:rPr>
              <a:t> e micrometeorologia</a:t>
            </a:r>
            <a:endParaRPr lang="en-GB" sz="1600" b="1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00BCE70-0976-26BF-6933-1315622E0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72" t="19655" r="31823" b="25235"/>
          <a:stretch/>
        </p:blipFill>
        <p:spPr>
          <a:xfrm>
            <a:off x="2058490" y="975833"/>
            <a:ext cx="1970573" cy="261289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024E48B-D022-CD56-50FF-281A588892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33" t="-677" r="37330" b="28575"/>
          <a:stretch/>
        </p:blipFill>
        <p:spPr>
          <a:xfrm>
            <a:off x="93385" y="949453"/>
            <a:ext cx="1895896" cy="261289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6D107C-BA47-651D-E46F-CCAAEC71A576}"/>
              </a:ext>
            </a:extLst>
          </p:cNvPr>
          <p:cNvSpPr txBox="1"/>
          <p:nvPr/>
        </p:nvSpPr>
        <p:spPr>
          <a:xfrm>
            <a:off x="0" y="420637"/>
            <a:ext cx="3958385" cy="46166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rgbClr val="3A3A3A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300" b="1"/>
            </a:lvl1pPr>
          </a:lstStyle>
          <a:p>
            <a:r>
              <a:rPr lang="it-IT"/>
              <a:t>MISURE e PIANIFICAZIONE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B4A347-AD95-9C6F-85B1-E55FB821D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3798" y="989434"/>
            <a:ext cx="5988714" cy="26116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FD2665B-81CB-70EF-E88F-258DD222B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129" y="2439936"/>
            <a:ext cx="606308" cy="1135408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D6194147-B0E1-CEAC-3D36-FB0868D0F3DC}"/>
              </a:ext>
            </a:extLst>
          </p:cNvPr>
          <p:cNvSpPr txBox="1"/>
          <p:nvPr/>
        </p:nvSpPr>
        <p:spPr>
          <a:xfrm>
            <a:off x="8886950" y="2047386"/>
            <a:ext cx="1300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0" u="sng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FLIR E60</a:t>
            </a:r>
            <a:endParaRPr lang="en-GB" sz="160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06AF33F-4A0B-D77E-566C-549BA15F4F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941"/>
          <a:stretch/>
        </p:blipFill>
        <p:spPr>
          <a:xfrm>
            <a:off x="3958384" y="3868921"/>
            <a:ext cx="3375865" cy="299515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7228EC8-6644-0956-80A0-38A45D3179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0" y="4106852"/>
            <a:ext cx="4300739" cy="2771333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CE206376-E719-C66B-6529-F4C0BE41224D}"/>
              </a:ext>
            </a:extLst>
          </p:cNvPr>
          <p:cNvSpPr txBox="1"/>
          <p:nvPr/>
        </p:nvSpPr>
        <p:spPr>
          <a:xfrm>
            <a:off x="10133510" y="1191758"/>
            <a:ext cx="1996103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>
                <a:ea typeface="+mn-lt"/>
                <a:cs typeface="+mn-lt"/>
              </a:rPr>
              <a:t>Marianna Nardino</a:t>
            </a:r>
            <a:endParaRPr lang="en-US" sz="1600">
              <a:ea typeface="+mn-lt"/>
              <a:cs typeface="+mn-lt"/>
            </a:endParaRPr>
          </a:p>
          <a:p>
            <a:r>
              <a:rPr lang="en-GB" sz="1600">
                <a:ea typeface="+mn-lt"/>
                <a:cs typeface="+mn-lt"/>
              </a:rPr>
              <a:t>Federico </a:t>
            </a:r>
            <a:r>
              <a:rPr lang="en-GB" sz="1600" err="1">
                <a:ea typeface="+mn-lt"/>
                <a:cs typeface="+mn-lt"/>
              </a:rPr>
              <a:t>Carotenuto</a:t>
            </a:r>
            <a:endParaRPr lang="en-GB" sz="1600">
              <a:ea typeface="+mn-lt"/>
              <a:cs typeface="+mn-lt"/>
            </a:endParaRPr>
          </a:p>
          <a:p>
            <a:r>
              <a:rPr lang="en-GB" sz="1600"/>
              <a:t>Daniela </a:t>
            </a:r>
            <a:r>
              <a:rPr lang="en-GB" sz="1600" err="1"/>
              <a:t>Famulari</a:t>
            </a:r>
            <a:endParaRPr lang="en-GB" sz="1600"/>
          </a:p>
          <a:p>
            <a:r>
              <a:rPr lang="en-GB" sz="1600" err="1"/>
              <a:t>Edoardo</a:t>
            </a:r>
            <a:r>
              <a:rPr lang="en-GB" sz="1600"/>
              <a:t> </a:t>
            </a:r>
            <a:r>
              <a:rPr lang="en-GB" sz="1600" err="1"/>
              <a:t>Fiorillo</a:t>
            </a:r>
            <a:endParaRPr lang="en-GB" sz="1600"/>
          </a:p>
          <a:p>
            <a:r>
              <a:rPr lang="en-GB" sz="1600"/>
              <a:t>Letizia </a:t>
            </a:r>
            <a:r>
              <a:rPr lang="en-GB" sz="1600" err="1"/>
              <a:t>Cremonini</a:t>
            </a:r>
            <a:endParaRPr lang="en-GB" sz="1600"/>
          </a:p>
          <a:p>
            <a:r>
              <a:rPr lang="en-GB" sz="1600"/>
              <a:t>Luisa Neri</a:t>
            </a:r>
          </a:p>
          <a:p>
            <a:r>
              <a:rPr lang="en-GB" sz="1600" err="1"/>
              <a:t>Cinzia</a:t>
            </a:r>
            <a:r>
              <a:rPr lang="en-GB" sz="1600"/>
              <a:t> De </a:t>
            </a:r>
            <a:r>
              <a:rPr lang="en-GB" sz="1600" err="1"/>
              <a:t>Benedictis</a:t>
            </a:r>
            <a:endParaRPr lang="en-GB" sz="1600"/>
          </a:p>
        </p:txBody>
      </p:sp>
    </p:spTree>
    <p:extLst>
      <p:ext uri="{BB962C8B-B14F-4D97-AF65-F5344CB8AC3E}">
        <p14:creationId xmlns:p14="http://schemas.microsoft.com/office/powerpoint/2010/main" val="806028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</Words>
  <Application>Microsoft Office PowerPoint</Application>
  <PresentationFormat>Widescreen</PresentationFormat>
  <Paragraphs>33</Paragraphs>
  <Slides>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Tema di Office</vt:lpstr>
      <vt:lpstr>URBAN LAB</vt:lpstr>
      <vt:lpstr>URBAN LAB</vt:lpstr>
      <vt:lpstr>URBAN LAB</vt:lpstr>
      <vt:lpstr>URBAN LAB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Livorno</dc:title>
  <dc:creator>Lucia Morrone</dc:creator>
  <cp:lastModifiedBy>MARCO SIMONETTI</cp:lastModifiedBy>
  <cp:revision>5</cp:revision>
  <dcterms:created xsi:type="dcterms:W3CDTF">2024-03-12T11:18:59Z</dcterms:created>
  <dcterms:modified xsi:type="dcterms:W3CDTF">2024-04-12T15:08:28Z</dcterms:modified>
</cp:coreProperties>
</file>